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21" d="100"/>
          <a:sy n="121" d="100"/>
        </p:scale>
        <p:origin x="-1210"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16AE5A-0D2F-4D22-90CD-1AE661B014EC}" type="datetimeFigureOut">
              <a:rPr lang="en-US" smtClean="0"/>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93E73-B5B8-4874-8BC6-F423DE41D83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16AE5A-0D2F-4D22-90CD-1AE661B014EC}" type="datetimeFigureOut">
              <a:rPr lang="en-US" smtClean="0"/>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93E73-B5B8-4874-8BC6-F423DE41D83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16AE5A-0D2F-4D22-90CD-1AE661B014EC}" type="datetimeFigureOut">
              <a:rPr lang="en-US" smtClean="0"/>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93E73-B5B8-4874-8BC6-F423DE41D83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16AE5A-0D2F-4D22-90CD-1AE661B014EC}" type="datetimeFigureOut">
              <a:rPr lang="en-US" smtClean="0"/>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93E73-B5B8-4874-8BC6-F423DE41D83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16AE5A-0D2F-4D22-90CD-1AE661B014EC}" type="datetimeFigureOut">
              <a:rPr lang="en-US" smtClean="0"/>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C93E73-B5B8-4874-8BC6-F423DE41D83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16AE5A-0D2F-4D22-90CD-1AE661B014EC}" type="datetimeFigureOut">
              <a:rPr lang="en-US" smtClean="0"/>
              <a:t>6/27/2013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C93E73-B5B8-4874-8BC6-F423DE41D83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16AE5A-0D2F-4D22-90CD-1AE661B014EC}" type="datetimeFigureOut">
              <a:rPr lang="en-US" smtClean="0"/>
              <a:t>6/27/2013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C93E73-B5B8-4874-8BC6-F423DE41D83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16AE5A-0D2F-4D22-90CD-1AE661B014EC}" type="datetimeFigureOut">
              <a:rPr lang="en-US" smtClean="0"/>
              <a:t>6/27/2013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C93E73-B5B8-4874-8BC6-F423DE41D83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6AE5A-0D2F-4D22-90CD-1AE661B014EC}" type="datetimeFigureOut">
              <a:rPr lang="en-US" smtClean="0"/>
              <a:t>6/27/2013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C93E73-B5B8-4874-8BC6-F423DE41D8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16AE5A-0D2F-4D22-90CD-1AE661B014EC}" type="datetimeFigureOut">
              <a:rPr lang="en-US" smtClean="0"/>
              <a:t>6/27/2013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C93E73-B5B8-4874-8BC6-F423DE41D83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16AE5A-0D2F-4D22-90CD-1AE661B014EC}" type="datetimeFigureOut">
              <a:rPr lang="en-US" smtClean="0"/>
              <a:t>6/27/2013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C93E73-B5B8-4874-8BC6-F423DE41D83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6AE5A-0D2F-4D22-90CD-1AE661B014EC}" type="datetimeFigureOut">
              <a:rPr lang="en-US" smtClean="0"/>
              <a:t>6/27/2013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93E73-B5B8-4874-8BC6-F423DE41D83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audio" Target="file:///C:\mrdowling\audio\601-aristotle.mp3" TargetMode="Externa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audio" Target="file:///C:\mrdowling\audio\601-aristotle.mp3" TargetMode="External"/><Relationship Id="rId5" Type="http://schemas.openxmlformats.org/officeDocument/2006/relationships/image" Target="../media/image10.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60375"/>
          </a:xfrm>
        </p:spPr>
        <p:txBody>
          <a:bodyPr>
            <a:normAutofit fontScale="90000"/>
          </a:bodyPr>
          <a:lstStyle/>
          <a:p>
            <a:r>
              <a:rPr lang="en-US" sz="2600" dirty="0" smtClean="0">
                <a:solidFill>
                  <a:srgbClr val="FFFF00"/>
                </a:solidFill>
                <a:latin typeface="Arial Black" pitchFamily="34" charset="0"/>
              </a:rPr>
              <a:t>Aristotle’s Conclusion                             Time and Space</a:t>
            </a:r>
            <a:endParaRPr lang="en-US" sz="2600" dirty="0">
              <a:solidFill>
                <a:srgbClr val="FFFF00"/>
              </a:solidFill>
              <a:latin typeface="Arial Black" pitchFamily="34" charset="0"/>
            </a:endParaRPr>
          </a:p>
        </p:txBody>
      </p:sp>
      <p:pic>
        <p:nvPicPr>
          <p:cNvPr id="11268" name="Picture 4" descr="http://www.counter-currents.com/wp-content/uploads/2012/06/Aristotle-Raphael.jpg"/>
          <p:cNvPicPr>
            <a:picLocks noChangeAspect="1" noChangeArrowheads="1"/>
          </p:cNvPicPr>
          <p:nvPr/>
        </p:nvPicPr>
        <p:blipFill>
          <a:blip r:embed="rId2" cstate="print"/>
          <a:srcRect/>
          <a:stretch>
            <a:fillRect/>
          </a:stretch>
        </p:blipFill>
        <p:spPr bwMode="auto">
          <a:xfrm>
            <a:off x="4953000" y="762000"/>
            <a:ext cx="3914775" cy="5553076"/>
          </a:xfrm>
          <a:prstGeom prst="rect">
            <a:avLst/>
          </a:prstGeom>
          <a:noFill/>
        </p:spPr>
      </p:pic>
      <p:pic>
        <p:nvPicPr>
          <p:cNvPr id="11270" name="Picture 6" descr="http://www.utm.edu/research/iep-wp/wp-content/media/aristotle1.jpg"/>
          <p:cNvPicPr>
            <a:picLocks noChangeAspect="1" noChangeArrowheads="1"/>
          </p:cNvPicPr>
          <p:nvPr/>
        </p:nvPicPr>
        <p:blipFill>
          <a:blip r:embed="rId3" cstate="print"/>
          <a:srcRect/>
          <a:stretch>
            <a:fillRect/>
          </a:stretch>
        </p:blipFill>
        <p:spPr bwMode="auto">
          <a:xfrm>
            <a:off x="152400" y="685800"/>
            <a:ext cx="1943100" cy="2714626"/>
          </a:xfrm>
          <a:prstGeom prst="rect">
            <a:avLst/>
          </a:prstGeom>
          <a:noFill/>
        </p:spPr>
      </p:pic>
      <p:pic>
        <p:nvPicPr>
          <p:cNvPr id="11272" name="Picture 8" descr="http://www.sinful-illusions.com/wiki/images/d/d5/TFES.jpg"/>
          <p:cNvPicPr>
            <a:picLocks noChangeAspect="1" noChangeArrowheads="1"/>
          </p:cNvPicPr>
          <p:nvPr/>
        </p:nvPicPr>
        <p:blipFill>
          <a:blip r:embed="rId4" cstate="print"/>
          <a:srcRect/>
          <a:stretch>
            <a:fillRect/>
          </a:stretch>
        </p:blipFill>
        <p:spPr bwMode="auto">
          <a:xfrm>
            <a:off x="457200" y="3886200"/>
            <a:ext cx="3983182" cy="2628901"/>
          </a:xfrm>
          <a:prstGeom prst="rect">
            <a:avLst/>
          </a:prstGeom>
          <a:noFill/>
        </p:spPr>
      </p:pic>
      <p:pic>
        <p:nvPicPr>
          <p:cNvPr id="11274" name="Picture 10" descr="http://scienceblogs.com/startswithabang/files/2011/06/LunarEclipse.jpeg"/>
          <p:cNvPicPr>
            <a:picLocks noChangeAspect="1" noChangeArrowheads="1"/>
          </p:cNvPicPr>
          <p:nvPr/>
        </p:nvPicPr>
        <p:blipFill>
          <a:blip r:embed="rId5" cstate="print"/>
          <a:srcRect/>
          <a:stretch>
            <a:fillRect/>
          </a:stretch>
        </p:blipFill>
        <p:spPr bwMode="auto">
          <a:xfrm>
            <a:off x="2286000" y="762000"/>
            <a:ext cx="2302747" cy="2095500"/>
          </a:xfrm>
          <a:prstGeom prst="rect">
            <a:avLst/>
          </a:prstGeom>
          <a:noFill/>
        </p:spPr>
      </p:pic>
    </p:spTree>
  </p:cSld>
  <p:clrMapOvr>
    <a:masterClrMapping/>
  </p:clrMapOvr>
  <p:transition advTm="875">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60375"/>
          </a:xfrm>
        </p:spPr>
        <p:txBody>
          <a:bodyPr>
            <a:normAutofit fontScale="90000"/>
          </a:bodyPr>
          <a:lstStyle/>
          <a:p>
            <a:r>
              <a:rPr lang="en-US" sz="2600" dirty="0" smtClean="0">
                <a:solidFill>
                  <a:srgbClr val="FFFF00"/>
                </a:solidFill>
                <a:latin typeface="Arial Black" pitchFamily="34" charset="0"/>
              </a:rPr>
              <a:t>Aristotle’s Conclusion                             Time and Space</a:t>
            </a:r>
            <a:endParaRPr lang="en-US" sz="2600" dirty="0">
              <a:solidFill>
                <a:srgbClr val="FFFF00"/>
              </a:solidFill>
              <a:latin typeface="Arial Black" pitchFamily="34" charset="0"/>
            </a:endParaRPr>
          </a:p>
        </p:txBody>
      </p:sp>
      <p:pic>
        <p:nvPicPr>
          <p:cNvPr id="11268" name="Picture 4" descr="http://www.counter-currents.com/wp-content/uploads/2012/06/Aristotle-Raphael.jpg"/>
          <p:cNvPicPr>
            <a:picLocks noChangeAspect="1" noChangeArrowheads="1"/>
          </p:cNvPicPr>
          <p:nvPr/>
        </p:nvPicPr>
        <p:blipFill>
          <a:blip r:embed="rId3" cstate="print"/>
          <a:srcRect/>
          <a:stretch>
            <a:fillRect/>
          </a:stretch>
        </p:blipFill>
        <p:spPr bwMode="auto">
          <a:xfrm>
            <a:off x="6565487" y="533400"/>
            <a:ext cx="2578513" cy="3657600"/>
          </a:xfrm>
          <a:prstGeom prst="rect">
            <a:avLst/>
          </a:prstGeom>
          <a:noFill/>
        </p:spPr>
      </p:pic>
      <p:sp>
        <p:nvSpPr>
          <p:cNvPr id="10" name="Rectangle 9"/>
          <p:cNvSpPr/>
          <p:nvPr/>
        </p:nvSpPr>
        <p:spPr>
          <a:xfrm>
            <a:off x="228600" y="685800"/>
            <a:ext cx="5867400" cy="3970318"/>
          </a:xfrm>
          <a:prstGeom prst="rect">
            <a:avLst/>
          </a:prstGeom>
        </p:spPr>
        <p:txBody>
          <a:bodyPr wrap="square">
            <a:spAutoFit/>
          </a:bodyPr>
          <a:lstStyle/>
          <a:p>
            <a:r>
              <a:rPr lang="en-US" sz="2800" dirty="0" smtClean="0">
                <a:solidFill>
                  <a:schemeClr val="accent6">
                    <a:lumMod val="40000"/>
                    <a:lumOff val="60000"/>
                  </a:schemeClr>
                </a:solidFill>
              </a:rPr>
              <a:t>     Aristotle lived in Greece more than three hundred years before the Common Era (or Before Christ).  In Aristotle’s time, most people believed that many gods ruled the universe.  A happy god might allow an abundant harvest while an angry god would show his fury with storms or earthquakes.  </a:t>
            </a:r>
            <a:endParaRPr lang="en-US" sz="2800" dirty="0">
              <a:solidFill>
                <a:schemeClr val="accent6">
                  <a:lumMod val="40000"/>
                  <a:lumOff val="60000"/>
                </a:schemeClr>
              </a:solidFill>
            </a:endParaRPr>
          </a:p>
        </p:txBody>
      </p:sp>
      <p:pic>
        <p:nvPicPr>
          <p:cNvPr id="14346" name="Picture 10"/>
          <p:cNvPicPr>
            <a:picLocks noChangeAspect="1" noChangeArrowheads="1"/>
          </p:cNvPicPr>
          <p:nvPr/>
        </p:nvPicPr>
        <p:blipFill>
          <a:blip r:embed="rId4" cstate="print"/>
          <a:srcRect/>
          <a:stretch>
            <a:fillRect/>
          </a:stretch>
        </p:blipFill>
        <p:spPr bwMode="auto">
          <a:xfrm>
            <a:off x="3276600" y="4191000"/>
            <a:ext cx="2443163" cy="2460625"/>
          </a:xfrm>
          <a:prstGeom prst="rect">
            <a:avLst/>
          </a:prstGeom>
          <a:noFill/>
          <a:ln w="9525">
            <a:noFill/>
            <a:miter lim="800000"/>
            <a:headEnd/>
            <a:tailEnd/>
          </a:ln>
          <a:effectLst/>
        </p:spPr>
      </p:pic>
      <p:pic>
        <p:nvPicPr>
          <p:cNvPr id="14347" name="Picture 11"/>
          <p:cNvPicPr>
            <a:picLocks noChangeAspect="1" noChangeArrowheads="1"/>
          </p:cNvPicPr>
          <p:nvPr/>
        </p:nvPicPr>
        <p:blipFill>
          <a:blip r:embed="rId5" cstate="print"/>
          <a:srcRect/>
          <a:stretch>
            <a:fillRect/>
          </a:stretch>
        </p:blipFill>
        <p:spPr bwMode="auto">
          <a:xfrm>
            <a:off x="304800" y="4572000"/>
            <a:ext cx="2178050" cy="2141538"/>
          </a:xfrm>
          <a:prstGeom prst="rect">
            <a:avLst/>
          </a:prstGeom>
          <a:noFill/>
          <a:ln w="9525">
            <a:noFill/>
            <a:miter lim="800000"/>
            <a:headEnd/>
            <a:tailEnd/>
          </a:ln>
          <a:effectLst/>
        </p:spPr>
      </p:pic>
      <p:pic>
        <p:nvPicPr>
          <p:cNvPr id="14348" name="Picture 12"/>
          <p:cNvPicPr>
            <a:picLocks noChangeAspect="1" noChangeArrowheads="1"/>
          </p:cNvPicPr>
          <p:nvPr/>
        </p:nvPicPr>
        <p:blipFill>
          <a:blip r:embed="rId6" cstate="print"/>
          <a:srcRect/>
          <a:stretch>
            <a:fillRect/>
          </a:stretch>
        </p:blipFill>
        <p:spPr bwMode="auto">
          <a:xfrm>
            <a:off x="6597650" y="4191000"/>
            <a:ext cx="2546350" cy="2535238"/>
          </a:xfrm>
          <a:prstGeom prst="rect">
            <a:avLst/>
          </a:prstGeom>
          <a:noFill/>
          <a:ln w="9525">
            <a:noFill/>
            <a:miter lim="800000"/>
            <a:headEnd/>
            <a:tailEnd/>
          </a:ln>
          <a:effectLst/>
        </p:spPr>
      </p:pic>
      <p:pic>
        <p:nvPicPr>
          <p:cNvPr id="20" name="601-aristotle.mp3">
            <a:hlinkClick r:id="" action="ppaction://media"/>
          </p:cNvPr>
          <p:cNvPicPr>
            <a:picLocks noRot="1" noChangeAspect="1"/>
          </p:cNvPicPr>
          <p:nvPr>
            <a:audioFile r:link="rId1"/>
          </p:nvPr>
        </p:nvPicPr>
        <p:blipFill>
          <a:blip r:embed="rId7" cstate="print"/>
          <a:stretch>
            <a:fillRect/>
          </a:stretch>
        </p:blipFill>
        <p:spPr>
          <a:xfrm>
            <a:off x="4267200" y="304800"/>
            <a:ext cx="244475" cy="244475"/>
          </a:xfrm>
          <a:prstGeom prst="rect">
            <a:avLst/>
          </a:prstGeom>
        </p:spPr>
      </p:pic>
    </p:spTree>
  </p:cSld>
  <p:clrMapOvr>
    <a:masterClrMapping/>
  </p:clrMapOvr>
  <p:transition advClick="0" advTm="2281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0"/>
                                        </p:tgtEl>
                                      </p:cBhvr>
                                    </p:cmd>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1268"/>
                                        </p:tgtEl>
                                        <p:attrNameLst>
                                          <p:attrName>style.visibility</p:attrName>
                                        </p:attrNameLst>
                                      </p:cBhvr>
                                      <p:to>
                                        <p:strVal val="visible"/>
                                      </p:to>
                                    </p:set>
                                    <p:animEffect transition="in" filter="fade">
                                      <p:cBhvr>
                                        <p:cTn id="11" dur="2000"/>
                                        <p:tgtEl>
                                          <p:spTgt spid="11268"/>
                                        </p:tgtEl>
                                      </p:cBhvr>
                                    </p:animEffect>
                                  </p:childTnLst>
                                </p:cTn>
                              </p:par>
                              <p:par>
                                <p:cTn id="12" presetID="10" presetClass="entr" presetSubtype="0" fill="hold" nodeType="withEffect">
                                  <p:stCondLst>
                                    <p:cond delay="14000"/>
                                  </p:stCondLst>
                                  <p:childTnLst>
                                    <p:set>
                                      <p:cBhvr>
                                        <p:cTn id="13" dur="1" fill="hold">
                                          <p:stCondLst>
                                            <p:cond delay="0"/>
                                          </p:stCondLst>
                                        </p:cTn>
                                        <p:tgtEl>
                                          <p:spTgt spid="14347"/>
                                        </p:tgtEl>
                                        <p:attrNameLst>
                                          <p:attrName>style.visibility</p:attrName>
                                        </p:attrNameLst>
                                      </p:cBhvr>
                                      <p:to>
                                        <p:strVal val="visible"/>
                                      </p:to>
                                    </p:set>
                                    <p:animEffect transition="in" filter="fade">
                                      <p:cBhvr>
                                        <p:cTn id="14" dur="2000"/>
                                        <p:tgtEl>
                                          <p:spTgt spid="14347"/>
                                        </p:tgtEl>
                                      </p:cBhvr>
                                    </p:animEffect>
                                  </p:childTnLst>
                                </p:cTn>
                              </p:par>
                              <p:par>
                                <p:cTn id="15" presetID="10" presetClass="entr" presetSubtype="0" fill="hold" nodeType="withEffect">
                                  <p:stCondLst>
                                    <p:cond delay="17500"/>
                                  </p:stCondLst>
                                  <p:childTnLst>
                                    <p:set>
                                      <p:cBhvr>
                                        <p:cTn id="16" dur="1" fill="hold">
                                          <p:stCondLst>
                                            <p:cond delay="0"/>
                                          </p:stCondLst>
                                        </p:cTn>
                                        <p:tgtEl>
                                          <p:spTgt spid="14346"/>
                                        </p:tgtEl>
                                        <p:attrNameLst>
                                          <p:attrName>style.visibility</p:attrName>
                                        </p:attrNameLst>
                                      </p:cBhvr>
                                      <p:to>
                                        <p:strVal val="visible"/>
                                      </p:to>
                                    </p:set>
                                    <p:animEffect transition="in" filter="fade">
                                      <p:cBhvr>
                                        <p:cTn id="17" dur="2000"/>
                                        <p:tgtEl>
                                          <p:spTgt spid="14346"/>
                                        </p:tgtEl>
                                      </p:cBhvr>
                                    </p:animEffect>
                                  </p:childTnLst>
                                </p:cTn>
                              </p:par>
                              <p:par>
                                <p:cTn id="18" presetID="10" presetClass="entr" presetSubtype="0" fill="hold" nodeType="withEffect">
                                  <p:stCondLst>
                                    <p:cond delay="3000"/>
                                  </p:stCondLst>
                                  <p:childTnLst>
                                    <p:set>
                                      <p:cBhvr>
                                        <p:cTn id="19" dur="1" fill="hold">
                                          <p:stCondLst>
                                            <p:cond delay="0"/>
                                          </p:stCondLst>
                                        </p:cTn>
                                        <p:tgtEl>
                                          <p:spTgt spid="14348"/>
                                        </p:tgtEl>
                                        <p:attrNameLst>
                                          <p:attrName>style.visibility</p:attrName>
                                        </p:attrNameLst>
                                      </p:cBhvr>
                                      <p:to>
                                        <p:strVal val="visible"/>
                                      </p:to>
                                    </p:set>
                                    <p:animEffect transition="in" filter="fade">
                                      <p:cBhvr>
                                        <p:cTn id="20" dur="2000"/>
                                        <p:tgtEl>
                                          <p:spTgt spid="1434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21" fill="hold" display="0">
                  <p:stCondLst>
                    <p:cond delay="indefinite"/>
                  </p:stCondLst>
                  <p:endCondLst>
                    <p:cond evt="onPrev" delay="0">
                      <p:tgtEl>
                        <p:sldTgt/>
                      </p:tgtEl>
                    </p:cond>
                    <p:cond evt="onStopAudio" delay="0">
                      <p:tgtEl>
                        <p:sldTgt/>
                      </p:tgtEl>
                    </p:cond>
                  </p:endCondLst>
                </p:cTn>
                <p:tgtEl>
                  <p:spTgt spid="20"/>
                </p:tgtEl>
              </p:cMediaNode>
            </p:audio>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60375"/>
          </a:xfrm>
        </p:spPr>
        <p:txBody>
          <a:bodyPr>
            <a:normAutofit fontScale="90000"/>
          </a:bodyPr>
          <a:lstStyle/>
          <a:p>
            <a:r>
              <a:rPr lang="en-US" sz="2600" dirty="0" smtClean="0">
                <a:solidFill>
                  <a:srgbClr val="FFFF00"/>
                </a:solidFill>
                <a:latin typeface="Arial Black" pitchFamily="34" charset="0"/>
              </a:rPr>
              <a:t>Aristotle’s Conclusion                             Time and Space</a:t>
            </a:r>
            <a:endParaRPr lang="en-US" sz="2600" dirty="0">
              <a:solidFill>
                <a:srgbClr val="FFFF00"/>
              </a:solidFill>
              <a:latin typeface="Arial Black" pitchFamily="34" charset="0"/>
            </a:endParaRPr>
          </a:p>
        </p:txBody>
      </p:sp>
      <p:sp>
        <p:nvSpPr>
          <p:cNvPr id="10" name="Rectangle 9"/>
          <p:cNvSpPr/>
          <p:nvPr/>
        </p:nvSpPr>
        <p:spPr>
          <a:xfrm>
            <a:off x="228600" y="685800"/>
            <a:ext cx="8610600" cy="2246769"/>
          </a:xfrm>
          <a:prstGeom prst="rect">
            <a:avLst/>
          </a:prstGeom>
        </p:spPr>
        <p:txBody>
          <a:bodyPr wrap="square">
            <a:spAutoFit/>
          </a:bodyPr>
          <a:lstStyle/>
          <a:p>
            <a:r>
              <a:rPr lang="en-US" sz="2800" smtClean="0">
                <a:solidFill>
                  <a:schemeClr val="accent6">
                    <a:lumMod val="40000"/>
                    <a:lumOff val="60000"/>
                  </a:schemeClr>
                </a:solidFill>
              </a:rPr>
              <a:t>Aristotle decided he could understand the world through observation and by using logic and reason.  Later scientists called Aristotle the Father of Natural Science because centuries after the ancient scholar's death, his methods formed the basis of the scientific method.</a:t>
            </a:r>
            <a:endParaRPr lang="en-US" sz="2800" dirty="0">
              <a:solidFill>
                <a:schemeClr val="accent6">
                  <a:lumMod val="40000"/>
                  <a:lumOff val="60000"/>
                </a:schemeClr>
              </a:solidFill>
            </a:endParaRPr>
          </a:p>
        </p:txBody>
      </p:sp>
      <p:pic>
        <p:nvPicPr>
          <p:cNvPr id="14" name="601-aristotle.mp3">
            <a:hlinkClick r:id="" action="ppaction://media"/>
          </p:cNvPr>
          <p:cNvPicPr>
            <a:picLocks noRot="1" noChangeAspect="1"/>
          </p:cNvPicPr>
          <p:nvPr>
            <a:audioFile r:link="rId1"/>
          </p:nvPr>
        </p:nvPicPr>
        <p:blipFill>
          <a:blip r:embed="rId3" cstate="print"/>
          <a:stretch>
            <a:fillRect/>
          </a:stretch>
        </p:blipFill>
        <p:spPr>
          <a:xfrm>
            <a:off x="4449763" y="3306763"/>
            <a:ext cx="244475" cy="244475"/>
          </a:xfrm>
          <a:prstGeom prst="rect">
            <a:avLst/>
          </a:prstGeom>
        </p:spPr>
      </p:pic>
      <p:pic>
        <p:nvPicPr>
          <p:cNvPr id="11" name="Picture 6" descr="http://www.utm.edu/research/iep-wp/wp-content/media/aristotle1.jpg"/>
          <p:cNvPicPr>
            <a:picLocks noChangeAspect="1" noChangeArrowheads="1"/>
          </p:cNvPicPr>
          <p:nvPr/>
        </p:nvPicPr>
        <p:blipFill>
          <a:blip r:embed="rId4" cstate="print"/>
          <a:srcRect/>
          <a:stretch>
            <a:fillRect/>
          </a:stretch>
        </p:blipFill>
        <p:spPr bwMode="auto">
          <a:xfrm>
            <a:off x="1066800" y="3352800"/>
            <a:ext cx="1943100" cy="2714626"/>
          </a:xfrm>
          <a:prstGeom prst="rect">
            <a:avLst/>
          </a:prstGeom>
          <a:noFill/>
        </p:spPr>
      </p:pic>
      <p:pic>
        <p:nvPicPr>
          <p:cNvPr id="16386" name="Picture 2" descr="http://static.ddmcdn.com/gif/scientific-method-7.jpg"/>
          <p:cNvPicPr>
            <a:picLocks noChangeAspect="1" noChangeArrowheads="1"/>
          </p:cNvPicPr>
          <p:nvPr/>
        </p:nvPicPr>
        <p:blipFill>
          <a:blip r:embed="rId5" cstate="print"/>
          <a:srcRect/>
          <a:stretch>
            <a:fillRect/>
          </a:stretch>
        </p:blipFill>
        <p:spPr bwMode="auto">
          <a:xfrm>
            <a:off x="4114800" y="3352800"/>
            <a:ext cx="3810000" cy="2752725"/>
          </a:xfrm>
          <a:prstGeom prst="rect">
            <a:avLst/>
          </a:prstGeom>
          <a:noFill/>
        </p:spPr>
      </p:pic>
    </p:spTree>
  </p:cSld>
  <p:clrMapOvr>
    <a:masterClrMapping/>
  </p:clrMapOvr>
  <p:transition advClick="0" advTm="203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60375"/>
          </a:xfrm>
        </p:spPr>
        <p:txBody>
          <a:bodyPr>
            <a:normAutofit fontScale="90000"/>
          </a:bodyPr>
          <a:lstStyle/>
          <a:p>
            <a:r>
              <a:rPr lang="en-US" sz="2600" dirty="0" smtClean="0">
                <a:solidFill>
                  <a:srgbClr val="FFFF00"/>
                </a:solidFill>
                <a:latin typeface="Arial Black" pitchFamily="34" charset="0"/>
              </a:rPr>
              <a:t>Aristotle’s Conclusion                             Time and Space</a:t>
            </a:r>
            <a:endParaRPr lang="en-US" sz="2600" dirty="0">
              <a:solidFill>
                <a:srgbClr val="FFFF00"/>
              </a:solidFill>
              <a:latin typeface="Arial Black" pitchFamily="34" charset="0"/>
            </a:endParaRPr>
          </a:p>
        </p:txBody>
      </p:sp>
      <p:sp>
        <p:nvSpPr>
          <p:cNvPr id="10" name="Rectangle 9"/>
          <p:cNvSpPr/>
          <p:nvPr/>
        </p:nvSpPr>
        <p:spPr>
          <a:xfrm>
            <a:off x="228600" y="3581400"/>
            <a:ext cx="8610600" cy="3108543"/>
          </a:xfrm>
          <a:prstGeom prst="rect">
            <a:avLst/>
          </a:prstGeom>
        </p:spPr>
        <p:txBody>
          <a:bodyPr wrap="square">
            <a:spAutoFit/>
          </a:bodyPr>
          <a:lstStyle/>
          <a:p>
            <a:r>
              <a:rPr lang="en-US" sz="2800" dirty="0" smtClean="0">
                <a:solidFill>
                  <a:schemeClr val="accent6">
                    <a:lumMod val="40000"/>
                    <a:lumOff val="60000"/>
                  </a:schemeClr>
                </a:solidFill>
              </a:rPr>
              <a:t>Most people in Aristotle’s time believed the earth was flat, but Aristotle concluded that the earth was round.  The Greek thinker realized that a lunar eclipse occurred when the earth came between the sun and the moon.  He observed that the shape of the earth’s shadow was round.  The shadow would have a much different shape if the earth was flat. </a:t>
            </a:r>
            <a:endParaRPr lang="en-US" sz="2800" dirty="0">
              <a:solidFill>
                <a:schemeClr val="accent6">
                  <a:lumMod val="40000"/>
                  <a:lumOff val="60000"/>
                </a:schemeClr>
              </a:solidFill>
            </a:endParaRPr>
          </a:p>
        </p:txBody>
      </p:sp>
      <p:pic>
        <p:nvPicPr>
          <p:cNvPr id="6" name="Picture 8" descr="http://www.sinful-illusions.com/wiki/images/d/d5/TFES.jpg"/>
          <p:cNvPicPr>
            <a:picLocks noChangeAspect="1" noChangeArrowheads="1"/>
          </p:cNvPicPr>
          <p:nvPr/>
        </p:nvPicPr>
        <p:blipFill>
          <a:blip r:embed="rId2" cstate="print"/>
          <a:srcRect/>
          <a:stretch>
            <a:fillRect/>
          </a:stretch>
        </p:blipFill>
        <p:spPr bwMode="auto">
          <a:xfrm>
            <a:off x="304800" y="914400"/>
            <a:ext cx="3983182" cy="2628901"/>
          </a:xfrm>
          <a:prstGeom prst="rect">
            <a:avLst/>
          </a:prstGeom>
          <a:noFill/>
        </p:spPr>
      </p:pic>
      <p:pic>
        <p:nvPicPr>
          <p:cNvPr id="7" name="Picture 10" descr="http://scienceblogs.com/startswithabang/files/2011/06/LunarEclipse.jpeg"/>
          <p:cNvPicPr>
            <a:picLocks noChangeAspect="1" noChangeArrowheads="1"/>
          </p:cNvPicPr>
          <p:nvPr/>
        </p:nvPicPr>
        <p:blipFill>
          <a:blip r:embed="rId3" cstate="print"/>
          <a:srcRect/>
          <a:stretch>
            <a:fillRect/>
          </a:stretch>
        </p:blipFill>
        <p:spPr bwMode="auto">
          <a:xfrm>
            <a:off x="5638800" y="1066800"/>
            <a:ext cx="2683747" cy="2442210"/>
          </a:xfrm>
          <a:prstGeom prst="rect">
            <a:avLst/>
          </a:prstGeom>
          <a:noFill/>
        </p:spPr>
      </p:pic>
    </p:spTree>
  </p:cSld>
  <p:clrMapOvr>
    <a:masterClrMapping/>
  </p:clrMapOvr>
  <p:transition advClick="0" advTm="2203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nfo.firstgiving.com/Portals/73888/images/img-21.jpeg"/>
          <p:cNvPicPr>
            <a:picLocks noChangeAspect="1" noChangeArrowheads="1"/>
          </p:cNvPicPr>
          <p:nvPr/>
        </p:nvPicPr>
        <p:blipFill>
          <a:blip r:embed="rId2" cstate="print"/>
          <a:srcRect/>
          <a:stretch>
            <a:fillRect/>
          </a:stretch>
        </p:blipFill>
        <p:spPr bwMode="auto">
          <a:xfrm>
            <a:off x="85505" y="609600"/>
            <a:ext cx="9058496" cy="4191000"/>
          </a:xfrm>
          <a:prstGeom prst="rect">
            <a:avLst/>
          </a:prstGeom>
          <a:noFill/>
        </p:spPr>
      </p:pic>
      <p:sp>
        <p:nvSpPr>
          <p:cNvPr id="2" name="Title 1"/>
          <p:cNvSpPr>
            <a:spLocks noGrp="1"/>
          </p:cNvSpPr>
          <p:nvPr>
            <p:ph type="ctrTitle"/>
          </p:nvPr>
        </p:nvSpPr>
        <p:spPr>
          <a:xfrm>
            <a:off x="0" y="0"/>
            <a:ext cx="9144000" cy="460375"/>
          </a:xfrm>
        </p:spPr>
        <p:txBody>
          <a:bodyPr>
            <a:normAutofit fontScale="90000"/>
          </a:bodyPr>
          <a:lstStyle/>
          <a:p>
            <a:r>
              <a:rPr lang="en-US" sz="2600" dirty="0" smtClean="0">
                <a:solidFill>
                  <a:srgbClr val="FFFF00"/>
                </a:solidFill>
                <a:latin typeface="Arial Black" pitchFamily="34" charset="0"/>
              </a:rPr>
              <a:t>Aristotle’s Conclusion                             Time and Space</a:t>
            </a:r>
            <a:endParaRPr lang="en-US" sz="2600" dirty="0">
              <a:solidFill>
                <a:srgbClr val="FFFF00"/>
              </a:solidFill>
              <a:latin typeface="Arial Black" pitchFamily="34" charset="0"/>
            </a:endParaRPr>
          </a:p>
        </p:txBody>
      </p:sp>
      <p:sp>
        <p:nvSpPr>
          <p:cNvPr id="10" name="Rectangle 9"/>
          <p:cNvSpPr/>
          <p:nvPr/>
        </p:nvSpPr>
        <p:spPr>
          <a:xfrm>
            <a:off x="228600" y="4419600"/>
            <a:ext cx="8610600" cy="2246769"/>
          </a:xfrm>
          <a:prstGeom prst="rect">
            <a:avLst/>
          </a:prstGeom>
        </p:spPr>
        <p:txBody>
          <a:bodyPr wrap="square">
            <a:spAutoFit/>
          </a:bodyPr>
          <a:lstStyle/>
          <a:p>
            <a:r>
              <a:rPr lang="en-US" sz="2800" dirty="0" smtClean="0">
                <a:solidFill>
                  <a:schemeClr val="accent6">
                    <a:lumMod val="40000"/>
                    <a:lumOff val="60000"/>
                  </a:schemeClr>
                </a:solidFill>
              </a:rPr>
              <a:t>Next, Aristotle considered the position of the North Star.  The further north a person journeyed, the closer the North Star seemed to move to the middle of the sky.  If a person traveled south of what we now call the equator, he or she  could not see the North Star at all. </a:t>
            </a:r>
            <a:endParaRPr lang="en-US" sz="2800" dirty="0">
              <a:solidFill>
                <a:schemeClr val="accent6">
                  <a:lumMod val="40000"/>
                  <a:lumOff val="60000"/>
                </a:schemeClr>
              </a:solidFill>
            </a:endParaRPr>
          </a:p>
        </p:txBody>
      </p:sp>
    </p:spTree>
  </p:cSld>
  <p:clrMapOvr>
    <a:masterClrMapping/>
  </p:clrMapOvr>
  <p:transition advClick="0" advTm="196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60375"/>
          </a:xfrm>
        </p:spPr>
        <p:txBody>
          <a:bodyPr>
            <a:normAutofit fontScale="90000"/>
          </a:bodyPr>
          <a:lstStyle/>
          <a:p>
            <a:r>
              <a:rPr lang="en-US" sz="2600" dirty="0" smtClean="0">
                <a:solidFill>
                  <a:srgbClr val="FFFF00"/>
                </a:solidFill>
                <a:latin typeface="Arial Black" pitchFamily="34" charset="0"/>
              </a:rPr>
              <a:t>Aristotle’s Conclusion                             Time and Space</a:t>
            </a:r>
            <a:endParaRPr lang="en-US" sz="2600" dirty="0">
              <a:solidFill>
                <a:srgbClr val="FFFF00"/>
              </a:solidFill>
              <a:latin typeface="Arial Black" pitchFamily="34" charset="0"/>
            </a:endParaRPr>
          </a:p>
        </p:txBody>
      </p:sp>
      <p:sp>
        <p:nvSpPr>
          <p:cNvPr id="10" name="Rectangle 9"/>
          <p:cNvSpPr/>
          <p:nvPr/>
        </p:nvSpPr>
        <p:spPr>
          <a:xfrm>
            <a:off x="4572000" y="685800"/>
            <a:ext cx="4267200" cy="3970318"/>
          </a:xfrm>
          <a:prstGeom prst="rect">
            <a:avLst/>
          </a:prstGeom>
        </p:spPr>
        <p:txBody>
          <a:bodyPr wrap="square">
            <a:spAutoFit/>
          </a:bodyPr>
          <a:lstStyle/>
          <a:p>
            <a:r>
              <a:rPr lang="en-US" sz="2800" dirty="0" smtClean="0">
                <a:solidFill>
                  <a:schemeClr val="accent6">
                    <a:lumMod val="40000"/>
                    <a:lumOff val="60000"/>
                  </a:schemeClr>
                </a:solidFill>
              </a:rPr>
              <a:t>Finally, Aristotle watched ships sailing into port.  He noticed that at a distance, he could see the tops of the ships' sails before he saw the rest of the ship.  Aristotle deduced that this was because of the curvature of the earth. </a:t>
            </a:r>
            <a:endParaRPr lang="en-US" sz="2800" dirty="0">
              <a:solidFill>
                <a:schemeClr val="accent6">
                  <a:lumMod val="40000"/>
                  <a:lumOff val="60000"/>
                </a:schemeClr>
              </a:solidFill>
            </a:endParaRPr>
          </a:p>
        </p:txBody>
      </p:sp>
      <p:pic>
        <p:nvPicPr>
          <p:cNvPr id="17410" name="Picture 2" descr="http://www.talismancoins.com/catalog/Greek_Trireme_Sailing_Ship.jpg"/>
          <p:cNvPicPr>
            <a:picLocks noChangeAspect="1" noChangeArrowheads="1"/>
          </p:cNvPicPr>
          <p:nvPr/>
        </p:nvPicPr>
        <p:blipFill>
          <a:blip r:embed="rId2" cstate="print"/>
          <a:srcRect/>
          <a:stretch>
            <a:fillRect/>
          </a:stretch>
        </p:blipFill>
        <p:spPr bwMode="auto">
          <a:xfrm>
            <a:off x="228600" y="1905000"/>
            <a:ext cx="4288742" cy="4791076"/>
          </a:xfrm>
          <a:prstGeom prst="rect">
            <a:avLst/>
          </a:prstGeom>
          <a:noFill/>
        </p:spPr>
      </p:pic>
    </p:spTree>
  </p:cSld>
  <p:clrMapOvr>
    <a:masterClrMapping/>
  </p:clrMapOvr>
  <p:transition advClick="0" advTm="1621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widescreenwallpapers.org/wallpapers/device/kindle3/preview/earth-from-space-widescreen-wallpaper-1.jpg"/>
          <p:cNvPicPr>
            <a:picLocks noChangeAspect="1" noChangeArrowheads="1"/>
          </p:cNvPicPr>
          <p:nvPr/>
        </p:nvPicPr>
        <p:blipFill>
          <a:blip r:embed="rId2" cstate="print"/>
          <a:srcRect/>
          <a:stretch>
            <a:fillRect/>
          </a:stretch>
        </p:blipFill>
        <p:spPr bwMode="auto">
          <a:xfrm>
            <a:off x="4191000" y="2971800"/>
            <a:ext cx="4762500" cy="3571875"/>
          </a:xfrm>
          <a:prstGeom prst="rect">
            <a:avLst/>
          </a:prstGeom>
          <a:noFill/>
        </p:spPr>
      </p:pic>
      <p:sp>
        <p:nvSpPr>
          <p:cNvPr id="2" name="Title 1"/>
          <p:cNvSpPr>
            <a:spLocks noGrp="1"/>
          </p:cNvSpPr>
          <p:nvPr>
            <p:ph type="ctrTitle"/>
          </p:nvPr>
        </p:nvSpPr>
        <p:spPr>
          <a:xfrm>
            <a:off x="0" y="0"/>
            <a:ext cx="9144000" cy="460375"/>
          </a:xfrm>
        </p:spPr>
        <p:txBody>
          <a:bodyPr>
            <a:normAutofit fontScale="90000"/>
          </a:bodyPr>
          <a:lstStyle/>
          <a:p>
            <a:r>
              <a:rPr lang="en-US" sz="2600" dirty="0" smtClean="0">
                <a:solidFill>
                  <a:srgbClr val="FFFF00"/>
                </a:solidFill>
                <a:latin typeface="Arial Black" pitchFamily="34" charset="0"/>
              </a:rPr>
              <a:t>Aristotle’s Conclusion                             Time and Space</a:t>
            </a:r>
            <a:endParaRPr lang="en-US" sz="2600" dirty="0">
              <a:solidFill>
                <a:srgbClr val="FFFF00"/>
              </a:solidFill>
              <a:latin typeface="Arial Black" pitchFamily="34" charset="0"/>
            </a:endParaRPr>
          </a:p>
        </p:txBody>
      </p:sp>
      <p:sp>
        <p:nvSpPr>
          <p:cNvPr id="10" name="Rectangle 9"/>
          <p:cNvSpPr/>
          <p:nvPr/>
        </p:nvSpPr>
        <p:spPr>
          <a:xfrm>
            <a:off x="609600" y="762000"/>
            <a:ext cx="4267200" cy="3108543"/>
          </a:xfrm>
          <a:prstGeom prst="rect">
            <a:avLst/>
          </a:prstGeom>
        </p:spPr>
        <p:txBody>
          <a:bodyPr wrap="square">
            <a:spAutoFit/>
          </a:bodyPr>
          <a:lstStyle/>
          <a:p>
            <a:r>
              <a:rPr lang="en-US" sz="2800" dirty="0" smtClean="0">
                <a:solidFill>
                  <a:schemeClr val="accent6">
                    <a:lumMod val="40000"/>
                    <a:lumOff val="60000"/>
                  </a:schemeClr>
                </a:solidFill>
              </a:rPr>
              <a:t>We know today that Aristotle’s conclusions were correct because humans have traveled around the globe and we have seen pictures of the earth from space.</a:t>
            </a:r>
            <a:endParaRPr lang="en-US" sz="2800" dirty="0">
              <a:solidFill>
                <a:schemeClr val="accent6">
                  <a:lumMod val="40000"/>
                  <a:lumOff val="60000"/>
                </a:schemeClr>
              </a:solidFill>
            </a:endParaRPr>
          </a:p>
        </p:txBody>
      </p:sp>
    </p:spTree>
  </p:cSld>
  <p:clrMapOvr>
    <a:masterClrMapping/>
  </p:clrMapOvr>
  <p:transition advClick="0" advTm="954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60375"/>
          </a:xfrm>
        </p:spPr>
        <p:txBody>
          <a:bodyPr>
            <a:normAutofit fontScale="90000"/>
          </a:bodyPr>
          <a:lstStyle/>
          <a:p>
            <a:r>
              <a:rPr lang="en-US" sz="2600" dirty="0" smtClean="0">
                <a:solidFill>
                  <a:srgbClr val="FFFF00"/>
                </a:solidFill>
                <a:latin typeface="Arial Black" pitchFamily="34" charset="0"/>
              </a:rPr>
              <a:t>Aristotle’s Conclusion                             Time and Space</a:t>
            </a:r>
            <a:endParaRPr lang="en-US" sz="2600" dirty="0">
              <a:solidFill>
                <a:srgbClr val="FFFF00"/>
              </a:solidFill>
              <a:latin typeface="Arial Black" pitchFamily="34" charset="0"/>
            </a:endParaRPr>
          </a:p>
        </p:txBody>
      </p:sp>
      <p:pic>
        <p:nvPicPr>
          <p:cNvPr id="11268" name="Picture 4" descr="http://www.counter-currents.com/wp-content/uploads/2012/06/Aristotle-Raphael.jpg"/>
          <p:cNvPicPr>
            <a:picLocks noChangeAspect="1" noChangeArrowheads="1"/>
          </p:cNvPicPr>
          <p:nvPr/>
        </p:nvPicPr>
        <p:blipFill>
          <a:blip r:embed="rId2" cstate="print"/>
          <a:srcRect/>
          <a:stretch>
            <a:fillRect/>
          </a:stretch>
        </p:blipFill>
        <p:spPr bwMode="auto">
          <a:xfrm>
            <a:off x="4953000" y="762000"/>
            <a:ext cx="3914775" cy="5553076"/>
          </a:xfrm>
          <a:prstGeom prst="rect">
            <a:avLst/>
          </a:prstGeom>
          <a:noFill/>
        </p:spPr>
      </p:pic>
      <p:pic>
        <p:nvPicPr>
          <p:cNvPr id="11270" name="Picture 6" descr="http://www.utm.edu/research/iep-wp/wp-content/media/aristotle1.jpg"/>
          <p:cNvPicPr>
            <a:picLocks noChangeAspect="1" noChangeArrowheads="1"/>
          </p:cNvPicPr>
          <p:nvPr/>
        </p:nvPicPr>
        <p:blipFill>
          <a:blip r:embed="rId3" cstate="print"/>
          <a:srcRect/>
          <a:stretch>
            <a:fillRect/>
          </a:stretch>
        </p:blipFill>
        <p:spPr bwMode="auto">
          <a:xfrm>
            <a:off x="152400" y="685800"/>
            <a:ext cx="1943100" cy="2714626"/>
          </a:xfrm>
          <a:prstGeom prst="rect">
            <a:avLst/>
          </a:prstGeom>
          <a:noFill/>
        </p:spPr>
      </p:pic>
      <p:pic>
        <p:nvPicPr>
          <p:cNvPr id="11272" name="Picture 8" descr="http://www.sinful-illusions.com/wiki/images/d/d5/TFES.jpg"/>
          <p:cNvPicPr>
            <a:picLocks noChangeAspect="1" noChangeArrowheads="1"/>
          </p:cNvPicPr>
          <p:nvPr/>
        </p:nvPicPr>
        <p:blipFill>
          <a:blip r:embed="rId4" cstate="print"/>
          <a:srcRect/>
          <a:stretch>
            <a:fillRect/>
          </a:stretch>
        </p:blipFill>
        <p:spPr bwMode="auto">
          <a:xfrm>
            <a:off x="457200" y="3886200"/>
            <a:ext cx="3983182" cy="2628901"/>
          </a:xfrm>
          <a:prstGeom prst="rect">
            <a:avLst/>
          </a:prstGeom>
          <a:noFill/>
        </p:spPr>
      </p:pic>
      <p:pic>
        <p:nvPicPr>
          <p:cNvPr id="11274" name="Picture 10" descr="http://scienceblogs.com/startswithabang/files/2011/06/LunarEclipse.jpeg"/>
          <p:cNvPicPr>
            <a:picLocks noChangeAspect="1" noChangeArrowheads="1"/>
          </p:cNvPicPr>
          <p:nvPr/>
        </p:nvPicPr>
        <p:blipFill>
          <a:blip r:embed="rId5" cstate="print"/>
          <a:srcRect/>
          <a:stretch>
            <a:fillRect/>
          </a:stretch>
        </p:blipFill>
        <p:spPr bwMode="auto">
          <a:xfrm>
            <a:off x="2286000" y="762000"/>
            <a:ext cx="2302747" cy="2095500"/>
          </a:xfrm>
          <a:prstGeom prst="rect">
            <a:avLst/>
          </a:prstGeom>
          <a:noFill/>
        </p:spPr>
      </p:pic>
    </p:spTree>
  </p:cSld>
  <p:clrMapOvr>
    <a:masterClrMapping/>
  </p:clrMapOvr>
  <p:transition advTm="8281">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335</Words>
  <Application>Microsoft Office PowerPoint</Application>
  <PresentationFormat>On-screen Show (4:3)</PresentationFormat>
  <Paragraphs>14</Paragraphs>
  <Slides>8</Slides>
  <Notes>0</Notes>
  <HiddenSlides>0</HiddenSlides>
  <MMClips>2</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Aristotle’s Conclusion                             Time and Space</vt:lpstr>
      <vt:lpstr>Aristotle’s Conclusion                             Time and Space</vt:lpstr>
      <vt:lpstr>Aristotle’s Conclusion                             Time and Space</vt:lpstr>
      <vt:lpstr>Aristotle’s Conclusion                             Time and Space</vt:lpstr>
      <vt:lpstr>Aristotle’s Conclusion                             Time and Space</vt:lpstr>
      <vt:lpstr>Aristotle’s Conclusion                             Time and Space</vt:lpstr>
      <vt:lpstr>Aristotle’s Conclusion                             Time and Space</vt:lpstr>
      <vt:lpstr>Aristotle’s Conclusion                             Time and Space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Aristotle’s Conclusion                             Time and Space</dc:title>
  <dc:creator>mikedow</dc:creator>
  <cp:lastModifiedBy>mikedow</cp:lastModifiedBy>
  <cp:revision>16</cp:revision>
  <dcterms:created xsi:type="dcterms:W3CDTF">2013-06-27T13:31:22Z</dcterms:created>
  <dcterms:modified xsi:type="dcterms:W3CDTF">2013-06-27T15:03:57Z</dcterms:modified>
</cp:coreProperties>
</file>