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7" r:id="rId3"/>
    <p:sldId id="268" r:id="rId4"/>
    <p:sldId id="263" r:id="rId5"/>
    <p:sldId id="265" r:id="rId6"/>
    <p:sldId id="264" r:id="rId7"/>
    <p:sldId id="267" r:id="rId8"/>
    <p:sldId id="266"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222220"/>
    <a:srgbClr val="112D3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4017" autoAdjust="0"/>
    <p:restoredTop sz="94660"/>
  </p:normalViewPr>
  <p:slideViewPr>
    <p:cSldViewPr>
      <p:cViewPr varScale="1">
        <p:scale>
          <a:sx n="121" d="100"/>
          <a:sy n="121" d="100"/>
        </p:scale>
        <p:origin x="-1176"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DADAC1-1A2B-4C25-98BB-22CFA6867AF3}" type="datetimeFigureOut">
              <a:rPr lang="en-US" smtClean="0"/>
              <a:pPr/>
              <a:t>9/2/2013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06EDA-9ACE-4BEA-9336-28BBE109F7F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DADAC1-1A2B-4C25-98BB-22CFA6867AF3}" type="datetimeFigureOut">
              <a:rPr lang="en-US" smtClean="0"/>
              <a:pPr/>
              <a:t>9/2/2013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06EDA-9ACE-4BEA-9336-28BBE109F7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DADAC1-1A2B-4C25-98BB-22CFA6867AF3}" type="datetimeFigureOut">
              <a:rPr lang="en-US" smtClean="0"/>
              <a:pPr/>
              <a:t>9/2/2013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06EDA-9ACE-4BEA-9336-28BBE109F7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DADAC1-1A2B-4C25-98BB-22CFA6867AF3}" type="datetimeFigureOut">
              <a:rPr lang="en-US" smtClean="0"/>
              <a:pPr/>
              <a:t>9/2/2013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06EDA-9ACE-4BEA-9336-28BBE109F7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DADAC1-1A2B-4C25-98BB-22CFA6867AF3}" type="datetimeFigureOut">
              <a:rPr lang="en-US" smtClean="0"/>
              <a:pPr/>
              <a:t>9/2/2013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06EDA-9ACE-4BEA-9336-28BBE109F7F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BDADAC1-1A2B-4C25-98BB-22CFA6867AF3}" type="datetimeFigureOut">
              <a:rPr lang="en-US" smtClean="0"/>
              <a:pPr/>
              <a:t>9/2/2013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06EDA-9ACE-4BEA-9336-28BBE109F7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DADAC1-1A2B-4C25-98BB-22CFA6867AF3}" type="datetimeFigureOut">
              <a:rPr lang="en-US" smtClean="0"/>
              <a:pPr/>
              <a:t>9/2/2013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406EDA-9ACE-4BEA-9336-28BBE109F7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DADAC1-1A2B-4C25-98BB-22CFA6867AF3}" type="datetimeFigureOut">
              <a:rPr lang="en-US" smtClean="0"/>
              <a:pPr/>
              <a:t>9/2/2013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406EDA-9ACE-4BEA-9336-28BBE109F7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DADAC1-1A2B-4C25-98BB-22CFA6867AF3}" type="datetimeFigureOut">
              <a:rPr lang="en-US" smtClean="0"/>
              <a:pPr/>
              <a:t>9/2/2013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406EDA-9ACE-4BEA-9336-28BBE109F7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DADAC1-1A2B-4C25-98BB-22CFA6867AF3}" type="datetimeFigureOut">
              <a:rPr lang="en-US" smtClean="0"/>
              <a:pPr/>
              <a:t>9/2/2013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06EDA-9ACE-4BEA-9336-28BBE109F7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DADAC1-1A2B-4C25-98BB-22CFA6867AF3}" type="datetimeFigureOut">
              <a:rPr lang="en-US" smtClean="0"/>
              <a:pPr/>
              <a:t>9/2/2013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06EDA-9ACE-4BEA-9336-28BBE109F7F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000">
              <a:schemeClr val="accent6">
                <a:lumMod val="40000"/>
                <a:lumOff val="60000"/>
              </a:schemeClr>
            </a:gs>
            <a:gs pos="17999">
              <a:schemeClr val="accent6">
                <a:lumMod val="20000"/>
                <a:lumOff val="80000"/>
              </a:schemeClr>
            </a:gs>
            <a:gs pos="36000">
              <a:srgbClr val="FAC77D"/>
            </a:gs>
            <a:gs pos="61000">
              <a:srgbClr val="FBA97D"/>
            </a:gs>
            <a:gs pos="82001">
              <a:srgbClr val="FBD49C"/>
            </a:gs>
            <a:gs pos="100000">
              <a:srgbClr val="FEE7F2"/>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DADAC1-1A2B-4C25-98BB-22CFA6867AF3}" type="datetimeFigureOut">
              <a:rPr lang="en-US" smtClean="0"/>
              <a:pPr/>
              <a:t>9/2/2013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406EDA-9ACE-4BEA-9336-28BBE109F7F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audio" Target="file:///C:\mrdowling\audio\601-fourthdimension.mp3"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4.gif"/></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460375"/>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0" i="0" u="none" strike="noStrike" kern="1200" cap="none" spc="0" normalizeH="0" baseline="0" noProof="0" dirty="0" smtClean="0">
                <a:ln>
                  <a:noFill/>
                </a:ln>
                <a:solidFill>
                  <a:schemeClr val="accent6">
                    <a:lumMod val="75000"/>
                  </a:schemeClr>
                </a:solidFill>
                <a:effectLst/>
                <a:uLnTx/>
                <a:uFillTx/>
                <a:latin typeface="Arial Black" pitchFamily="34" charset="0"/>
                <a:ea typeface="+mj-ea"/>
                <a:cs typeface="+mj-cs"/>
              </a:rPr>
              <a:t>The Fourth Dimension                      </a:t>
            </a:r>
            <a:r>
              <a:rPr kumimoji="0" lang="en-US" sz="2600" b="0" i="0" u="none" strike="noStrike" kern="1200" cap="none" spc="0" normalizeH="0" noProof="0" dirty="0" smtClean="0">
                <a:ln>
                  <a:noFill/>
                </a:ln>
                <a:solidFill>
                  <a:schemeClr val="accent6">
                    <a:lumMod val="75000"/>
                  </a:schemeClr>
                </a:solidFill>
                <a:effectLst/>
                <a:uLnTx/>
                <a:uFillTx/>
                <a:latin typeface="Arial Black" pitchFamily="34" charset="0"/>
                <a:ea typeface="+mj-ea"/>
                <a:cs typeface="+mj-cs"/>
              </a:rPr>
              <a:t>Time and Space</a:t>
            </a:r>
            <a:endParaRPr kumimoji="0" lang="en-US" sz="2600" b="0" i="0" u="none" strike="noStrike" kern="1200" cap="none" spc="0" normalizeH="0" baseline="0" noProof="0" dirty="0">
              <a:ln>
                <a:noFill/>
              </a:ln>
              <a:solidFill>
                <a:schemeClr val="accent6">
                  <a:lumMod val="75000"/>
                </a:schemeClr>
              </a:solidFill>
              <a:effectLst/>
              <a:uLnTx/>
              <a:uFillTx/>
              <a:latin typeface="Arial Black" pitchFamily="34" charset="0"/>
              <a:ea typeface="+mj-ea"/>
              <a:cs typeface="+mj-cs"/>
            </a:endParaRPr>
          </a:p>
        </p:txBody>
      </p:sp>
      <p:sp>
        <p:nvSpPr>
          <p:cNvPr id="5" name="Rectangle 4"/>
          <p:cNvSpPr/>
          <p:nvPr/>
        </p:nvSpPr>
        <p:spPr>
          <a:xfrm>
            <a:off x="304800" y="563940"/>
            <a:ext cx="5029200" cy="5509200"/>
          </a:xfrm>
          <a:prstGeom prst="rect">
            <a:avLst/>
          </a:prstGeom>
        </p:spPr>
        <p:txBody>
          <a:bodyPr wrap="square">
            <a:spAutoFit/>
          </a:bodyPr>
          <a:lstStyle/>
          <a:p>
            <a:r>
              <a:rPr lang="en-US" sz="3200" b="1" dirty="0" smtClean="0">
                <a:solidFill>
                  <a:schemeClr val="accent1">
                    <a:lumMod val="75000"/>
                  </a:schemeClr>
                </a:solidFill>
              </a:rPr>
              <a:t>A straight line has only one dimension. </a:t>
            </a:r>
          </a:p>
          <a:p>
            <a:endParaRPr lang="en-US" sz="3200" b="1" dirty="0" smtClean="0">
              <a:solidFill>
                <a:schemeClr val="accent1">
                  <a:lumMod val="75000"/>
                </a:schemeClr>
              </a:solidFill>
            </a:endParaRPr>
          </a:p>
          <a:p>
            <a:r>
              <a:rPr lang="en-US" sz="3200" b="1" dirty="0" smtClean="0">
                <a:solidFill>
                  <a:schemeClr val="tx2">
                    <a:lumMod val="60000"/>
                    <a:lumOff val="40000"/>
                  </a:schemeClr>
                </a:solidFill>
              </a:rPr>
              <a:t>A square has two dimensions. A dimension is a property of space, or an extension in a given direction. </a:t>
            </a:r>
          </a:p>
          <a:p>
            <a:endParaRPr lang="en-US" sz="3200" b="1" dirty="0" smtClean="0">
              <a:solidFill>
                <a:schemeClr val="accent1">
                  <a:lumMod val="75000"/>
                </a:schemeClr>
              </a:solidFill>
            </a:endParaRPr>
          </a:p>
          <a:p>
            <a:r>
              <a:rPr lang="en-US" sz="3200" b="1" dirty="0" smtClean="0">
                <a:solidFill>
                  <a:schemeClr val="tx2">
                    <a:lumMod val="60000"/>
                    <a:lumOff val="40000"/>
                  </a:schemeClr>
                </a:solidFill>
              </a:rPr>
              <a:t>A cube has three dimensions.</a:t>
            </a:r>
            <a:endParaRPr lang="en-US" sz="3200" dirty="0">
              <a:solidFill>
                <a:schemeClr val="tx2">
                  <a:lumMod val="60000"/>
                  <a:lumOff val="40000"/>
                </a:schemeClr>
              </a:solidFill>
            </a:endParaRPr>
          </a:p>
        </p:txBody>
      </p:sp>
      <p:pic>
        <p:nvPicPr>
          <p:cNvPr id="6" name="Picture 5" descr="00line.gif"/>
          <p:cNvPicPr>
            <a:picLocks noChangeAspect="1"/>
          </p:cNvPicPr>
          <p:nvPr/>
        </p:nvPicPr>
        <p:blipFill>
          <a:blip r:embed="rId3" cstate="print"/>
          <a:stretch>
            <a:fillRect/>
          </a:stretch>
        </p:blipFill>
        <p:spPr>
          <a:xfrm>
            <a:off x="6248400" y="0"/>
            <a:ext cx="2286000" cy="2286000"/>
          </a:xfrm>
          <a:prstGeom prst="rect">
            <a:avLst/>
          </a:prstGeom>
        </p:spPr>
      </p:pic>
      <p:pic>
        <p:nvPicPr>
          <p:cNvPr id="7" name="601-fourthdimension.mp3">
            <a:hlinkClick r:id="" action="ppaction://media"/>
          </p:cNvPr>
          <p:cNvPicPr>
            <a:picLocks noRot="1" noChangeAspect="1"/>
          </p:cNvPicPr>
          <p:nvPr>
            <a:audioFile r:link="rId1"/>
          </p:nvPr>
        </p:nvPicPr>
        <p:blipFill>
          <a:blip r:embed="rId4" cstate="print"/>
          <a:stretch>
            <a:fillRect/>
          </a:stretch>
        </p:blipFill>
        <p:spPr>
          <a:xfrm>
            <a:off x="4449763" y="3306763"/>
            <a:ext cx="244475" cy="244475"/>
          </a:xfrm>
          <a:prstGeom prst="rect">
            <a:avLst/>
          </a:prstGeom>
        </p:spPr>
      </p:pic>
    </p:spTree>
  </p:cSld>
  <p:clrMapOvr>
    <a:masterClrMapping/>
  </p:clrMapOvr>
  <p:transition advClick="0" advTm="5797"/>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2000"/>
                                        <p:tgtEl>
                                          <p:spTgt spid="5"/>
                                        </p:tgtEl>
                                      </p:cBhvr>
                                    </p:animEffect>
                                  </p:childTnLst>
                                </p:cTn>
                              </p:par>
                              <p:par>
                                <p:cTn id="11" presetID="2" presetClass="entr" presetSubtype="4"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2000" fill="hold"/>
                                        <p:tgtEl>
                                          <p:spTgt spid="6"/>
                                        </p:tgtEl>
                                        <p:attrNameLst>
                                          <p:attrName>ppt_x</p:attrName>
                                        </p:attrNameLst>
                                      </p:cBhvr>
                                      <p:tavLst>
                                        <p:tav tm="0">
                                          <p:val>
                                            <p:strVal val="#ppt_x"/>
                                          </p:val>
                                        </p:tav>
                                        <p:tav tm="100000">
                                          <p:val>
                                            <p:strVal val="#ppt_x"/>
                                          </p:val>
                                        </p:tav>
                                      </p:tavLst>
                                    </p:anim>
                                    <p:anim calcmode="lin" valueType="num">
                                      <p:cBhvr additive="base">
                                        <p:cTn id="14" dur="2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numSld="999" showWhenStopped="0">
                <p:cTn id="15" fill="hold" display="0">
                  <p:stCondLst>
                    <p:cond delay="indefinite"/>
                  </p:stCondLst>
                  <p:endCondLst>
                    <p:cond evt="onPrev" delay="0">
                      <p:tgtEl>
                        <p:sldTgt/>
                      </p:tgtEl>
                    </p:cond>
                    <p:cond evt="onStopAudio" delay="0">
                      <p:tgtEl>
                        <p:sldTgt/>
                      </p:tgtEl>
                    </p:cond>
                  </p:endCondLst>
                </p:cTn>
                <p:tgtEl>
                  <p:spTgt spid="7"/>
                </p:tgtEl>
              </p:cMediaNode>
            </p:audio>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460375"/>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0" i="0" u="none" strike="noStrike" kern="1200" cap="none" spc="0" normalizeH="0" baseline="0" noProof="0" dirty="0" smtClean="0">
                <a:ln>
                  <a:noFill/>
                </a:ln>
                <a:solidFill>
                  <a:schemeClr val="accent6">
                    <a:lumMod val="75000"/>
                  </a:schemeClr>
                </a:solidFill>
                <a:effectLst/>
                <a:uLnTx/>
                <a:uFillTx/>
                <a:latin typeface="Arial Black" pitchFamily="34" charset="0"/>
                <a:ea typeface="+mj-ea"/>
                <a:cs typeface="+mj-cs"/>
              </a:rPr>
              <a:t>The Fourth Dimension                      </a:t>
            </a:r>
            <a:r>
              <a:rPr kumimoji="0" lang="en-US" sz="2600" b="0" i="0" u="none" strike="noStrike" kern="1200" cap="none" spc="0" normalizeH="0" noProof="0" dirty="0" smtClean="0">
                <a:ln>
                  <a:noFill/>
                </a:ln>
                <a:solidFill>
                  <a:schemeClr val="accent6">
                    <a:lumMod val="75000"/>
                  </a:schemeClr>
                </a:solidFill>
                <a:effectLst/>
                <a:uLnTx/>
                <a:uFillTx/>
                <a:latin typeface="Arial Black" pitchFamily="34" charset="0"/>
                <a:ea typeface="+mj-ea"/>
                <a:cs typeface="+mj-cs"/>
              </a:rPr>
              <a:t>Time and Space</a:t>
            </a:r>
            <a:endParaRPr kumimoji="0" lang="en-US" sz="2600" b="0" i="0" u="none" strike="noStrike" kern="1200" cap="none" spc="0" normalizeH="0" baseline="0" noProof="0" dirty="0">
              <a:ln>
                <a:noFill/>
              </a:ln>
              <a:solidFill>
                <a:schemeClr val="accent6">
                  <a:lumMod val="75000"/>
                </a:schemeClr>
              </a:solidFill>
              <a:effectLst/>
              <a:uLnTx/>
              <a:uFillTx/>
              <a:latin typeface="Arial Black" pitchFamily="34" charset="0"/>
              <a:ea typeface="+mj-ea"/>
              <a:cs typeface="+mj-cs"/>
            </a:endParaRPr>
          </a:p>
        </p:txBody>
      </p:sp>
      <p:sp>
        <p:nvSpPr>
          <p:cNvPr id="5" name="Rectangle 4"/>
          <p:cNvSpPr/>
          <p:nvPr/>
        </p:nvSpPr>
        <p:spPr>
          <a:xfrm>
            <a:off x="304800" y="563940"/>
            <a:ext cx="5029200" cy="5509200"/>
          </a:xfrm>
          <a:prstGeom prst="rect">
            <a:avLst/>
          </a:prstGeom>
        </p:spPr>
        <p:txBody>
          <a:bodyPr wrap="square">
            <a:spAutoFit/>
          </a:bodyPr>
          <a:lstStyle/>
          <a:p>
            <a:r>
              <a:rPr lang="en-US" sz="3200" b="1" dirty="0" smtClean="0">
                <a:solidFill>
                  <a:schemeClr val="tx2">
                    <a:lumMod val="60000"/>
                    <a:lumOff val="40000"/>
                  </a:schemeClr>
                </a:solidFill>
              </a:rPr>
              <a:t>A straight line has only one dimension. </a:t>
            </a:r>
          </a:p>
          <a:p>
            <a:endParaRPr lang="en-US" sz="3200" b="1" dirty="0" smtClean="0">
              <a:solidFill>
                <a:schemeClr val="accent1">
                  <a:lumMod val="75000"/>
                </a:schemeClr>
              </a:solidFill>
            </a:endParaRPr>
          </a:p>
          <a:p>
            <a:r>
              <a:rPr lang="en-US" sz="3200" b="1" dirty="0" smtClean="0">
                <a:solidFill>
                  <a:schemeClr val="accent1">
                    <a:lumMod val="75000"/>
                  </a:schemeClr>
                </a:solidFill>
              </a:rPr>
              <a:t>A square has two dimensions. A dimension is a property of space, or an extension in a given direction. </a:t>
            </a:r>
          </a:p>
          <a:p>
            <a:endParaRPr lang="en-US" sz="3200" b="1" dirty="0" smtClean="0">
              <a:solidFill>
                <a:schemeClr val="accent1">
                  <a:lumMod val="75000"/>
                </a:schemeClr>
              </a:solidFill>
            </a:endParaRPr>
          </a:p>
          <a:p>
            <a:r>
              <a:rPr lang="en-US" sz="3200" b="1" dirty="0" smtClean="0">
                <a:solidFill>
                  <a:schemeClr val="tx2">
                    <a:lumMod val="60000"/>
                    <a:lumOff val="40000"/>
                  </a:schemeClr>
                </a:solidFill>
              </a:rPr>
              <a:t>A cube has three dimensions.</a:t>
            </a:r>
            <a:endParaRPr lang="en-US" sz="3200" dirty="0">
              <a:solidFill>
                <a:schemeClr val="tx2">
                  <a:lumMod val="60000"/>
                  <a:lumOff val="40000"/>
                </a:schemeClr>
              </a:solidFill>
            </a:endParaRPr>
          </a:p>
        </p:txBody>
      </p:sp>
      <p:pic>
        <p:nvPicPr>
          <p:cNvPr id="6" name="Picture 5" descr="00line.gif"/>
          <p:cNvPicPr>
            <a:picLocks noChangeAspect="1"/>
          </p:cNvPicPr>
          <p:nvPr/>
        </p:nvPicPr>
        <p:blipFill>
          <a:blip r:embed="rId2" cstate="print"/>
          <a:stretch>
            <a:fillRect/>
          </a:stretch>
        </p:blipFill>
        <p:spPr>
          <a:xfrm>
            <a:off x="6248400" y="0"/>
            <a:ext cx="2286000" cy="2286000"/>
          </a:xfrm>
          <a:prstGeom prst="rect">
            <a:avLst/>
          </a:prstGeom>
        </p:spPr>
      </p:pic>
      <p:pic>
        <p:nvPicPr>
          <p:cNvPr id="7" name="Picture 6" descr="00square.gif"/>
          <p:cNvPicPr>
            <a:picLocks noChangeAspect="1"/>
          </p:cNvPicPr>
          <p:nvPr/>
        </p:nvPicPr>
        <p:blipFill>
          <a:blip r:embed="rId3" cstate="print"/>
          <a:stretch>
            <a:fillRect/>
          </a:stretch>
        </p:blipFill>
        <p:spPr>
          <a:xfrm>
            <a:off x="6248400" y="1600200"/>
            <a:ext cx="2286000" cy="2286000"/>
          </a:xfrm>
          <a:prstGeom prst="rect">
            <a:avLst/>
          </a:prstGeom>
        </p:spPr>
      </p:pic>
    </p:spTree>
  </p:cSld>
  <p:clrMapOvr>
    <a:masterClrMapping/>
  </p:clrMapOvr>
  <p:transition advClick="0" advTm="8235"/>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2000" fill="hold"/>
                                        <p:tgtEl>
                                          <p:spTgt spid="7"/>
                                        </p:tgtEl>
                                        <p:attrNameLst>
                                          <p:attrName>ppt_x</p:attrName>
                                        </p:attrNameLst>
                                      </p:cBhvr>
                                      <p:tavLst>
                                        <p:tav tm="0">
                                          <p:val>
                                            <p:strVal val="#ppt_x"/>
                                          </p:val>
                                        </p:tav>
                                        <p:tav tm="100000">
                                          <p:val>
                                            <p:strVal val="#ppt_x"/>
                                          </p:val>
                                        </p:tav>
                                      </p:tavLst>
                                    </p:anim>
                                    <p:anim calcmode="lin" valueType="num">
                                      <p:cBhvr additive="base">
                                        <p:cTn id="8" dur="2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460375"/>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0" i="0" u="none" strike="noStrike" kern="1200" cap="none" spc="0" normalizeH="0" baseline="0" noProof="0" dirty="0" smtClean="0">
                <a:ln>
                  <a:noFill/>
                </a:ln>
                <a:solidFill>
                  <a:schemeClr val="accent6">
                    <a:lumMod val="75000"/>
                  </a:schemeClr>
                </a:solidFill>
                <a:effectLst/>
                <a:uLnTx/>
                <a:uFillTx/>
                <a:latin typeface="Arial Black" pitchFamily="34" charset="0"/>
                <a:ea typeface="+mj-ea"/>
                <a:cs typeface="+mj-cs"/>
              </a:rPr>
              <a:t>The Fourth Dimension                      </a:t>
            </a:r>
            <a:r>
              <a:rPr kumimoji="0" lang="en-US" sz="2600" b="0" i="0" u="none" strike="noStrike" kern="1200" cap="none" spc="0" normalizeH="0" noProof="0" dirty="0" smtClean="0">
                <a:ln>
                  <a:noFill/>
                </a:ln>
                <a:solidFill>
                  <a:schemeClr val="accent6">
                    <a:lumMod val="75000"/>
                  </a:schemeClr>
                </a:solidFill>
                <a:effectLst/>
                <a:uLnTx/>
                <a:uFillTx/>
                <a:latin typeface="Arial Black" pitchFamily="34" charset="0"/>
                <a:ea typeface="+mj-ea"/>
                <a:cs typeface="+mj-cs"/>
              </a:rPr>
              <a:t>Time and Space</a:t>
            </a:r>
            <a:endParaRPr kumimoji="0" lang="en-US" sz="2600" b="0" i="0" u="none" strike="noStrike" kern="1200" cap="none" spc="0" normalizeH="0" baseline="0" noProof="0" dirty="0">
              <a:ln>
                <a:noFill/>
              </a:ln>
              <a:solidFill>
                <a:schemeClr val="accent6">
                  <a:lumMod val="75000"/>
                </a:schemeClr>
              </a:solidFill>
              <a:effectLst/>
              <a:uLnTx/>
              <a:uFillTx/>
              <a:latin typeface="Arial Black" pitchFamily="34" charset="0"/>
              <a:ea typeface="+mj-ea"/>
              <a:cs typeface="+mj-cs"/>
            </a:endParaRPr>
          </a:p>
        </p:txBody>
      </p:sp>
      <p:sp>
        <p:nvSpPr>
          <p:cNvPr id="5" name="Rectangle 4"/>
          <p:cNvSpPr/>
          <p:nvPr/>
        </p:nvSpPr>
        <p:spPr>
          <a:xfrm>
            <a:off x="304800" y="563940"/>
            <a:ext cx="5029200" cy="5509200"/>
          </a:xfrm>
          <a:prstGeom prst="rect">
            <a:avLst/>
          </a:prstGeom>
        </p:spPr>
        <p:txBody>
          <a:bodyPr wrap="square">
            <a:spAutoFit/>
          </a:bodyPr>
          <a:lstStyle/>
          <a:p>
            <a:r>
              <a:rPr lang="en-US" sz="3200" b="1" dirty="0" smtClean="0">
                <a:solidFill>
                  <a:schemeClr val="tx2">
                    <a:lumMod val="60000"/>
                    <a:lumOff val="40000"/>
                  </a:schemeClr>
                </a:solidFill>
              </a:rPr>
              <a:t>A straight line has only one dimension. </a:t>
            </a:r>
          </a:p>
          <a:p>
            <a:endParaRPr lang="en-US" sz="3200" b="1" dirty="0" smtClean="0">
              <a:solidFill>
                <a:schemeClr val="tx2">
                  <a:lumMod val="60000"/>
                  <a:lumOff val="40000"/>
                </a:schemeClr>
              </a:solidFill>
            </a:endParaRPr>
          </a:p>
          <a:p>
            <a:r>
              <a:rPr lang="en-US" sz="3200" b="1" dirty="0" smtClean="0">
                <a:solidFill>
                  <a:schemeClr val="tx2">
                    <a:lumMod val="60000"/>
                    <a:lumOff val="40000"/>
                  </a:schemeClr>
                </a:solidFill>
              </a:rPr>
              <a:t>A square has two dimensions. A dimension is a property of space, or an extension in a given direction. </a:t>
            </a:r>
          </a:p>
          <a:p>
            <a:endParaRPr lang="en-US" sz="3200" b="1" dirty="0" smtClean="0">
              <a:solidFill>
                <a:schemeClr val="accent1">
                  <a:lumMod val="75000"/>
                </a:schemeClr>
              </a:solidFill>
            </a:endParaRPr>
          </a:p>
          <a:p>
            <a:r>
              <a:rPr lang="en-US" sz="3200" b="1" dirty="0" smtClean="0">
                <a:solidFill>
                  <a:schemeClr val="accent1">
                    <a:lumMod val="75000"/>
                  </a:schemeClr>
                </a:solidFill>
              </a:rPr>
              <a:t>A cube has three dimensions.</a:t>
            </a:r>
            <a:endParaRPr lang="en-US" sz="3200" dirty="0">
              <a:solidFill>
                <a:schemeClr val="accent1">
                  <a:lumMod val="75000"/>
                </a:schemeClr>
              </a:solidFill>
            </a:endParaRPr>
          </a:p>
        </p:txBody>
      </p:sp>
      <p:pic>
        <p:nvPicPr>
          <p:cNvPr id="6" name="Picture 5" descr="00line.gif"/>
          <p:cNvPicPr>
            <a:picLocks noChangeAspect="1"/>
          </p:cNvPicPr>
          <p:nvPr/>
        </p:nvPicPr>
        <p:blipFill>
          <a:blip r:embed="rId2" cstate="print"/>
          <a:stretch>
            <a:fillRect/>
          </a:stretch>
        </p:blipFill>
        <p:spPr>
          <a:xfrm>
            <a:off x="6248400" y="0"/>
            <a:ext cx="2286000" cy="2286000"/>
          </a:xfrm>
          <a:prstGeom prst="rect">
            <a:avLst/>
          </a:prstGeom>
        </p:spPr>
      </p:pic>
      <p:pic>
        <p:nvPicPr>
          <p:cNvPr id="7" name="Picture 6" descr="00square.gif"/>
          <p:cNvPicPr>
            <a:picLocks noChangeAspect="1"/>
          </p:cNvPicPr>
          <p:nvPr/>
        </p:nvPicPr>
        <p:blipFill>
          <a:blip r:embed="rId3" cstate="print"/>
          <a:stretch>
            <a:fillRect/>
          </a:stretch>
        </p:blipFill>
        <p:spPr>
          <a:xfrm>
            <a:off x="6248400" y="1600200"/>
            <a:ext cx="2286000" cy="2286000"/>
          </a:xfrm>
          <a:prstGeom prst="rect">
            <a:avLst/>
          </a:prstGeom>
        </p:spPr>
      </p:pic>
      <p:pic>
        <p:nvPicPr>
          <p:cNvPr id="10" name="Picture 9" descr="00cube.gif"/>
          <p:cNvPicPr>
            <a:picLocks noChangeAspect="1"/>
          </p:cNvPicPr>
          <p:nvPr/>
        </p:nvPicPr>
        <p:blipFill>
          <a:blip r:embed="rId4" cstate="print"/>
          <a:stretch>
            <a:fillRect/>
          </a:stretch>
        </p:blipFill>
        <p:spPr>
          <a:xfrm>
            <a:off x="6400800" y="4191000"/>
            <a:ext cx="2286000" cy="2286000"/>
          </a:xfrm>
          <a:prstGeom prst="rect">
            <a:avLst/>
          </a:prstGeom>
        </p:spPr>
      </p:pic>
    </p:spTree>
  </p:cSld>
  <p:clrMapOvr>
    <a:masterClrMapping/>
  </p:clrMapOvr>
  <p:transition advClick="0" advTm="3547"/>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460375"/>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0" i="0" u="none" strike="noStrike" kern="1200" cap="none" spc="0" normalizeH="0" baseline="0" noProof="0" dirty="0" smtClean="0">
                <a:ln>
                  <a:noFill/>
                </a:ln>
                <a:solidFill>
                  <a:schemeClr val="accent6">
                    <a:lumMod val="75000"/>
                  </a:schemeClr>
                </a:solidFill>
                <a:effectLst/>
                <a:uLnTx/>
                <a:uFillTx/>
                <a:latin typeface="Arial Black" pitchFamily="34" charset="0"/>
                <a:ea typeface="+mj-ea"/>
                <a:cs typeface="+mj-cs"/>
              </a:rPr>
              <a:t>The Fourth Dimension                      </a:t>
            </a:r>
            <a:r>
              <a:rPr kumimoji="0" lang="en-US" sz="2600" b="0" i="0" u="none" strike="noStrike" kern="1200" cap="none" spc="0" normalizeH="0" noProof="0" dirty="0" smtClean="0">
                <a:ln>
                  <a:noFill/>
                </a:ln>
                <a:solidFill>
                  <a:schemeClr val="accent6">
                    <a:lumMod val="75000"/>
                  </a:schemeClr>
                </a:solidFill>
                <a:effectLst/>
                <a:uLnTx/>
                <a:uFillTx/>
                <a:latin typeface="Arial Black" pitchFamily="34" charset="0"/>
                <a:ea typeface="+mj-ea"/>
                <a:cs typeface="+mj-cs"/>
              </a:rPr>
              <a:t>Time and Space</a:t>
            </a:r>
            <a:endParaRPr kumimoji="0" lang="en-US" sz="2600" b="0" i="0" u="none" strike="noStrike" kern="1200" cap="none" spc="0" normalizeH="0" baseline="0" noProof="0" dirty="0">
              <a:ln>
                <a:noFill/>
              </a:ln>
              <a:solidFill>
                <a:schemeClr val="accent6">
                  <a:lumMod val="75000"/>
                </a:schemeClr>
              </a:solidFill>
              <a:effectLst/>
              <a:uLnTx/>
              <a:uFillTx/>
              <a:latin typeface="Arial Black" pitchFamily="34" charset="0"/>
              <a:ea typeface="+mj-ea"/>
              <a:cs typeface="+mj-cs"/>
            </a:endParaRPr>
          </a:p>
        </p:txBody>
      </p:sp>
      <p:sp>
        <p:nvSpPr>
          <p:cNvPr id="5" name="Rectangle 4"/>
          <p:cNvSpPr/>
          <p:nvPr/>
        </p:nvSpPr>
        <p:spPr>
          <a:xfrm>
            <a:off x="3733800" y="609600"/>
            <a:ext cx="5029200" cy="3046988"/>
          </a:xfrm>
          <a:prstGeom prst="rect">
            <a:avLst/>
          </a:prstGeom>
        </p:spPr>
        <p:txBody>
          <a:bodyPr wrap="square">
            <a:spAutoFit/>
          </a:bodyPr>
          <a:lstStyle/>
          <a:p>
            <a:r>
              <a:rPr lang="en-US" sz="3200" b="1" dirty="0" smtClean="0">
                <a:solidFill>
                  <a:schemeClr val="accent1">
                    <a:lumMod val="75000"/>
                  </a:schemeClr>
                </a:solidFill>
              </a:rPr>
              <a:t>When you watch a movie in "3-D," or three dimensions, you are probably required to wear special glasses that trick your mind into seeing depth on a flat screen.</a:t>
            </a:r>
            <a:endParaRPr lang="en-US" sz="3200" dirty="0">
              <a:solidFill>
                <a:schemeClr val="accent1">
                  <a:lumMod val="75000"/>
                </a:schemeClr>
              </a:solidFill>
            </a:endParaRPr>
          </a:p>
        </p:txBody>
      </p:sp>
      <p:pic>
        <p:nvPicPr>
          <p:cNvPr id="1026" name="Picture 2" descr="File:3d glasses red cyan.svg"/>
          <p:cNvPicPr>
            <a:picLocks noChangeAspect="1" noChangeArrowheads="1"/>
          </p:cNvPicPr>
          <p:nvPr/>
        </p:nvPicPr>
        <p:blipFill>
          <a:blip r:embed="rId2" cstate="print"/>
          <a:srcRect/>
          <a:stretch>
            <a:fillRect/>
          </a:stretch>
        </p:blipFill>
        <p:spPr bwMode="auto">
          <a:xfrm>
            <a:off x="533400" y="1828800"/>
            <a:ext cx="2571750" cy="666751"/>
          </a:xfrm>
          <a:prstGeom prst="rect">
            <a:avLst/>
          </a:prstGeom>
          <a:noFill/>
        </p:spPr>
      </p:pic>
      <p:sp>
        <p:nvSpPr>
          <p:cNvPr id="1028" name="AutoShape 4" descr="http://1-ps.googleusercontent.com/h/www.mrdowling.com/images/300x206x601threed.jpg.pagespeed.ic.OsqX1WfUlH.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http://1-ps.googleusercontent.com/h/www.mrdowling.com/images/300x206x601threed.jpg.pagespeed.ic.OsqX1WfUlH.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1" name="Picture 10" descr="601threed.jpg"/>
          <p:cNvPicPr>
            <a:picLocks noChangeAspect="1"/>
          </p:cNvPicPr>
          <p:nvPr/>
        </p:nvPicPr>
        <p:blipFill>
          <a:blip r:embed="rId3" cstate="print"/>
          <a:stretch>
            <a:fillRect/>
          </a:stretch>
        </p:blipFill>
        <p:spPr>
          <a:xfrm>
            <a:off x="2667000" y="3886200"/>
            <a:ext cx="3810000" cy="2616200"/>
          </a:xfrm>
          <a:prstGeom prst="rect">
            <a:avLst/>
          </a:prstGeom>
        </p:spPr>
      </p:pic>
    </p:spTree>
  </p:cSld>
  <p:clrMapOvr>
    <a:masterClrMapping/>
  </p:clrMapOvr>
  <p:transition advClick="0" advTm="10625">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ppt_w</p:attrName>
                                        </p:attrNameLst>
                                      </p:cBhvr>
                                      <p:tavLst>
                                        <p:tav tm="0">
                                          <p:val>
                                            <p:strVal val="#ppt_w*0.70"/>
                                          </p:val>
                                        </p:tav>
                                        <p:tav tm="100000">
                                          <p:val>
                                            <p:strVal val="#ppt_w"/>
                                          </p:val>
                                        </p:tav>
                                      </p:tavLst>
                                    </p:anim>
                                    <p:anim calcmode="lin" valueType="num">
                                      <p:cBhvr>
                                        <p:cTn id="8" dur="1000" fill="hold"/>
                                        <p:tgtEl>
                                          <p:spTgt spid="1026"/>
                                        </p:tgtEl>
                                        <p:attrNameLst>
                                          <p:attrName>ppt_h</p:attrName>
                                        </p:attrNameLst>
                                      </p:cBhvr>
                                      <p:tavLst>
                                        <p:tav tm="0">
                                          <p:val>
                                            <p:strVal val="#ppt_h"/>
                                          </p:val>
                                        </p:tav>
                                        <p:tav tm="100000">
                                          <p:val>
                                            <p:strVal val="#ppt_h"/>
                                          </p:val>
                                        </p:tav>
                                      </p:tavLst>
                                    </p:anim>
                                    <p:animEffect transition="in" filter="fade">
                                      <p:cBhvr>
                                        <p:cTn id="9"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460375"/>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0" i="0" u="none" strike="noStrike" kern="1200" cap="none" spc="0" normalizeH="0" baseline="0" noProof="0" dirty="0" smtClean="0">
                <a:ln>
                  <a:noFill/>
                </a:ln>
                <a:solidFill>
                  <a:schemeClr val="accent6">
                    <a:lumMod val="75000"/>
                  </a:schemeClr>
                </a:solidFill>
                <a:effectLst/>
                <a:uLnTx/>
                <a:uFillTx/>
                <a:latin typeface="Arial Black" pitchFamily="34" charset="0"/>
                <a:ea typeface="+mj-ea"/>
                <a:cs typeface="+mj-cs"/>
              </a:rPr>
              <a:t>The Fourth Dimension                      </a:t>
            </a:r>
            <a:r>
              <a:rPr kumimoji="0" lang="en-US" sz="2600" b="0" i="0" u="none" strike="noStrike" kern="1200" cap="none" spc="0" normalizeH="0" noProof="0" dirty="0" smtClean="0">
                <a:ln>
                  <a:noFill/>
                </a:ln>
                <a:solidFill>
                  <a:schemeClr val="accent6">
                    <a:lumMod val="75000"/>
                  </a:schemeClr>
                </a:solidFill>
                <a:effectLst/>
                <a:uLnTx/>
                <a:uFillTx/>
                <a:latin typeface="Arial Black" pitchFamily="34" charset="0"/>
                <a:ea typeface="+mj-ea"/>
                <a:cs typeface="+mj-cs"/>
              </a:rPr>
              <a:t>Time and Space</a:t>
            </a:r>
            <a:endParaRPr kumimoji="0" lang="en-US" sz="2600" b="0" i="0" u="none" strike="noStrike" kern="1200" cap="none" spc="0" normalizeH="0" baseline="0" noProof="0" dirty="0">
              <a:ln>
                <a:noFill/>
              </a:ln>
              <a:solidFill>
                <a:schemeClr val="accent6">
                  <a:lumMod val="75000"/>
                </a:schemeClr>
              </a:solidFill>
              <a:effectLst/>
              <a:uLnTx/>
              <a:uFillTx/>
              <a:latin typeface="Arial Black" pitchFamily="34" charset="0"/>
              <a:ea typeface="+mj-ea"/>
              <a:cs typeface="+mj-cs"/>
            </a:endParaRPr>
          </a:p>
        </p:txBody>
      </p:sp>
      <p:sp>
        <p:nvSpPr>
          <p:cNvPr id="8" name="Rectangle 7"/>
          <p:cNvSpPr/>
          <p:nvPr/>
        </p:nvSpPr>
        <p:spPr>
          <a:xfrm>
            <a:off x="304800" y="685800"/>
            <a:ext cx="5181600" cy="5509200"/>
          </a:xfrm>
          <a:prstGeom prst="rect">
            <a:avLst/>
          </a:prstGeom>
        </p:spPr>
        <p:txBody>
          <a:bodyPr wrap="square">
            <a:spAutoFit/>
          </a:bodyPr>
          <a:lstStyle/>
          <a:p>
            <a:r>
              <a:rPr lang="en-US" sz="3200" b="1" dirty="0" smtClean="0">
                <a:solidFill>
                  <a:schemeClr val="accent1">
                    <a:lumMod val="75000"/>
                  </a:schemeClr>
                </a:solidFill>
              </a:rPr>
              <a:t>We will also work with a fourth dimension—time. The distance from the floor to the top of your head is your height. Stretching your arms out, the distance from one fingertip to the other is an example of width. Putting your hands in front of you provides you with the third dimension—depth. </a:t>
            </a:r>
          </a:p>
        </p:txBody>
      </p:sp>
      <p:pic>
        <p:nvPicPr>
          <p:cNvPr id="6" name="Picture 5" descr="00-stand.png"/>
          <p:cNvPicPr>
            <a:picLocks noChangeAspect="1"/>
          </p:cNvPicPr>
          <p:nvPr/>
        </p:nvPicPr>
        <p:blipFill>
          <a:blip r:embed="rId2" cstate="print"/>
          <a:stretch>
            <a:fillRect/>
          </a:stretch>
        </p:blipFill>
        <p:spPr>
          <a:xfrm>
            <a:off x="5334000" y="838200"/>
            <a:ext cx="3200400" cy="5584698"/>
          </a:xfrm>
          <a:prstGeom prst="rect">
            <a:avLst/>
          </a:prstGeom>
        </p:spPr>
      </p:pic>
    </p:spTree>
  </p:cSld>
  <p:clrMapOvr>
    <a:masterClrMapping/>
  </p:clrMapOvr>
  <p:transition advClick="0" advTm="19484">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0" fill="hold"/>
                                        <p:tgtEl>
                                          <p:spTgt spid="6"/>
                                        </p:tgtEl>
                                        <p:attrNameLst>
                                          <p:attrName>ppt_x</p:attrName>
                                        </p:attrNameLst>
                                      </p:cBhvr>
                                      <p:tavLst>
                                        <p:tav tm="0">
                                          <p:val>
                                            <p:strVal val="#ppt_x"/>
                                          </p:val>
                                        </p:tav>
                                        <p:tav tm="100000">
                                          <p:val>
                                            <p:strVal val="#ppt_x"/>
                                          </p:val>
                                        </p:tav>
                                      </p:tavLst>
                                    </p:anim>
                                    <p:anim calcmode="lin" valueType="num">
                                      <p:cBhvr>
                                        <p:cTn id="8" dur="5000" fill="hold"/>
                                        <p:tgtEl>
                                          <p:spTgt spid="6"/>
                                        </p:tgtEl>
                                        <p:attrNameLst>
                                          <p:attrName>ppt_y</p:attrName>
                                        </p:attrNameLst>
                                      </p:cBhvr>
                                      <p:tavLst>
                                        <p:tav tm="0">
                                          <p:val>
                                            <p:strVal val="#ppt_y+#ppt_h/2"/>
                                          </p:val>
                                        </p:tav>
                                        <p:tav tm="100000">
                                          <p:val>
                                            <p:strVal val="#ppt_y"/>
                                          </p:val>
                                        </p:tav>
                                      </p:tavLst>
                                    </p:anim>
                                    <p:anim calcmode="lin" valueType="num">
                                      <p:cBhvr>
                                        <p:cTn id="9" dur="5000" fill="hold"/>
                                        <p:tgtEl>
                                          <p:spTgt spid="6"/>
                                        </p:tgtEl>
                                        <p:attrNameLst>
                                          <p:attrName>ppt_w</p:attrName>
                                        </p:attrNameLst>
                                      </p:cBhvr>
                                      <p:tavLst>
                                        <p:tav tm="0">
                                          <p:val>
                                            <p:strVal val="#ppt_w"/>
                                          </p:val>
                                        </p:tav>
                                        <p:tav tm="100000">
                                          <p:val>
                                            <p:strVal val="#ppt_w"/>
                                          </p:val>
                                        </p:tav>
                                      </p:tavLst>
                                    </p:anim>
                                    <p:anim calcmode="lin" valueType="num">
                                      <p:cBhvr>
                                        <p:cTn id="10" dur="50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460375"/>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0" i="0" u="none" strike="noStrike" kern="1200" cap="none" spc="0" normalizeH="0" baseline="0" noProof="0" dirty="0" smtClean="0">
                <a:ln>
                  <a:noFill/>
                </a:ln>
                <a:solidFill>
                  <a:schemeClr val="accent6">
                    <a:lumMod val="75000"/>
                  </a:schemeClr>
                </a:solidFill>
                <a:effectLst/>
                <a:uLnTx/>
                <a:uFillTx/>
                <a:latin typeface="Arial Black" pitchFamily="34" charset="0"/>
                <a:ea typeface="+mj-ea"/>
                <a:cs typeface="+mj-cs"/>
              </a:rPr>
              <a:t>The Fourth Dimension                      </a:t>
            </a:r>
            <a:r>
              <a:rPr kumimoji="0" lang="en-US" sz="2600" b="0" i="0" u="none" strike="noStrike" kern="1200" cap="none" spc="0" normalizeH="0" noProof="0" dirty="0" smtClean="0">
                <a:ln>
                  <a:noFill/>
                </a:ln>
                <a:solidFill>
                  <a:schemeClr val="accent6">
                    <a:lumMod val="75000"/>
                  </a:schemeClr>
                </a:solidFill>
                <a:effectLst/>
                <a:uLnTx/>
                <a:uFillTx/>
                <a:latin typeface="Arial Black" pitchFamily="34" charset="0"/>
                <a:ea typeface="+mj-ea"/>
                <a:cs typeface="+mj-cs"/>
              </a:rPr>
              <a:t>Time and Space</a:t>
            </a:r>
            <a:endParaRPr kumimoji="0" lang="en-US" sz="2600" b="0" i="0" u="none" strike="noStrike" kern="1200" cap="none" spc="0" normalizeH="0" baseline="0" noProof="0" dirty="0">
              <a:ln>
                <a:noFill/>
              </a:ln>
              <a:solidFill>
                <a:schemeClr val="accent6">
                  <a:lumMod val="75000"/>
                </a:schemeClr>
              </a:solidFill>
              <a:effectLst/>
              <a:uLnTx/>
              <a:uFillTx/>
              <a:latin typeface="Arial Black" pitchFamily="34" charset="0"/>
              <a:ea typeface="+mj-ea"/>
              <a:cs typeface="+mj-cs"/>
            </a:endParaRPr>
          </a:p>
        </p:txBody>
      </p:sp>
      <p:sp>
        <p:nvSpPr>
          <p:cNvPr id="8" name="Rectangle 7"/>
          <p:cNvSpPr/>
          <p:nvPr/>
        </p:nvSpPr>
        <p:spPr>
          <a:xfrm>
            <a:off x="381000" y="1295400"/>
            <a:ext cx="4953000" cy="3046988"/>
          </a:xfrm>
          <a:prstGeom prst="rect">
            <a:avLst/>
          </a:prstGeom>
        </p:spPr>
        <p:txBody>
          <a:bodyPr wrap="square">
            <a:spAutoFit/>
          </a:bodyPr>
          <a:lstStyle/>
          <a:p>
            <a:r>
              <a:rPr lang="en-US" sz="3200" b="1" dirty="0" smtClean="0">
                <a:solidFill>
                  <a:schemeClr val="accent1">
                    <a:lumMod val="75000"/>
                  </a:schemeClr>
                </a:solidFill>
              </a:rPr>
              <a:t>Think about the future. It is likely that your </a:t>
            </a:r>
            <a:r>
              <a:rPr lang="en-US" sz="3200" b="1" dirty="0" smtClean="0">
                <a:solidFill>
                  <a:schemeClr val="accent1">
                    <a:lumMod val="75000"/>
                  </a:schemeClr>
                </a:solidFill>
              </a:rPr>
              <a:t>size and shape will </a:t>
            </a:r>
            <a:r>
              <a:rPr lang="en-US" sz="3200" b="1" dirty="0" smtClean="0">
                <a:solidFill>
                  <a:schemeClr val="accent1">
                    <a:lumMod val="75000"/>
                  </a:schemeClr>
                </a:solidFill>
              </a:rPr>
              <a:t>change over time, so in this case, time can be considered the fourth dimension.</a:t>
            </a:r>
          </a:p>
        </p:txBody>
      </p:sp>
      <p:pic>
        <p:nvPicPr>
          <p:cNvPr id="6" name="Picture 5" descr="00kid.png"/>
          <p:cNvPicPr>
            <a:picLocks noChangeAspect="1"/>
          </p:cNvPicPr>
          <p:nvPr/>
        </p:nvPicPr>
        <p:blipFill>
          <a:blip r:embed="rId2" cstate="print"/>
          <a:stretch>
            <a:fillRect/>
          </a:stretch>
        </p:blipFill>
        <p:spPr>
          <a:xfrm>
            <a:off x="5791200" y="1828800"/>
            <a:ext cx="2540579" cy="4433310"/>
          </a:xfrm>
          <a:prstGeom prst="rect">
            <a:avLst/>
          </a:prstGeom>
        </p:spPr>
      </p:pic>
    </p:spTree>
  </p:cSld>
  <p:clrMapOvr>
    <a:masterClrMapping/>
  </p:clrMapOvr>
  <p:transition advClick="0" advTm="10875">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460375"/>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0" i="0" u="none" strike="noStrike" kern="1200" cap="none" spc="0" normalizeH="0" baseline="0" noProof="0" dirty="0" smtClean="0">
                <a:ln>
                  <a:noFill/>
                </a:ln>
                <a:solidFill>
                  <a:schemeClr val="accent6">
                    <a:lumMod val="75000"/>
                  </a:schemeClr>
                </a:solidFill>
                <a:effectLst/>
                <a:uLnTx/>
                <a:uFillTx/>
                <a:latin typeface="Arial Black" pitchFamily="34" charset="0"/>
                <a:ea typeface="+mj-ea"/>
                <a:cs typeface="+mj-cs"/>
              </a:rPr>
              <a:t>The Fourth Dimension                      </a:t>
            </a:r>
            <a:r>
              <a:rPr kumimoji="0" lang="en-US" sz="2600" b="0" i="0" u="none" strike="noStrike" kern="1200" cap="none" spc="0" normalizeH="0" noProof="0" dirty="0" smtClean="0">
                <a:ln>
                  <a:noFill/>
                </a:ln>
                <a:solidFill>
                  <a:schemeClr val="accent6">
                    <a:lumMod val="75000"/>
                  </a:schemeClr>
                </a:solidFill>
                <a:effectLst/>
                <a:uLnTx/>
                <a:uFillTx/>
                <a:latin typeface="Arial Black" pitchFamily="34" charset="0"/>
                <a:ea typeface="+mj-ea"/>
                <a:cs typeface="+mj-cs"/>
              </a:rPr>
              <a:t>Time and Space</a:t>
            </a:r>
            <a:endParaRPr kumimoji="0" lang="en-US" sz="2600" b="0" i="0" u="none" strike="noStrike" kern="1200" cap="none" spc="0" normalizeH="0" baseline="0" noProof="0" dirty="0">
              <a:ln>
                <a:noFill/>
              </a:ln>
              <a:solidFill>
                <a:schemeClr val="accent6">
                  <a:lumMod val="75000"/>
                </a:schemeClr>
              </a:solidFill>
              <a:effectLst/>
              <a:uLnTx/>
              <a:uFillTx/>
              <a:latin typeface="Arial Black" pitchFamily="34" charset="0"/>
              <a:ea typeface="+mj-ea"/>
              <a:cs typeface="+mj-cs"/>
            </a:endParaRPr>
          </a:p>
        </p:txBody>
      </p:sp>
      <p:sp>
        <p:nvSpPr>
          <p:cNvPr id="8" name="Rectangle 7"/>
          <p:cNvSpPr/>
          <p:nvPr/>
        </p:nvSpPr>
        <p:spPr>
          <a:xfrm>
            <a:off x="609600" y="1219200"/>
            <a:ext cx="4038600" cy="4524315"/>
          </a:xfrm>
          <a:prstGeom prst="rect">
            <a:avLst/>
          </a:prstGeom>
        </p:spPr>
        <p:txBody>
          <a:bodyPr wrap="square">
            <a:spAutoFit/>
          </a:bodyPr>
          <a:lstStyle/>
          <a:p>
            <a:r>
              <a:rPr lang="en-US" sz="3200" b="1" dirty="0" smtClean="0">
                <a:solidFill>
                  <a:schemeClr val="accent1">
                    <a:lumMod val="75000"/>
                  </a:schemeClr>
                </a:solidFill>
              </a:rPr>
              <a:t>The sizes and shapes of nations and regions can also change over time. In 1776, the United States consisted of only thirteen states along or near the coast of the Atlantic Ocean. </a:t>
            </a:r>
          </a:p>
        </p:txBody>
      </p:sp>
      <p:pic>
        <p:nvPicPr>
          <p:cNvPr id="9" name="Picture 8" descr="00usa.png"/>
          <p:cNvPicPr>
            <a:picLocks noChangeAspect="1"/>
          </p:cNvPicPr>
          <p:nvPr/>
        </p:nvPicPr>
        <p:blipFill>
          <a:blip r:embed="rId2" cstate="print"/>
          <a:stretch>
            <a:fillRect/>
          </a:stretch>
        </p:blipFill>
        <p:spPr>
          <a:xfrm>
            <a:off x="5105400" y="195220"/>
            <a:ext cx="3818212" cy="6662780"/>
          </a:xfrm>
          <a:prstGeom prst="rect">
            <a:avLst/>
          </a:prstGeom>
        </p:spPr>
      </p:pic>
    </p:spTree>
  </p:cSld>
  <p:clrMapOvr>
    <a:masterClrMapping/>
  </p:clrMapOvr>
  <p:transition advClick="0" advTm="13766">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460375"/>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600" b="0" i="0" u="none" strike="noStrike" kern="1200" cap="none" spc="0" normalizeH="0" baseline="0" noProof="0" dirty="0" smtClean="0">
                <a:ln>
                  <a:noFill/>
                </a:ln>
                <a:solidFill>
                  <a:schemeClr val="accent6">
                    <a:lumMod val="75000"/>
                  </a:schemeClr>
                </a:solidFill>
                <a:effectLst/>
                <a:uLnTx/>
                <a:uFillTx/>
                <a:latin typeface="Arial Black" pitchFamily="34" charset="0"/>
                <a:ea typeface="+mj-ea"/>
                <a:cs typeface="+mj-cs"/>
              </a:rPr>
              <a:t>The Fourth Dimension                      </a:t>
            </a:r>
            <a:r>
              <a:rPr kumimoji="0" lang="en-US" sz="2600" b="0" i="0" u="none" strike="noStrike" kern="1200" cap="none" spc="0" normalizeH="0" noProof="0" dirty="0" smtClean="0">
                <a:ln>
                  <a:noFill/>
                </a:ln>
                <a:solidFill>
                  <a:schemeClr val="accent6">
                    <a:lumMod val="75000"/>
                  </a:schemeClr>
                </a:solidFill>
                <a:effectLst/>
                <a:uLnTx/>
                <a:uFillTx/>
                <a:latin typeface="Arial Black" pitchFamily="34" charset="0"/>
                <a:ea typeface="+mj-ea"/>
                <a:cs typeface="+mj-cs"/>
              </a:rPr>
              <a:t>Time and Space</a:t>
            </a:r>
            <a:endParaRPr kumimoji="0" lang="en-US" sz="2600" b="0" i="0" u="none" strike="noStrike" kern="1200" cap="none" spc="0" normalizeH="0" baseline="0" noProof="0" dirty="0">
              <a:ln>
                <a:noFill/>
              </a:ln>
              <a:solidFill>
                <a:schemeClr val="accent6">
                  <a:lumMod val="75000"/>
                </a:schemeClr>
              </a:solidFill>
              <a:effectLst/>
              <a:uLnTx/>
              <a:uFillTx/>
              <a:latin typeface="Arial Black" pitchFamily="34" charset="0"/>
              <a:ea typeface="+mj-ea"/>
              <a:cs typeface="+mj-cs"/>
            </a:endParaRPr>
          </a:p>
        </p:txBody>
      </p:sp>
      <p:sp>
        <p:nvSpPr>
          <p:cNvPr id="8" name="Rectangle 7"/>
          <p:cNvSpPr/>
          <p:nvPr/>
        </p:nvSpPr>
        <p:spPr>
          <a:xfrm>
            <a:off x="914400" y="914400"/>
            <a:ext cx="7391400" cy="2554545"/>
          </a:xfrm>
          <a:prstGeom prst="rect">
            <a:avLst/>
          </a:prstGeom>
        </p:spPr>
        <p:txBody>
          <a:bodyPr wrap="square">
            <a:spAutoFit/>
          </a:bodyPr>
          <a:lstStyle/>
          <a:p>
            <a:r>
              <a:rPr lang="en-US" sz="3200" b="1" dirty="0" smtClean="0">
                <a:solidFill>
                  <a:schemeClr val="accent1">
                    <a:lumMod val="75000"/>
                  </a:schemeClr>
                </a:solidFill>
              </a:rPr>
              <a:t>By 1912, 48 states stretched across the mainland of North America. The United States expanded even further west as Alaska and Hawaii joined the union in 1959.</a:t>
            </a:r>
          </a:p>
        </p:txBody>
      </p:sp>
      <p:pic>
        <p:nvPicPr>
          <p:cNvPr id="10" name="Picture 9" descr="00usa2.png"/>
          <p:cNvPicPr>
            <a:picLocks noChangeAspect="1"/>
          </p:cNvPicPr>
          <p:nvPr/>
        </p:nvPicPr>
        <p:blipFill>
          <a:blip r:embed="rId2" cstate="print"/>
          <a:stretch>
            <a:fillRect/>
          </a:stretch>
        </p:blipFill>
        <p:spPr>
          <a:xfrm>
            <a:off x="1143000" y="3124200"/>
            <a:ext cx="3733800" cy="3212805"/>
          </a:xfrm>
          <a:prstGeom prst="rect">
            <a:avLst/>
          </a:prstGeom>
        </p:spPr>
      </p:pic>
      <p:pic>
        <p:nvPicPr>
          <p:cNvPr id="5" name="Picture 4" descr="00usa.png"/>
          <p:cNvPicPr>
            <a:picLocks noChangeAspect="1"/>
          </p:cNvPicPr>
          <p:nvPr/>
        </p:nvPicPr>
        <p:blipFill>
          <a:blip r:embed="rId3" cstate="print"/>
          <a:stretch>
            <a:fillRect/>
          </a:stretch>
        </p:blipFill>
        <p:spPr>
          <a:xfrm>
            <a:off x="5715000" y="3733800"/>
            <a:ext cx="1441031" cy="2514600"/>
          </a:xfrm>
          <a:prstGeom prst="rect">
            <a:avLst/>
          </a:prstGeom>
        </p:spPr>
      </p:pic>
    </p:spTree>
  </p:cSld>
  <p:clrMapOvr>
    <a:masterClrMapping/>
  </p:clrMapOvr>
  <p:transition advClick="0" advTm="13766">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4495800"/>
            <a:ext cx="8458200" cy="1077218"/>
          </a:xfrm>
          <a:prstGeom prst="rect">
            <a:avLst/>
          </a:prstGeom>
        </p:spPr>
        <p:txBody>
          <a:bodyPr wrap="square">
            <a:spAutoFit/>
          </a:bodyPr>
          <a:lstStyle/>
          <a:p>
            <a:pPr algn="ctr"/>
            <a:r>
              <a:rPr lang="en-US" sz="3200" b="1" dirty="0" smtClean="0">
                <a:solidFill>
                  <a:schemeClr val="accent2">
                    <a:lumMod val="20000"/>
                    <a:lumOff val="80000"/>
                  </a:schemeClr>
                </a:solidFill>
              </a:rPr>
              <a:t>Learn more about history at</a:t>
            </a:r>
          </a:p>
          <a:p>
            <a:pPr algn="ctr"/>
            <a:r>
              <a:rPr lang="en-US" sz="3200" b="1" dirty="0" smtClean="0">
                <a:solidFill>
                  <a:schemeClr val="accent2">
                    <a:lumMod val="20000"/>
                    <a:lumOff val="80000"/>
                  </a:schemeClr>
                </a:solidFill>
              </a:rPr>
              <a:t>www.mrdowling.com</a:t>
            </a:r>
            <a:endParaRPr lang="en-US" sz="3200" dirty="0">
              <a:solidFill>
                <a:schemeClr val="accent2">
                  <a:lumMod val="20000"/>
                  <a:lumOff val="80000"/>
                </a:schemeClr>
              </a:solidFill>
            </a:endParaRPr>
          </a:p>
        </p:txBody>
      </p:sp>
      <p:pic>
        <p:nvPicPr>
          <p:cNvPr id="8" name="Picture 7" descr="logotransparent.png"/>
          <p:cNvPicPr>
            <a:picLocks noChangeAspect="1"/>
          </p:cNvPicPr>
          <p:nvPr/>
        </p:nvPicPr>
        <p:blipFill>
          <a:blip r:embed="rId2" cstate="print"/>
          <a:stretch>
            <a:fillRect/>
          </a:stretch>
        </p:blipFill>
        <p:spPr>
          <a:xfrm>
            <a:off x="2590800" y="2590800"/>
            <a:ext cx="3898270" cy="1630526"/>
          </a:xfrm>
          <a:prstGeom prst="rect">
            <a:avLst/>
          </a:prstGeom>
        </p:spPr>
      </p:pic>
      <p:sp>
        <p:nvSpPr>
          <p:cNvPr id="6" name="TextBox 5"/>
          <p:cNvSpPr txBox="1"/>
          <p:nvPr/>
        </p:nvSpPr>
        <p:spPr>
          <a:xfrm>
            <a:off x="533400" y="838200"/>
            <a:ext cx="3466270" cy="523220"/>
          </a:xfrm>
          <a:prstGeom prst="rect">
            <a:avLst/>
          </a:prstGeom>
          <a:noFill/>
        </p:spPr>
        <p:txBody>
          <a:bodyPr wrap="none" rtlCol="0">
            <a:spAutoFit/>
          </a:bodyPr>
          <a:lstStyle/>
          <a:p>
            <a:r>
              <a:rPr lang="en-US" sz="1400" dirty="0" smtClean="0">
                <a:solidFill>
                  <a:schemeClr val="accent6">
                    <a:lumMod val="20000"/>
                    <a:lumOff val="80000"/>
                  </a:schemeClr>
                </a:solidFill>
              </a:rPr>
              <a:t>Music courtesy of Kevin MacLeod</a:t>
            </a:r>
          </a:p>
          <a:p>
            <a:r>
              <a:rPr lang="en-US" sz="1400" dirty="0" smtClean="0">
                <a:solidFill>
                  <a:schemeClr val="accent6">
                    <a:lumMod val="20000"/>
                    <a:lumOff val="80000"/>
                  </a:schemeClr>
                </a:solidFill>
              </a:rPr>
              <a:t>http://incompetech.com/music/royalty-free/</a:t>
            </a:r>
            <a:endParaRPr lang="en-US" sz="1400" dirty="0">
              <a:solidFill>
                <a:schemeClr val="accent6">
                  <a:lumMod val="20000"/>
                  <a:lumOff val="80000"/>
                </a:schemeClr>
              </a:solidFill>
            </a:endParaRPr>
          </a:p>
        </p:txBody>
      </p:sp>
    </p:spTree>
  </p:cSld>
  <p:clrMapOvr>
    <a:masterClrMapping/>
  </p:clrMapOvr>
  <p:transition advClick="0" advTm="3828">
    <p:fade thruBlk="1"/>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383</TotalTime>
  <Words>357</Words>
  <Application>Microsoft Office PowerPoint</Application>
  <PresentationFormat>On-screen Show (4:3)</PresentationFormat>
  <Paragraphs>32</Paragraphs>
  <Slides>9</Slides>
  <Notes>0</Notes>
  <HiddenSlides>0</HiddenSlides>
  <MMClips>1</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mikedow</dc:creator>
  <cp:lastModifiedBy>mikedow1@gmail.com</cp:lastModifiedBy>
  <cp:revision>25</cp:revision>
  <dcterms:created xsi:type="dcterms:W3CDTF">2013-06-28T00:05:01Z</dcterms:created>
  <dcterms:modified xsi:type="dcterms:W3CDTF">2013-09-02T23:55:47Z</dcterms:modified>
</cp:coreProperties>
</file>