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6" r:id="rId3"/>
    <p:sldId id="295" r:id="rId4"/>
    <p:sldId id="280" r:id="rId5"/>
    <p:sldId id="297" r:id="rId6"/>
    <p:sldId id="298" r:id="rId7"/>
    <p:sldId id="281" r:id="rId8"/>
    <p:sldId id="282" r:id="rId9"/>
    <p:sldId id="283" r:id="rId10"/>
    <p:sldId id="309" r:id="rId11"/>
    <p:sldId id="284" r:id="rId12"/>
    <p:sldId id="299" r:id="rId13"/>
    <p:sldId id="285" r:id="rId14"/>
    <p:sldId id="310" r:id="rId15"/>
    <p:sldId id="311" r:id="rId16"/>
    <p:sldId id="286" r:id="rId17"/>
    <p:sldId id="312" r:id="rId18"/>
    <p:sldId id="313" r:id="rId19"/>
    <p:sldId id="314" r:id="rId20"/>
    <p:sldId id="287" r:id="rId21"/>
    <p:sldId id="300" r:id="rId22"/>
    <p:sldId id="294" r:id="rId23"/>
    <p:sldId id="301" r:id="rId24"/>
    <p:sldId id="288" r:id="rId25"/>
    <p:sldId id="315" r:id="rId26"/>
    <p:sldId id="302" r:id="rId27"/>
    <p:sldId id="290" r:id="rId28"/>
    <p:sldId id="303" r:id="rId29"/>
    <p:sldId id="291" r:id="rId30"/>
    <p:sldId id="304" r:id="rId31"/>
    <p:sldId id="292" r:id="rId32"/>
    <p:sldId id="305" r:id="rId33"/>
    <p:sldId id="306" r:id="rId34"/>
    <p:sldId id="308" r:id="rId35"/>
    <p:sldId id="307"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54D05"/>
    <a:srgbClr val="FFDE75"/>
    <a:srgbClr val="F8C3BA"/>
    <a:srgbClr val="FFCC00"/>
    <a:srgbClr val="F79747"/>
    <a:srgbClr val="FFE98B"/>
    <a:srgbClr val="CB500B"/>
    <a:srgbClr val="C46506"/>
    <a:srgbClr val="D4650A"/>
    <a:srgbClr val="FFE0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1" d="100"/>
          <a:sy n="121" d="100"/>
        </p:scale>
        <p:origin x="-108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7C154-2288-47DB-BEF8-42E6109FBACA}"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6D19C-8EBE-4615-A28F-7D5D9E85F9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FFDE75"/>
            </a:gs>
            <a:gs pos="100000">
              <a:schemeClr val="accent6">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C154-2288-47DB-BEF8-42E6109FBACA}" type="datetimeFigureOut">
              <a:rPr lang="en-US" smtClean="0"/>
              <a:pPr/>
              <a:t>10/21/2013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6D19C-8EBE-4615-A28F-7D5D9E85F9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mrdowling\audio\604-dead.mp3" TargetMode="External"/><Relationship Id="rId1" Type="http://schemas.openxmlformats.org/officeDocument/2006/relationships/audio" Target="file:///C:\mrdowling\audio\604-egypt.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04-egypt.mp3"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mrdowling\audio\604-egypt.mp3"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382000" cy="6096000"/>
          </a:xfrm>
        </p:spPr>
        <p:txBody>
          <a:bodyPr>
            <a:noAutofit/>
          </a:bodyPr>
          <a:lstStyle/>
          <a:p>
            <a:pPr algn="l"/>
            <a:r>
              <a:rPr lang="en-US" b="1" dirty="0" smtClean="0">
                <a:solidFill>
                  <a:srgbClr val="954D05"/>
                </a:solidFill>
              </a:rPr>
              <a:t>The people of ancient Egypt did not have scientific explanations for natural phenomena.  </a:t>
            </a:r>
            <a:r>
              <a:rPr lang="en-US" b="1" dirty="0" smtClean="0">
                <a:solidFill>
                  <a:schemeClr val="accent6">
                    <a:lumMod val="75000"/>
                  </a:schemeClr>
                </a:solidFill>
              </a:rPr>
              <a:t>They believed sunshine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and </a:t>
            </a:r>
            <a:r>
              <a:rPr lang="en-US" b="1" dirty="0" smtClean="0">
                <a:solidFill>
                  <a:schemeClr val="accent6">
                    <a:lumMod val="75000"/>
                  </a:schemeClr>
                </a:solidFill>
              </a:rPr>
              <a:t>the great Nile River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were </a:t>
            </a:r>
            <a:r>
              <a:rPr lang="en-US" b="1" dirty="0" smtClean="0">
                <a:solidFill>
                  <a:schemeClr val="accent6">
                    <a:lumMod val="75000"/>
                  </a:schemeClr>
                </a:solidFill>
              </a:rPr>
              <a:t>gifts from their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many </a:t>
            </a:r>
            <a:r>
              <a:rPr lang="en-US" b="1" dirty="0" smtClean="0">
                <a:solidFill>
                  <a:schemeClr val="accent6">
                    <a:lumMod val="75000"/>
                  </a:schemeClr>
                </a:solidFill>
              </a:rPr>
              <a:t>gods.  The beliefs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of </a:t>
            </a:r>
            <a:r>
              <a:rPr lang="en-US" b="1" dirty="0" smtClean="0">
                <a:solidFill>
                  <a:schemeClr val="accent6">
                    <a:lumMod val="75000"/>
                  </a:schemeClr>
                </a:solidFill>
              </a:rPr>
              <a:t>the ancient Egyptians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slowly </a:t>
            </a:r>
            <a:r>
              <a:rPr lang="en-US" b="1" dirty="0" smtClean="0">
                <a:solidFill>
                  <a:schemeClr val="accent6">
                    <a:lumMod val="75000"/>
                  </a:schemeClr>
                </a:solidFill>
              </a:rPr>
              <a:t>changed over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time</a:t>
            </a:r>
            <a:r>
              <a:rPr lang="en-US" b="1" dirty="0" smtClean="0">
                <a:solidFill>
                  <a:schemeClr val="accent6">
                    <a:lumMod val="75000"/>
                  </a:schemeClr>
                </a:solidFill>
              </a:rPr>
              <a:t>, but many of their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legends </a:t>
            </a:r>
            <a:r>
              <a:rPr lang="en-US" b="1" dirty="0" smtClean="0">
                <a:solidFill>
                  <a:schemeClr val="accent6">
                    <a:lumMod val="75000"/>
                  </a:schemeClr>
                </a:solidFill>
              </a:rPr>
              <a:t>influenced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Egyptian </a:t>
            </a:r>
            <a:r>
              <a:rPr lang="en-US" b="1" dirty="0" smtClean="0">
                <a:solidFill>
                  <a:schemeClr val="accent6">
                    <a:lumMod val="75000"/>
                  </a:schemeClr>
                </a:solidFill>
              </a:rPr>
              <a:t>culture for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thousands </a:t>
            </a:r>
            <a:r>
              <a:rPr lang="en-US" b="1" dirty="0" smtClean="0">
                <a:solidFill>
                  <a:schemeClr val="accent6">
                    <a:lumMod val="75000"/>
                  </a:schemeClr>
                </a:solidFill>
              </a:rPr>
              <a:t>of years.</a:t>
            </a:r>
            <a:endParaRPr lang="en-US" sz="2800" b="1" dirty="0">
              <a:solidFill>
                <a:schemeClr val="accent6">
                  <a:lumMod val="75000"/>
                </a:schemeClr>
              </a:solidFill>
            </a:endParaRPr>
          </a:p>
        </p:txBody>
      </p:sp>
      <p:pic>
        <p:nvPicPr>
          <p:cNvPr id="6" name="604-egypt.mp3">
            <a:hlinkClick r:id="" action="ppaction://media"/>
          </p:cNvPr>
          <p:cNvPicPr>
            <a:picLocks noRot="1" noChangeAspect="1"/>
          </p:cNvPicPr>
          <p:nvPr>
            <a:audioFile r:link="rId1"/>
          </p:nvPr>
        </p:nvPicPr>
        <p:blipFill>
          <a:blip r:embed="rId4" cstate="print"/>
          <a:stretch>
            <a:fillRect/>
          </a:stretch>
        </p:blipFill>
        <p:spPr>
          <a:xfrm>
            <a:off x="4449763" y="3306763"/>
            <a:ext cx="244475" cy="244475"/>
          </a:xfrm>
          <a:prstGeom prst="rect">
            <a:avLst/>
          </a:prstGeom>
        </p:spPr>
      </p:pic>
      <p:pic>
        <p:nvPicPr>
          <p:cNvPr id="10" name="604-dead.mp3">
            <a:hlinkClick r:id="" action="ppaction://media"/>
          </p:cNvPr>
          <p:cNvPicPr>
            <a:picLocks noRot="1" noChangeAspect="1"/>
          </p:cNvPicPr>
          <p:nvPr>
            <a:audioFile r:link="rId2"/>
          </p:nvPr>
        </p:nvPicPr>
        <p:blipFill>
          <a:blip r:embed="rId5" cstate="print"/>
          <a:stretch>
            <a:fillRect/>
          </a:stretch>
        </p:blipFill>
        <p:spPr>
          <a:xfrm>
            <a:off x="4800600" y="3352800"/>
            <a:ext cx="244475" cy="244475"/>
          </a:xfrm>
          <a:prstGeom prst="rect">
            <a:avLst/>
          </a:prstGeom>
        </p:spPr>
      </p:pic>
      <p:pic>
        <p:nvPicPr>
          <p:cNvPr id="26630" name="Picture 6"/>
          <p:cNvPicPr>
            <a:picLocks noChangeAspect="1" noChangeArrowheads="1"/>
          </p:cNvPicPr>
          <p:nvPr/>
        </p:nvPicPr>
        <p:blipFill>
          <a:blip r:embed="rId6" cstate="print"/>
          <a:srcRect/>
          <a:stretch>
            <a:fillRect/>
          </a:stretch>
        </p:blipFill>
        <p:spPr bwMode="auto">
          <a:xfrm>
            <a:off x="4500771" y="1905000"/>
            <a:ext cx="4543216" cy="4895206"/>
          </a:xfrm>
          <a:prstGeom prst="rect">
            <a:avLst/>
          </a:prstGeom>
          <a:noFill/>
          <a:ln w="9525">
            <a:noFill/>
            <a:miter lim="800000"/>
            <a:headEnd/>
            <a:tailEnd/>
          </a:ln>
          <a:effectLst/>
        </p:spPr>
      </p:pic>
    </p:spTree>
  </p:cSld>
  <p:clrMapOvr>
    <a:masterClrMapping/>
  </p:clrMapOvr>
  <p:transition advTm="756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par>
                                <p:cTn id="7" presetID="10" presetClass="entr" presetSubtype="0" fill="hold" nodeType="withEffect">
                                  <p:stCondLst>
                                    <p:cond delay="0"/>
                                  </p:stCondLst>
                                  <p:childTnLst>
                                    <p:set>
                                      <p:cBhvr>
                                        <p:cTn id="8" dur="1" fill="hold">
                                          <p:stCondLst>
                                            <p:cond delay="0"/>
                                          </p:stCondLst>
                                        </p:cTn>
                                        <p:tgtEl>
                                          <p:spTgt spid="26630"/>
                                        </p:tgtEl>
                                        <p:attrNameLst>
                                          <p:attrName>style.visibility</p:attrName>
                                        </p:attrNameLst>
                                      </p:cBhvr>
                                      <p:to>
                                        <p:strVal val="visible"/>
                                      </p:to>
                                    </p:set>
                                    <p:animEffect transition="in" filter="fade">
                                      <p:cBhvr>
                                        <p:cTn id="9"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6"/>
                </p:tgtEl>
              </p:cMediaNode>
            </p:audio>
            <p:audio>
              <p:cMediaNode numSld="999" showWhenStopped="0">
                <p:cTn id="11"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chemeClr val="accent6">
                    <a:lumMod val="75000"/>
                  </a:schemeClr>
                </a:solidFill>
              </a:rPr>
              <a:t>When the Egyptian people showed their appreciation, Ra used magic to tame </a:t>
            </a:r>
            <a:r>
              <a:rPr lang="en-US" b="1" dirty="0" err="1" smtClean="0">
                <a:solidFill>
                  <a:schemeClr val="accent6">
                    <a:lumMod val="75000"/>
                  </a:schemeClr>
                </a:solidFill>
              </a:rPr>
              <a:t>Sekhmet</a:t>
            </a:r>
            <a:r>
              <a:rPr lang="en-US" b="1" dirty="0" smtClean="0">
                <a:solidFill>
                  <a:schemeClr val="accent6">
                    <a:lumMod val="75000"/>
                  </a:schemeClr>
                </a:solidFill>
              </a:rPr>
              <a:t> </a:t>
            </a:r>
            <a:r>
              <a:rPr lang="en-US" b="1" dirty="0" smtClean="0">
                <a:solidFill>
                  <a:schemeClr val="accent6">
                    <a:lumMod val="75000"/>
                  </a:schemeClr>
                </a:solidFill>
              </a:rPr>
              <a:t>and turn her into </a:t>
            </a:r>
            <a:r>
              <a:rPr lang="en-US" b="1" dirty="0" err="1" smtClean="0">
                <a:solidFill>
                  <a:schemeClr val="accent6">
                    <a:lumMod val="75000"/>
                  </a:schemeClr>
                </a:solidFill>
              </a:rPr>
              <a:t>Hathor</a:t>
            </a:r>
            <a:r>
              <a:rPr lang="en-US" b="1" dirty="0" smtClean="0">
                <a:solidFill>
                  <a:schemeClr val="accent6">
                    <a:lumMod val="75000"/>
                  </a:schemeClr>
                </a:solidFill>
              </a:rPr>
              <a:t>, the goddess of love.  This lesson tells us </a:t>
            </a:r>
            <a:r>
              <a:rPr lang="en-US" b="1" dirty="0" smtClean="0">
                <a:solidFill>
                  <a:schemeClr val="accent6">
                    <a:lumMod val="75000"/>
                  </a:schemeClr>
                </a:solidFill>
              </a:rPr>
              <a:t>that the </a:t>
            </a:r>
            <a:r>
              <a:rPr lang="en-US" b="1" dirty="0" smtClean="0">
                <a:solidFill>
                  <a:schemeClr val="accent6">
                    <a:lumMod val="75000"/>
                  </a:schemeClr>
                </a:solidFill>
              </a:rPr>
              <a:t>Egyptian people both valued and feared the sun.  </a:t>
            </a:r>
            <a:r>
              <a:rPr lang="en-US" b="1" dirty="0" smtClean="0">
                <a:solidFill>
                  <a:srgbClr val="954D05"/>
                </a:solidFill>
              </a:rPr>
              <a:t>The sun made it possible for Egyptian crops to grow, but the sun could also turn good farmland into desert where no crops would grow.</a:t>
            </a:r>
            <a:endParaRPr lang="en-US" sz="2800" b="1" dirty="0">
              <a:solidFill>
                <a:srgbClr val="954D05"/>
              </a:solidFill>
            </a:endParaRPr>
          </a:p>
        </p:txBody>
      </p:sp>
      <p:pic>
        <p:nvPicPr>
          <p:cNvPr id="41986" name="Picture 2" descr="Hathor.svg"/>
          <p:cNvPicPr>
            <a:picLocks noChangeAspect="1" noChangeArrowheads="1"/>
          </p:cNvPicPr>
          <p:nvPr/>
        </p:nvPicPr>
        <p:blipFill>
          <a:blip r:embed="rId2" cstate="print"/>
          <a:srcRect/>
          <a:stretch>
            <a:fillRect/>
          </a:stretch>
        </p:blipFill>
        <p:spPr bwMode="auto">
          <a:xfrm>
            <a:off x="6400800" y="990600"/>
            <a:ext cx="2030899" cy="4791076"/>
          </a:xfrm>
          <a:prstGeom prst="rect">
            <a:avLst/>
          </a:prstGeom>
          <a:noFill/>
        </p:spPr>
      </p:pic>
    </p:spTree>
  </p:cSld>
  <p:clrMapOvr>
    <a:masterClrMapping/>
  </p:clrMapOvr>
  <p:transition advTm="843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438400" y="685800"/>
            <a:ext cx="4724400" cy="6096000"/>
          </a:xfrm>
        </p:spPr>
        <p:txBody>
          <a:bodyPr>
            <a:noAutofit/>
          </a:bodyPr>
          <a:lstStyle/>
          <a:p>
            <a:pPr algn="l"/>
            <a:r>
              <a:rPr lang="en-US" b="1" dirty="0" smtClean="0">
                <a:solidFill>
                  <a:srgbClr val="954D05"/>
                </a:solidFill>
              </a:rPr>
              <a:t>Ra’s many children included Osiris and Isis, the brother and sister who ruled the Nile River Valley after they taught the Egyptians to farm and domesticate animals.  </a:t>
            </a:r>
            <a:r>
              <a:rPr lang="en-US" b="1" dirty="0" smtClean="0">
                <a:solidFill>
                  <a:schemeClr val="accent6">
                    <a:lumMod val="75000"/>
                  </a:schemeClr>
                </a:solidFill>
              </a:rPr>
              <a:t>The Egyptian people praised Osiris and Isis for the many gifts they bestowed on their civilization.  </a:t>
            </a:r>
            <a:endParaRPr lang="en-US" sz="2800" b="1" dirty="0">
              <a:solidFill>
                <a:schemeClr val="accent6">
                  <a:lumMod val="75000"/>
                </a:schemeClr>
              </a:solidFill>
            </a:endParaRPr>
          </a:p>
        </p:txBody>
      </p:sp>
      <p:pic>
        <p:nvPicPr>
          <p:cNvPr id="44034" name="Picture 2" descr="Isis.svg"/>
          <p:cNvPicPr>
            <a:picLocks noChangeAspect="1" noChangeArrowheads="1"/>
          </p:cNvPicPr>
          <p:nvPr/>
        </p:nvPicPr>
        <p:blipFill>
          <a:blip r:embed="rId2" cstate="print"/>
          <a:srcRect/>
          <a:stretch>
            <a:fillRect/>
          </a:stretch>
        </p:blipFill>
        <p:spPr bwMode="auto">
          <a:xfrm>
            <a:off x="7048500" y="533400"/>
            <a:ext cx="2095500" cy="4600576"/>
          </a:xfrm>
          <a:prstGeom prst="rect">
            <a:avLst/>
          </a:prstGeom>
          <a:noFill/>
        </p:spPr>
      </p:pic>
      <p:pic>
        <p:nvPicPr>
          <p:cNvPr id="44036" name="Picture 4" descr="Standing Osiris edit1.svg"/>
          <p:cNvPicPr>
            <a:picLocks noChangeAspect="1" noChangeArrowheads="1"/>
          </p:cNvPicPr>
          <p:nvPr/>
        </p:nvPicPr>
        <p:blipFill>
          <a:blip r:embed="rId3" cstate="print"/>
          <a:srcRect/>
          <a:stretch>
            <a:fillRect/>
          </a:stretch>
        </p:blipFill>
        <p:spPr bwMode="auto">
          <a:xfrm>
            <a:off x="228600" y="2057400"/>
            <a:ext cx="2095500" cy="4552951"/>
          </a:xfrm>
          <a:prstGeom prst="rect">
            <a:avLst/>
          </a:prstGeom>
          <a:noFill/>
        </p:spPr>
      </p:pic>
    </p:spTree>
  </p:cSld>
  <p:clrMapOvr>
    <a:masterClrMapping/>
  </p:clrMapOvr>
  <p:transition advTm="110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2000"/>
                                        <p:tgtEl>
                                          <p:spTgt spid="4403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4034"/>
                                        </p:tgtEl>
                                        <p:attrNameLst>
                                          <p:attrName>style.visibility</p:attrName>
                                        </p:attrNameLst>
                                      </p:cBhvr>
                                      <p:to>
                                        <p:strVal val="visible"/>
                                      </p:to>
                                    </p:set>
                                    <p:animEffect transition="in" filter="fade">
                                      <p:cBhvr>
                                        <p:cTn id="11"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438400" y="685800"/>
            <a:ext cx="4724400" cy="6096000"/>
          </a:xfrm>
        </p:spPr>
        <p:txBody>
          <a:bodyPr>
            <a:noAutofit/>
          </a:bodyPr>
          <a:lstStyle/>
          <a:p>
            <a:pPr algn="l"/>
            <a:r>
              <a:rPr lang="en-US" b="1" dirty="0" smtClean="0">
                <a:solidFill>
                  <a:schemeClr val="accent6">
                    <a:lumMod val="75000"/>
                  </a:schemeClr>
                </a:solidFill>
              </a:rPr>
              <a:t>Ra’s many children included Osiris and Isis, the brother and sister who ruled the Nile River Valley after they taught the Egyptians to farm and domesticate animals.  </a:t>
            </a:r>
            <a:r>
              <a:rPr lang="en-US" b="1" dirty="0" smtClean="0">
                <a:solidFill>
                  <a:srgbClr val="954D05"/>
                </a:solidFill>
              </a:rPr>
              <a:t>The Egyptian people praised Osiris and Isis for the many gifts they bestowed on their civilization.  </a:t>
            </a:r>
            <a:endParaRPr lang="en-US" sz="2800" b="1" dirty="0">
              <a:solidFill>
                <a:srgbClr val="954D05"/>
              </a:solidFill>
            </a:endParaRPr>
          </a:p>
        </p:txBody>
      </p:sp>
      <p:pic>
        <p:nvPicPr>
          <p:cNvPr id="44034" name="Picture 2" descr="Isis.svg"/>
          <p:cNvPicPr>
            <a:picLocks noChangeAspect="1" noChangeArrowheads="1"/>
          </p:cNvPicPr>
          <p:nvPr/>
        </p:nvPicPr>
        <p:blipFill>
          <a:blip r:embed="rId2" cstate="print"/>
          <a:srcRect/>
          <a:stretch>
            <a:fillRect/>
          </a:stretch>
        </p:blipFill>
        <p:spPr bwMode="auto">
          <a:xfrm>
            <a:off x="7048500" y="533400"/>
            <a:ext cx="2095500" cy="4600576"/>
          </a:xfrm>
          <a:prstGeom prst="rect">
            <a:avLst/>
          </a:prstGeom>
          <a:noFill/>
        </p:spPr>
      </p:pic>
      <p:pic>
        <p:nvPicPr>
          <p:cNvPr id="44036" name="Picture 4" descr="Standing Osiris edit1.svg"/>
          <p:cNvPicPr>
            <a:picLocks noChangeAspect="1" noChangeArrowheads="1"/>
          </p:cNvPicPr>
          <p:nvPr/>
        </p:nvPicPr>
        <p:blipFill>
          <a:blip r:embed="rId3" cstate="print"/>
          <a:srcRect/>
          <a:stretch>
            <a:fillRect/>
          </a:stretch>
        </p:blipFill>
        <p:spPr bwMode="auto">
          <a:xfrm>
            <a:off x="228600" y="2057400"/>
            <a:ext cx="2095500" cy="4552951"/>
          </a:xfrm>
          <a:prstGeom prst="rect">
            <a:avLst/>
          </a:prstGeom>
          <a:noFill/>
        </p:spPr>
      </p:pic>
    </p:spTree>
  </p:cSld>
  <p:clrMapOvr>
    <a:masterClrMapping/>
  </p:clrMapOvr>
  <p:transition advTm="6016">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04800" y="2133600"/>
            <a:ext cx="5410200" cy="3124200"/>
          </a:xfrm>
        </p:spPr>
        <p:txBody>
          <a:bodyPr>
            <a:noAutofit/>
          </a:bodyPr>
          <a:lstStyle/>
          <a:p>
            <a:pPr algn="l"/>
            <a:r>
              <a:rPr lang="en-US" b="1" dirty="0" smtClean="0">
                <a:solidFill>
                  <a:srgbClr val="954D05"/>
                </a:solidFill>
              </a:rPr>
              <a:t>Seth was their jealous brother and the god of storms.  </a:t>
            </a:r>
            <a:r>
              <a:rPr lang="en-US" b="1" dirty="0" smtClean="0">
                <a:solidFill>
                  <a:schemeClr val="accent6">
                    <a:lumMod val="75000"/>
                  </a:schemeClr>
                </a:solidFill>
              </a:rPr>
              <a:t>Seth invited all of the gods to a great party.  Near the end of the feast, Seth brought in a beautiful cedar chest</a:t>
            </a:r>
            <a:r>
              <a:rPr lang="en-US" b="1" dirty="0" smtClean="0">
                <a:solidFill>
                  <a:schemeClr val="accent6">
                    <a:lumMod val="75000"/>
                  </a:schemeClr>
                </a:solidFill>
              </a:rPr>
              <a:t>.</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38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04800" y="2133600"/>
            <a:ext cx="5410200" cy="3124200"/>
          </a:xfrm>
        </p:spPr>
        <p:txBody>
          <a:bodyPr>
            <a:noAutofit/>
          </a:bodyPr>
          <a:lstStyle/>
          <a:p>
            <a:pPr algn="l"/>
            <a:r>
              <a:rPr lang="en-US" b="1" dirty="0" smtClean="0">
                <a:solidFill>
                  <a:schemeClr val="accent6">
                    <a:lumMod val="75000"/>
                  </a:schemeClr>
                </a:solidFill>
              </a:rPr>
              <a:t>Seth was their jealous brother and the god of storms.  </a:t>
            </a:r>
            <a:r>
              <a:rPr lang="en-US" b="1" dirty="0" smtClean="0">
                <a:solidFill>
                  <a:srgbClr val="954D05"/>
                </a:solidFill>
              </a:rPr>
              <a:t>Seth invited all of the gods to a great party</a:t>
            </a:r>
            <a:r>
              <a:rPr lang="en-US" b="1" dirty="0" smtClean="0">
                <a:solidFill>
                  <a:schemeClr val="accent6">
                    <a:lumMod val="50000"/>
                  </a:schemeClr>
                </a:solidFill>
              </a:rPr>
              <a:t>.</a:t>
            </a:r>
            <a:r>
              <a:rPr lang="en-US" b="1" dirty="0" smtClean="0">
                <a:solidFill>
                  <a:schemeClr val="accent6">
                    <a:lumMod val="75000"/>
                  </a:schemeClr>
                </a:solidFill>
              </a:rPr>
              <a:t>  Near the end of the feast, Seth brought in a beautiful cedar chest</a:t>
            </a:r>
            <a:r>
              <a:rPr lang="en-US" b="1" dirty="0" smtClean="0">
                <a:solidFill>
                  <a:schemeClr val="accent6">
                    <a:lumMod val="75000"/>
                  </a:schemeClr>
                </a:solidFill>
              </a:rPr>
              <a:t>.</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276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04800" y="2133600"/>
            <a:ext cx="5410200" cy="3124200"/>
          </a:xfrm>
        </p:spPr>
        <p:txBody>
          <a:bodyPr>
            <a:noAutofit/>
          </a:bodyPr>
          <a:lstStyle/>
          <a:p>
            <a:pPr algn="l"/>
            <a:r>
              <a:rPr lang="en-US" b="1" dirty="0" smtClean="0">
                <a:solidFill>
                  <a:schemeClr val="accent6">
                    <a:lumMod val="75000"/>
                  </a:schemeClr>
                </a:solidFill>
              </a:rPr>
              <a:t>Seth was their jealous brother and the god of storms.  Seth invited all of the gods to a great party.  </a:t>
            </a:r>
            <a:r>
              <a:rPr lang="en-US" b="1" dirty="0" smtClean="0">
                <a:solidFill>
                  <a:srgbClr val="954D05"/>
                </a:solidFill>
              </a:rPr>
              <a:t>Near the end of the feast, Seth brought in a beautiful cedar chest</a:t>
            </a:r>
            <a:r>
              <a:rPr lang="en-US" b="1" dirty="0" smtClean="0">
                <a:solidFill>
                  <a:srgbClr val="954D05"/>
                </a:solidFill>
              </a:rPr>
              <a:t>.</a:t>
            </a:r>
            <a:br>
              <a:rPr lang="en-US" b="1" dirty="0" smtClean="0">
                <a:solidFill>
                  <a:srgbClr val="954D05"/>
                </a:solidFill>
              </a:rPr>
            </a:br>
            <a:endParaRPr lang="en-US" sz="2800" b="1" dirty="0">
              <a:solidFill>
                <a:srgbClr val="954D05"/>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381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rgbClr val="954D05"/>
                </a:solidFill>
              </a:rPr>
              <a:t>"I will give this chest to whosoever fits in it most exactly!" </a:t>
            </a:r>
            <a:r>
              <a:rPr lang="en-US" b="1" dirty="0" smtClean="0">
                <a:solidFill>
                  <a:schemeClr val="accent6">
                    <a:lumMod val="75000"/>
                  </a:schemeClr>
                </a:solidFill>
              </a:rPr>
              <a:t>The gods tried to fit into the box, but everyone was either too big or too small.  Seth had carefully measured his brother so that only he would fit in the chest space.  Osiris was the last of the guests to lie down in the chest.</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375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chemeClr val="accent6">
                    <a:lumMod val="75000"/>
                  </a:schemeClr>
                </a:solidFill>
              </a:rPr>
              <a:t>"I will give this chest to whosoever fits in it most exactly!" </a:t>
            </a:r>
            <a:r>
              <a:rPr lang="en-US" b="1" dirty="0" smtClean="0">
                <a:solidFill>
                  <a:srgbClr val="954D05"/>
                </a:solidFill>
              </a:rPr>
              <a:t>The gods tried to fit into the box, but everyone was either too big or too small.  </a:t>
            </a:r>
            <a:r>
              <a:rPr lang="en-US" b="1" dirty="0" smtClean="0">
                <a:solidFill>
                  <a:schemeClr val="accent6">
                    <a:lumMod val="75000"/>
                  </a:schemeClr>
                </a:solidFill>
              </a:rPr>
              <a:t>Seth had carefully measured his brother so that only he would fit in the chest space.  Osiris was the last of the guests to lie down in the chest.</a:t>
            </a:r>
            <a:r>
              <a:rPr lang="en-US" b="1" dirty="0" smtClean="0">
                <a:solidFill>
                  <a:schemeClr val="accent6">
                    <a:lumMod val="75000"/>
                  </a:schemeClr>
                </a:solidFill>
              </a:rPr>
              <a:t/>
            </a:r>
            <a:br>
              <a:rPr lang="en-US" b="1" dirty="0" smtClean="0">
                <a:solidFill>
                  <a:schemeClr val="accent6">
                    <a:lumMod val="75000"/>
                  </a:schemeClr>
                </a:solidFill>
              </a:rPr>
            </a:br>
            <a:endParaRPr lang="en-US" sz="2800" b="1" dirty="0">
              <a:solidFill>
                <a:schemeClr val="accent6">
                  <a:lumMod val="75000"/>
                </a:schemeClr>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529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chemeClr val="accent6">
                    <a:lumMod val="75000"/>
                  </a:schemeClr>
                </a:solidFill>
              </a:rPr>
              <a:t>"I will give this chest to whosoever fits in it most exactly!" The gods tried to fit into the box, but everyone was either too big or too small.  </a:t>
            </a:r>
            <a:r>
              <a:rPr lang="en-US" b="1" dirty="0" smtClean="0">
                <a:solidFill>
                  <a:srgbClr val="954D05"/>
                </a:solidFill>
              </a:rPr>
              <a:t>Seth had carefully measured his brother so that only he would fit in the chest space.  </a:t>
            </a:r>
            <a:r>
              <a:rPr lang="en-US" b="1" dirty="0" smtClean="0">
                <a:solidFill>
                  <a:schemeClr val="accent6">
                    <a:lumMod val="75000"/>
                  </a:schemeClr>
                </a:solidFill>
              </a:rPr>
              <a:t>Osiris was the last of the guests to lie down in the chest.</a:t>
            </a:r>
            <a:r>
              <a:rPr lang="en-US" b="1" dirty="0" smtClean="0">
                <a:solidFill>
                  <a:schemeClr val="accent6">
                    <a:lumMod val="75000"/>
                  </a:schemeClr>
                </a:solidFill>
              </a:rPr>
              <a:t/>
            </a:r>
            <a:br>
              <a:rPr lang="en-US" b="1" dirty="0" smtClean="0">
                <a:solidFill>
                  <a:schemeClr val="accent6">
                    <a:lumMod val="75000"/>
                  </a:schemeClr>
                </a:solidFill>
              </a:rPr>
            </a:br>
            <a:endParaRPr lang="en-US" sz="2800" b="1" dirty="0">
              <a:solidFill>
                <a:schemeClr val="accent6">
                  <a:lumMod val="75000"/>
                </a:schemeClr>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4922">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chemeClr val="accent6">
                    <a:lumMod val="75000"/>
                  </a:schemeClr>
                </a:solidFill>
              </a:rPr>
              <a:t>"I will give this chest to whosoever fits in it most exactly!" The gods tried to fit into the box, but everyone was either too big or too small.  Seth had carefully measured his brother so that only he would fit in the chest space.  </a:t>
            </a:r>
            <a:r>
              <a:rPr lang="en-US" b="1" dirty="0" smtClean="0">
                <a:solidFill>
                  <a:srgbClr val="954D05"/>
                </a:solidFill>
              </a:rPr>
              <a:t>Osiris was the last of the guests to lie down in the chest.</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3010" name="Picture 2" descr="Set.svg"/>
          <p:cNvPicPr>
            <a:picLocks noChangeAspect="1" noChangeArrowheads="1"/>
          </p:cNvPicPr>
          <p:nvPr/>
        </p:nvPicPr>
        <p:blipFill>
          <a:blip r:embed="rId2" cstate="print"/>
          <a:srcRect/>
          <a:stretch>
            <a:fillRect/>
          </a:stretch>
        </p:blipFill>
        <p:spPr bwMode="auto">
          <a:xfrm>
            <a:off x="5638800" y="500149"/>
            <a:ext cx="2552700" cy="5291051"/>
          </a:xfrm>
          <a:prstGeom prst="rect">
            <a:avLst/>
          </a:prstGeom>
          <a:noFill/>
        </p:spPr>
      </p:pic>
    </p:spTree>
  </p:cSld>
  <p:clrMapOvr>
    <a:masterClrMapping/>
  </p:clrMapOvr>
  <p:transition advTm="418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382000" cy="6096000"/>
          </a:xfrm>
        </p:spPr>
        <p:txBody>
          <a:bodyPr>
            <a:noAutofit/>
          </a:bodyPr>
          <a:lstStyle/>
          <a:p>
            <a:pPr algn="l"/>
            <a:r>
              <a:rPr lang="en-US" b="1" dirty="0" smtClean="0">
                <a:solidFill>
                  <a:schemeClr val="accent6">
                    <a:lumMod val="75000"/>
                  </a:schemeClr>
                </a:solidFill>
              </a:rPr>
              <a:t>The people of ancient Egypt did not have scientific explanations for natural phenomena.  </a:t>
            </a:r>
            <a:r>
              <a:rPr lang="en-US" b="1" dirty="0" smtClean="0">
                <a:solidFill>
                  <a:srgbClr val="954D05"/>
                </a:solidFill>
              </a:rPr>
              <a:t>They believed sunshine </a:t>
            </a:r>
            <a:r>
              <a:rPr lang="en-US" b="1" dirty="0" smtClean="0">
                <a:solidFill>
                  <a:srgbClr val="954D05"/>
                </a:solidFill>
              </a:rPr>
              <a:t/>
            </a:r>
            <a:br>
              <a:rPr lang="en-US" b="1" dirty="0" smtClean="0">
                <a:solidFill>
                  <a:srgbClr val="954D05"/>
                </a:solidFill>
              </a:rPr>
            </a:br>
            <a:r>
              <a:rPr lang="en-US" b="1" dirty="0" smtClean="0">
                <a:solidFill>
                  <a:srgbClr val="954D05"/>
                </a:solidFill>
              </a:rPr>
              <a:t>and </a:t>
            </a:r>
            <a:r>
              <a:rPr lang="en-US" b="1" dirty="0" smtClean="0">
                <a:solidFill>
                  <a:srgbClr val="954D05"/>
                </a:solidFill>
              </a:rPr>
              <a:t>the great Nile River </a:t>
            </a:r>
            <a:r>
              <a:rPr lang="en-US" b="1" dirty="0" smtClean="0">
                <a:solidFill>
                  <a:srgbClr val="954D05"/>
                </a:solidFill>
              </a:rPr>
              <a:t/>
            </a:r>
            <a:br>
              <a:rPr lang="en-US" b="1" dirty="0" smtClean="0">
                <a:solidFill>
                  <a:srgbClr val="954D05"/>
                </a:solidFill>
              </a:rPr>
            </a:br>
            <a:r>
              <a:rPr lang="en-US" b="1" dirty="0" smtClean="0">
                <a:solidFill>
                  <a:srgbClr val="954D05"/>
                </a:solidFill>
              </a:rPr>
              <a:t>were </a:t>
            </a:r>
            <a:r>
              <a:rPr lang="en-US" b="1" dirty="0" smtClean="0">
                <a:solidFill>
                  <a:srgbClr val="954D05"/>
                </a:solidFill>
              </a:rPr>
              <a:t>gifts from their </a:t>
            </a:r>
            <a:r>
              <a:rPr lang="en-US" b="1" dirty="0" smtClean="0">
                <a:solidFill>
                  <a:srgbClr val="954D05"/>
                </a:solidFill>
              </a:rPr>
              <a:t/>
            </a:r>
            <a:br>
              <a:rPr lang="en-US" b="1" dirty="0" smtClean="0">
                <a:solidFill>
                  <a:srgbClr val="954D05"/>
                </a:solidFill>
              </a:rPr>
            </a:br>
            <a:r>
              <a:rPr lang="en-US" b="1" dirty="0" smtClean="0">
                <a:solidFill>
                  <a:srgbClr val="954D05"/>
                </a:solidFill>
              </a:rPr>
              <a:t>many </a:t>
            </a:r>
            <a:r>
              <a:rPr lang="en-US" b="1" dirty="0" smtClean="0">
                <a:solidFill>
                  <a:srgbClr val="954D05"/>
                </a:solidFill>
              </a:rPr>
              <a:t>gods.  </a:t>
            </a:r>
            <a:r>
              <a:rPr lang="en-US" b="1" dirty="0" smtClean="0">
                <a:solidFill>
                  <a:schemeClr val="accent6">
                    <a:lumMod val="75000"/>
                  </a:schemeClr>
                </a:solidFill>
              </a:rPr>
              <a:t>The beliefs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of </a:t>
            </a:r>
            <a:r>
              <a:rPr lang="en-US" b="1" dirty="0" smtClean="0">
                <a:solidFill>
                  <a:schemeClr val="accent6">
                    <a:lumMod val="75000"/>
                  </a:schemeClr>
                </a:solidFill>
              </a:rPr>
              <a:t>the ancient Egyptians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slowly </a:t>
            </a:r>
            <a:r>
              <a:rPr lang="en-US" b="1" dirty="0" smtClean="0">
                <a:solidFill>
                  <a:schemeClr val="accent6">
                    <a:lumMod val="75000"/>
                  </a:schemeClr>
                </a:solidFill>
              </a:rPr>
              <a:t>changed over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time</a:t>
            </a:r>
            <a:r>
              <a:rPr lang="en-US" b="1" dirty="0" smtClean="0">
                <a:solidFill>
                  <a:schemeClr val="accent6">
                    <a:lumMod val="75000"/>
                  </a:schemeClr>
                </a:solidFill>
              </a:rPr>
              <a:t>, but many of their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legends </a:t>
            </a:r>
            <a:r>
              <a:rPr lang="en-US" b="1" dirty="0" smtClean="0">
                <a:solidFill>
                  <a:schemeClr val="accent6">
                    <a:lumMod val="75000"/>
                  </a:schemeClr>
                </a:solidFill>
              </a:rPr>
              <a:t>influenced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Egyptian </a:t>
            </a:r>
            <a:r>
              <a:rPr lang="en-US" b="1" dirty="0" smtClean="0">
                <a:solidFill>
                  <a:schemeClr val="accent6">
                    <a:lumMod val="75000"/>
                  </a:schemeClr>
                </a:solidFill>
              </a:rPr>
              <a:t>culture for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thousands </a:t>
            </a:r>
            <a:r>
              <a:rPr lang="en-US" b="1" dirty="0" smtClean="0">
                <a:solidFill>
                  <a:schemeClr val="accent6">
                    <a:lumMod val="75000"/>
                  </a:schemeClr>
                </a:solidFill>
              </a:rPr>
              <a:t>of years.</a:t>
            </a:r>
            <a:endParaRPr lang="en-US" sz="2800" b="1" dirty="0">
              <a:solidFill>
                <a:schemeClr val="accent6">
                  <a:lumMod val="75000"/>
                </a:schemeClr>
              </a:solidFill>
            </a:endParaRPr>
          </a:p>
        </p:txBody>
      </p:sp>
      <p:pic>
        <p:nvPicPr>
          <p:cNvPr id="6" name="604-egypt.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pic>
        <p:nvPicPr>
          <p:cNvPr id="26630" name="Picture 6"/>
          <p:cNvPicPr>
            <a:picLocks noChangeAspect="1" noChangeArrowheads="1"/>
          </p:cNvPicPr>
          <p:nvPr/>
        </p:nvPicPr>
        <p:blipFill>
          <a:blip r:embed="rId4" cstate="print"/>
          <a:srcRect/>
          <a:stretch>
            <a:fillRect/>
          </a:stretch>
        </p:blipFill>
        <p:spPr bwMode="auto">
          <a:xfrm>
            <a:off x="4500771" y="1905000"/>
            <a:ext cx="4543216" cy="4895206"/>
          </a:xfrm>
          <a:prstGeom prst="rect">
            <a:avLst/>
          </a:prstGeom>
          <a:noFill/>
          <a:ln w="9525">
            <a:noFill/>
            <a:miter lim="800000"/>
            <a:headEnd/>
            <a:tailEnd/>
          </a:ln>
          <a:effectLst/>
        </p:spPr>
      </p:pic>
    </p:spTree>
  </p:cSld>
  <p:clrMapOvr>
    <a:masterClrMapping/>
  </p:clrMapOvr>
  <p:transition advTm="5141">
    <p:fade/>
  </p:transition>
  <p:timing>
    <p:tnLst>
      <p:par>
        <p:cTn id="1" dur="indefinite" restart="never" nodeType="tmRoot">
          <p:childTnLst>
            <p:audio>
              <p:cMediaNode numSld="999">
                <p:cTn id="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534400" cy="6096000"/>
          </a:xfrm>
        </p:spPr>
        <p:txBody>
          <a:bodyPr>
            <a:noAutofit/>
          </a:bodyPr>
          <a:lstStyle/>
          <a:p>
            <a:pPr algn="l"/>
            <a:r>
              <a:rPr lang="en-US" b="1" dirty="0" smtClean="0">
                <a:solidFill>
                  <a:srgbClr val="954D05"/>
                </a:solidFill>
              </a:rPr>
              <a:t>“I am the exact fit, so the chest is mine,” cried Osiris and he climbed into the </a:t>
            </a:r>
            <a:r>
              <a:rPr lang="en-US" b="1" dirty="0" smtClean="0">
                <a:solidFill>
                  <a:srgbClr val="954D05"/>
                </a:solidFill>
              </a:rPr>
              <a:t>chamber.</a:t>
            </a:r>
          </a:p>
          <a:p>
            <a:pPr algn="l"/>
            <a:r>
              <a:rPr lang="en-US" b="1" dirty="0" smtClean="0">
                <a:solidFill>
                  <a:srgbClr val="954D05"/>
                </a:solidFill>
              </a:rPr>
              <a:t/>
            </a:r>
            <a:br>
              <a:rPr lang="en-US" b="1" dirty="0" smtClean="0">
                <a:solidFill>
                  <a:srgbClr val="954D05"/>
                </a:solidFill>
              </a:rPr>
            </a:br>
            <a:r>
              <a:rPr lang="en-US" b="1" dirty="0" smtClean="0">
                <a:solidFill>
                  <a:srgbClr val="954D05"/>
                </a:solidFill>
              </a:rPr>
              <a:t/>
            </a:r>
            <a:br>
              <a:rPr lang="en-US" b="1" dirty="0" smtClean="0">
                <a:solidFill>
                  <a:srgbClr val="954D05"/>
                </a:solidFill>
              </a:rPr>
            </a:br>
            <a:endParaRPr lang="en-US" b="1" dirty="0" smtClean="0">
              <a:solidFill>
                <a:srgbClr val="954D05"/>
              </a:solidFill>
            </a:endParaRPr>
          </a:p>
          <a:p>
            <a:pPr algn="l"/>
            <a:r>
              <a:rPr lang="en-US" b="1" dirty="0" smtClean="0">
                <a:solidFill>
                  <a:schemeClr val="accent6">
                    <a:lumMod val="75000"/>
                  </a:schemeClr>
                </a:solidFill>
              </a:rPr>
              <a:t>“It is your chest and </a:t>
            </a:r>
            <a:r>
              <a:rPr lang="en-US" b="1" dirty="0" smtClean="0">
                <a:solidFill>
                  <a:schemeClr val="accent6">
                    <a:lumMod val="75000"/>
                  </a:schemeClr>
                </a:solidFill>
              </a:rPr>
              <a:t>it</a:t>
            </a:r>
            <a:br>
              <a:rPr lang="en-US" b="1" dirty="0" smtClean="0">
                <a:solidFill>
                  <a:schemeClr val="accent6">
                    <a:lumMod val="75000"/>
                  </a:schemeClr>
                </a:solidFill>
              </a:rPr>
            </a:br>
            <a:r>
              <a:rPr lang="en-US" b="1" dirty="0" smtClean="0">
                <a:solidFill>
                  <a:schemeClr val="accent6">
                    <a:lumMod val="75000"/>
                  </a:schemeClr>
                </a:solidFill>
              </a:rPr>
              <a:t>is </a:t>
            </a:r>
            <a:r>
              <a:rPr lang="en-US" b="1" dirty="0" smtClean="0">
                <a:solidFill>
                  <a:schemeClr val="accent6">
                    <a:lumMod val="75000"/>
                  </a:schemeClr>
                </a:solidFill>
              </a:rPr>
              <a:t>where you will be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forever</a:t>
            </a:r>
            <a:r>
              <a:rPr lang="en-US" b="1" dirty="0" smtClean="0">
                <a:solidFill>
                  <a:schemeClr val="accent6">
                    <a:lumMod val="75000"/>
                  </a:schemeClr>
                </a:solidFill>
              </a:rPr>
              <a:t>,” replied Seth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as </a:t>
            </a:r>
            <a:r>
              <a:rPr lang="en-US" b="1" dirty="0" smtClean="0">
                <a:solidFill>
                  <a:schemeClr val="accent6">
                    <a:lumMod val="75000"/>
                  </a:schemeClr>
                </a:solidFill>
              </a:rPr>
              <a:t>he sealed the lid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and </a:t>
            </a:r>
            <a:r>
              <a:rPr lang="en-US" b="1" dirty="0" smtClean="0">
                <a:solidFill>
                  <a:schemeClr val="accent6">
                    <a:lumMod val="75000"/>
                  </a:schemeClr>
                </a:solidFill>
              </a:rPr>
              <a:t>cast the chest and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Osiris </a:t>
            </a:r>
            <a:r>
              <a:rPr lang="en-US" b="1" dirty="0" smtClean="0">
                <a:solidFill>
                  <a:schemeClr val="accent6">
                    <a:lumMod val="75000"/>
                  </a:schemeClr>
                </a:solidFill>
              </a:rPr>
              <a:t>into the Nile.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7106" name="Picture 2" descr="http://upload.wikimedia.org/wikipedia/commons/4/40/Opening_of_the_Mouth_-_Tutankhamun_and_Aja.jpg"/>
          <p:cNvPicPr>
            <a:picLocks noChangeAspect="1" noChangeArrowheads="1"/>
          </p:cNvPicPr>
          <p:nvPr/>
        </p:nvPicPr>
        <p:blipFill>
          <a:blip r:embed="rId2" cstate="print"/>
          <a:srcRect/>
          <a:stretch>
            <a:fillRect/>
          </a:stretch>
        </p:blipFill>
        <p:spPr bwMode="auto">
          <a:xfrm>
            <a:off x="4343400" y="1905000"/>
            <a:ext cx="4286250" cy="4305301"/>
          </a:xfrm>
          <a:prstGeom prst="rect">
            <a:avLst/>
          </a:prstGeom>
          <a:noFill/>
        </p:spPr>
      </p:pic>
    </p:spTree>
  </p:cSld>
  <p:clrMapOvr>
    <a:masterClrMapping/>
  </p:clrMapOvr>
  <p:transition advTm="63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534400" cy="6096000"/>
          </a:xfrm>
        </p:spPr>
        <p:txBody>
          <a:bodyPr>
            <a:noAutofit/>
          </a:bodyPr>
          <a:lstStyle/>
          <a:p>
            <a:pPr algn="l"/>
            <a:r>
              <a:rPr lang="en-US" b="1" dirty="0" smtClean="0">
                <a:solidFill>
                  <a:schemeClr val="accent6">
                    <a:lumMod val="75000"/>
                  </a:schemeClr>
                </a:solidFill>
              </a:rPr>
              <a:t>“I am the exact fit, so the chest is mine,” cried Osiris and he climbed into the </a:t>
            </a:r>
            <a:r>
              <a:rPr lang="en-US" b="1" dirty="0" smtClean="0">
                <a:solidFill>
                  <a:schemeClr val="accent6">
                    <a:lumMod val="75000"/>
                  </a:schemeClr>
                </a:solidFill>
              </a:rPr>
              <a:t>chamber.</a:t>
            </a:r>
          </a:p>
          <a:p>
            <a:pPr algn="l"/>
            <a:r>
              <a:rPr lang="en-US" b="1" dirty="0" smtClean="0">
                <a:solidFill>
                  <a:srgbClr val="954D05"/>
                </a:solidFill>
              </a:rPr>
              <a:t/>
            </a:r>
            <a:br>
              <a:rPr lang="en-US" b="1" dirty="0" smtClean="0">
                <a:solidFill>
                  <a:srgbClr val="954D05"/>
                </a:solidFill>
              </a:rPr>
            </a:br>
            <a:r>
              <a:rPr lang="en-US" b="1" dirty="0" smtClean="0">
                <a:solidFill>
                  <a:srgbClr val="954D05"/>
                </a:solidFill>
              </a:rPr>
              <a:t/>
            </a:r>
            <a:br>
              <a:rPr lang="en-US" b="1" dirty="0" smtClean="0">
                <a:solidFill>
                  <a:srgbClr val="954D05"/>
                </a:solidFill>
              </a:rPr>
            </a:br>
            <a:endParaRPr lang="en-US" b="1" dirty="0" smtClean="0">
              <a:solidFill>
                <a:srgbClr val="954D05"/>
              </a:solidFill>
            </a:endParaRPr>
          </a:p>
          <a:p>
            <a:pPr algn="l"/>
            <a:r>
              <a:rPr lang="en-US" b="1" dirty="0" smtClean="0">
                <a:solidFill>
                  <a:srgbClr val="954D05"/>
                </a:solidFill>
              </a:rPr>
              <a:t>“It is your chest and </a:t>
            </a:r>
            <a:r>
              <a:rPr lang="en-US" b="1" dirty="0" smtClean="0">
                <a:solidFill>
                  <a:srgbClr val="954D05"/>
                </a:solidFill>
              </a:rPr>
              <a:t>it</a:t>
            </a:r>
            <a:br>
              <a:rPr lang="en-US" b="1" dirty="0" smtClean="0">
                <a:solidFill>
                  <a:srgbClr val="954D05"/>
                </a:solidFill>
              </a:rPr>
            </a:br>
            <a:r>
              <a:rPr lang="en-US" b="1" dirty="0" smtClean="0">
                <a:solidFill>
                  <a:srgbClr val="954D05"/>
                </a:solidFill>
              </a:rPr>
              <a:t>is </a:t>
            </a:r>
            <a:r>
              <a:rPr lang="en-US" b="1" dirty="0" smtClean="0">
                <a:solidFill>
                  <a:srgbClr val="954D05"/>
                </a:solidFill>
              </a:rPr>
              <a:t>where you will be </a:t>
            </a:r>
            <a:r>
              <a:rPr lang="en-US" b="1" dirty="0" smtClean="0">
                <a:solidFill>
                  <a:srgbClr val="954D05"/>
                </a:solidFill>
              </a:rPr>
              <a:t/>
            </a:r>
            <a:br>
              <a:rPr lang="en-US" b="1" dirty="0" smtClean="0">
                <a:solidFill>
                  <a:srgbClr val="954D05"/>
                </a:solidFill>
              </a:rPr>
            </a:br>
            <a:r>
              <a:rPr lang="en-US" b="1" dirty="0" smtClean="0">
                <a:solidFill>
                  <a:srgbClr val="954D05"/>
                </a:solidFill>
              </a:rPr>
              <a:t>forever</a:t>
            </a:r>
            <a:r>
              <a:rPr lang="en-US" b="1" dirty="0" smtClean="0">
                <a:solidFill>
                  <a:srgbClr val="954D05"/>
                </a:solidFill>
              </a:rPr>
              <a:t>,” replied Seth </a:t>
            </a:r>
            <a:r>
              <a:rPr lang="en-US" b="1" dirty="0" smtClean="0">
                <a:solidFill>
                  <a:srgbClr val="954D05"/>
                </a:solidFill>
              </a:rPr>
              <a:t/>
            </a:r>
            <a:br>
              <a:rPr lang="en-US" b="1" dirty="0" smtClean="0">
                <a:solidFill>
                  <a:srgbClr val="954D05"/>
                </a:solidFill>
              </a:rPr>
            </a:br>
            <a:r>
              <a:rPr lang="en-US" b="1" dirty="0" smtClean="0">
                <a:solidFill>
                  <a:srgbClr val="954D05"/>
                </a:solidFill>
              </a:rPr>
              <a:t>as </a:t>
            </a:r>
            <a:r>
              <a:rPr lang="en-US" b="1" dirty="0" smtClean="0">
                <a:solidFill>
                  <a:srgbClr val="954D05"/>
                </a:solidFill>
              </a:rPr>
              <a:t>he sealed the lid </a:t>
            </a:r>
            <a:r>
              <a:rPr lang="en-US" b="1" dirty="0" smtClean="0">
                <a:solidFill>
                  <a:srgbClr val="954D05"/>
                </a:solidFill>
              </a:rPr>
              <a:t/>
            </a:r>
            <a:br>
              <a:rPr lang="en-US" b="1" dirty="0" smtClean="0">
                <a:solidFill>
                  <a:srgbClr val="954D05"/>
                </a:solidFill>
              </a:rPr>
            </a:br>
            <a:r>
              <a:rPr lang="en-US" b="1" dirty="0" smtClean="0">
                <a:solidFill>
                  <a:srgbClr val="954D05"/>
                </a:solidFill>
              </a:rPr>
              <a:t>and </a:t>
            </a:r>
            <a:r>
              <a:rPr lang="en-US" b="1" dirty="0" smtClean="0">
                <a:solidFill>
                  <a:srgbClr val="954D05"/>
                </a:solidFill>
              </a:rPr>
              <a:t>cast the chest and </a:t>
            </a:r>
            <a:r>
              <a:rPr lang="en-US" b="1" dirty="0" smtClean="0">
                <a:solidFill>
                  <a:srgbClr val="954D05"/>
                </a:solidFill>
              </a:rPr>
              <a:t/>
            </a:r>
            <a:br>
              <a:rPr lang="en-US" b="1" dirty="0" smtClean="0">
                <a:solidFill>
                  <a:srgbClr val="954D05"/>
                </a:solidFill>
              </a:rPr>
            </a:br>
            <a:r>
              <a:rPr lang="en-US" b="1" dirty="0" smtClean="0">
                <a:solidFill>
                  <a:srgbClr val="954D05"/>
                </a:solidFill>
              </a:rPr>
              <a:t>Osiris </a:t>
            </a:r>
            <a:r>
              <a:rPr lang="en-US" b="1" dirty="0" smtClean="0">
                <a:solidFill>
                  <a:srgbClr val="954D05"/>
                </a:solidFill>
              </a:rPr>
              <a:t>into the Nile.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7106" name="Picture 2" descr="http://upload.wikimedia.org/wikipedia/commons/4/40/Opening_of_the_Mouth_-_Tutankhamun_and_Aja.jpg"/>
          <p:cNvPicPr>
            <a:picLocks noChangeAspect="1" noChangeArrowheads="1"/>
          </p:cNvPicPr>
          <p:nvPr/>
        </p:nvPicPr>
        <p:blipFill>
          <a:blip r:embed="rId2" cstate="print"/>
          <a:srcRect/>
          <a:stretch>
            <a:fillRect/>
          </a:stretch>
        </p:blipFill>
        <p:spPr bwMode="auto">
          <a:xfrm>
            <a:off x="4343400" y="1905000"/>
            <a:ext cx="4286250" cy="4305301"/>
          </a:xfrm>
          <a:prstGeom prst="rect">
            <a:avLst/>
          </a:prstGeom>
          <a:noFill/>
        </p:spPr>
      </p:pic>
    </p:spTree>
  </p:cSld>
  <p:clrMapOvr>
    <a:masterClrMapping/>
  </p:clrMapOvr>
  <p:transition advTm="9953">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4114800" cy="6096000"/>
          </a:xfrm>
        </p:spPr>
        <p:txBody>
          <a:bodyPr>
            <a:noAutofit/>
          </a:bodyPr>
          <a:lstStyle/>
          <a:p>
            <a:pPr algn="l"/>
            <a:r>
              <a:rPr lang="en-US" b="1" dirty="0" smtClean="0">
                <a:solidFill>
                  <a:srgbClr val="954D05"/>
                </a:solidFill>
              </a:rPr>
              <a:t>Isis recovered her brother’s body and returned it to Egypt.  </a:t>
            </a:r>
            <a:r>
              <a:rPr lang="en-US" b="1" dirty="0" smtClean="0">
                <a:solidFill>
                  <a:schemeClr val="accent6">
                    <a:lumMod val="75000"/>
                  </a:schemeClr>
                </a:solidFill>
              </a:rPr>
              <a:t>When Seth discovered what Isis had done, he ripped opened the chest, tore the body of Osiris into fourteen pieces, and scattered the pieces along the whole length of the Nile. </a:t>
            </a:r>
            <a:r>
              <a:rPr lang="en-US" b="1" dirty="0" smtClean="0">
                <a:solidFill>
                  <a:schemeClr val="accent6">
                    <a:lumMod val="75000"/>
                  </a:schemeClr>
                </a:solidFill>
              </a:rPr>
              <a:t/>
            </a:r>
            <a:br>
              <a:rPr lang="en-US" b="1" dirty="0" smtClean="0">
                <a:solidFill>
                  <a:schemeClr val="accent6">
                    <a:lumMod val="75000"/>
                  </a:schemeClr>
                </a:solidFill>
              </a:rPr>
            </a:br>
            <a:endParaRPr lang="en-US" sz="2800" b="1" dirty="0">
              <a:solidFill>
                <a:schemeClr val="accent6">
                  <a:lumMod val="75000"/>
                </a:schemeClr>
              </a:solidFill>
            </a:endParaRPr>
          </a:p>
        </p:txBody>
      </p:sp>
      <p:pic>
        <p:nvPicPr>
          <p:cNvPr id="47106" name="Picture 2" descr="http://upload.wikimedia.org/wikipedia/commons/4/40/Opening_of_the_Mouth_-_Tutankhamun_and_Aja.jpg"/>
          <p:cNvPicPr>
            <a:picLocks noChangeAspect="1" noChangeArrowheads="1"/>
          </p:cNvPicPr>
          <p:nvPr/>
        </p:nvPicPr>
        <p:blipFill>
          <a:blip r:embed="rId2" cstate="print"/>
          <a:srcRect/>
          <a:stretch>
            <a:fillRect/>
          </a:stretch>
        </p:blipFill>
        <p:spPr bwMode="auto">
          <a:xfrm>
            <a:off x="4343400" y="1905000"/>
            <a:ext cx="4286250" cy="4305301"/>
          </a:xfrm>
          <a:prstGeom prst="rect">
            <a:avLst/>
          </a:prstGeom>
          <a:noFill/>
        </p:spPr>
      </p:pic>
    </p:spTree>
  </p:cSld>
  <p:clrMapOvr>
    <a:masterClrMapping/>
  </p:clrMapOvr>
  <p:transition advTm="4344">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4114800" cy="6096000"/>
          </a:xfrm>
        </p:spPr>
        <p:txBody>
          <a:bodyPr>
            <a:noAutofit/>
          </a:bodyPr>
          <a:lstStyle/>
          <a:p>
            <a:pPr algn="l"/>
            <a:r>
              <a:rPr lang="en-US" b="1" dirty="0" smtClean="0">
                <a:solidFill>
                  <a:schemeClr val="accent6">
                    <a:lumMod val="75000"/>
                  </a:schemeClr>
                </a:solidFill>
              </a:rPr>
              <a:t>Isis recovered her brother’s body and returned it to Egypt.  </a:t>
            </a:r>
            <a:r>
              <a:rPr lang="en-US" b="1" dirty="0" smtClean="0">
                <a:solidFill>
                  <a:srgbClr val="954D05"/>
                </a:solidFill>
              </a:rPr>
              <a:t>When Seth discovered what Isis had done, he ripped opened the chest, tore the body of Osiris into fourteen pieces, and scattered the pieces along the whole length of the Nile.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7106" name="Picture 2" descr="http://upload.wikimedia.org/wikipedia/commons/4/40/Opening_of_the_Mouth_-_Tutankhamun_and_Aja.jpg"/>
          <p:cNvPicPr>
            <a:picLocks noChangeAspect="1" noChangeArrowheads="1"/>
          </p:cNvPicPr>
          <p:nvPr/>
        </p:nvPicPr>
        <p:blipFill>
          <a:blip r:embed="rId2" cstate="print"/>
          <a:srcRect/>
          <a:stretch>
            <a:fillRect/>
          </a:stretch>
        </p:blipFill>
        <p:spPr bwMode="auto">
          <a:xfrm>
            <a:off x="4343400" y="1905000"/>
            <a:ext cx="4286250" cy="4305301"/>
          </a:xfrm>
          <a:prstGeom prst="rect">
            <a:avLst/>
          </a:prstGeom>
          <a:noFill/>
        </p:spPr>
      </p:pic>
    </p:spTree>
  </p:cSld>
  <p:clrMapOvr>
    <a:masterClrMapping/>
  </p:clrMapOvr>
  <p:transition advTm="11109">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763000" cy="6096000"/>
          </a:xfrm>
        </p:spPr>
        <p:txBody>
          <a:bodyPr>
            <a:noAutofit/>
          </a:bodyPr>
          <a:lstStyle/>
          <a:p>
            <a:pPr algn="l"/>
            <a:r>
              <a:rPr lang="en-US" b="1" dirty="0" smtClean="0">
                <a:solidFill>
                  <a:srgbClr val="954D05"/>
                </a:solidFill>
              </a:rPr>
              <a:t>The people of ancient Egypt believed that when their gods left this world they could live in an afterlife.  </a:t>
            </a:r>
            <a:r>
              <a:rPr lang="en-US" b="1" dirty="0" smtClean="0">
                <a:solidFill>
                  <a:schemeClr val="accent6">
                    <a:lumMod val="75000"/>
                  </a:schemeClr>
                </a:solidFill>
              </a:rPr>
              <a:t>The afterlife was a perfect version </a:t>
            </a:r>
            <a:r>
              <a:rPr lang="en-US" b="1" dirty="0" smtClean="0">
                <a:solidFill>
                  <a:schemeClr val="accent6">
                    <a:lumMod val="75000"/>
                  </a:schemeClr>
                </a:solidFill>
              </a:rPr>
              <a:t>of ancient </a:t>
            </a:r>
            <a:r>
              <a:rPr lang="en-US" b="1" dirty="0" smtClean="0">
                <a:solidFill>
                  <a:schemeClr val="accent6">
                    <a:lumMod val="75000"/>
                  </a:schemeClr>
                </a:solidFill>
              </a:rPr>
              <a:t>Egypt.  </a:t>
            </a:r>
            <a:endParaRPr lang="en-US" b="1" dirty="0" smtClean="0">
              <a:solidFill>
                <a:schemeClr val="accent6">
                  <a:lumMod val="75000"/>
                </a:schemeClr>
              </a:solidFill>
            </a:endParaRPr>
          </a:p>
          <a:p>
            <a:pPr algn="l"/>
            <a:r>
              <a:rPr lang="en-US" b="1" dirty="0" smtClean="0">
                <a:solidFill>
                  <a:schemeClr val="accent6">
                    <a:lumMod val="75000"/>
                  </a:schemeClr>
                </a:solidFill>
              </a:rPr>
              <a:t>In order </a:t>
            </a:r>
            <a:r>
              <a:rPr lang="en-US" b="1" dirty="0" smtClean="0">
                <a:solidFill>
                  <a:schemeClr val="accent6">
                    <a:lumMod val="75000"/>
                  </a:schemeClr>
                </a:solidFill>
              </a:rPr>
              <a:t>to get to </a:t>
            </a:r>
            <a:endParaRPr lang="en-US" b="1" dirty="0" smtClean="0">
              <a:solidFill>
                <a:schemeClr val="accent6">
                  <a:lumMod val="75000"/>
                </a:schemeClr>
              </a:solidFill>
            </a:endParaRPr>
          </a:p>
          <a:p>
            <a:pPr algn="l"/>
            <a:r>
              <a:rPr lang="en-US" b="1" dirty="0" smtClean="0">
                <a:solidFill>
                  <a:schemeClr val="accent6">
                    <a:lumMod val="75000"/>
                  </a:schemeClr>
                </a:solidFill>
              </a:rPr>
              <a:t>the </a:t>
            </a:r>
            <a:r>
              <a:rPr lang="en-US" b="1" dirty="0" smtClean="0">
                <a:solidFill>
                  <a:schemeClr val="accent6">
                    <a:lumMod val="75000"/>
                  </a:schemeClr>
                </a:solidFill>
              </a:rPr>
              <a:t>afterlife, </a:t>
            </a:r>
            <a:endParaRPr lang="en-US" b="1" dirty="0" smtClean="0">
              <a:solidFill>
                <a:schemeClr val="accent6">
                  <a:lumMod val="75000"/>
                </a:schemeClr>
              </a:solidFill>
            </a:endParaRPr>
          </a:p>
          <a:p>
            <a:pPr algn="l"/>
            <a:r>
              <a:rPr lang="en-US" b="1" dirty="0" smtClean="0">
                <a:solidFill>
                  <a:schemeClr val="accent6">
                    <a:lumMod val="75000"/>
                  </a:schemeClr>
                </a:solidFill>
              </a:rPr>
              <a:t>however, </a:t>
            </a:r>
            <a:r>
              <a:rPr lang="en-US" b="1" dirty="0" smtClean="0">
                <a:solidFill>
                  <a:schemeClr val="accent6">
                    <a:lumMod val="75000"/>
                  </a:schemeClr>
                </a:solidFill>
              </a:rPr>
              <a:t>the </a:t>
            </a:r>
            <a:endParaRPr lang="en-US" b="1" dirty="0" smtClean="0">
              <a:solidFill>
                <a:schemeClr val="accent6">
                  <a:lumMod val="75000"/>
                </a:schemeClr>
              </a:solidFill>
            </a:endParaRPr>
          </a:p>
          <a:p>
            <a:pPr algn="l"/>
            <a:r>
              <a:rPr lang="en-US" b="1" dirty="0" smtClean="0">
                <a:solidFill>
                  <a:schemeClr val="accent6">
                    <a:lumMod val="75000"/>
                  </a:schemeClr>
                </a:solidFill>
              </a:rPr>
              <a:t>g</a:t>
            </a:r>
            <a:r>
              <a:rPr lang="en-US" b="1" dirty="0" smtClean="0">
                <a:solidFill>
                  <a:schemeClr val="accent6">
                    <a:lumMod val="75000"/>
                  </a:schemeClr>
                </a:solidFill>
              </a:rPr>
              <a:t>ods first </a:t>
            </a:r>
            <a:r>
              <a:rPr lang="en-US" b="1" dirty="0" smtClean="0">
                <a:solidFill>
                  <a:schemeClr val="accent6">
                    <a:lumMod val="75000"/>
                  </a:schemeClr>
                </a:solidFill>
              </a:rPr>
              <a:t>had to </a:t>
            </a:r>
            <a:endParaRPr lang="en-US" b="1" dirty="0" smtClean="0">
              <a:solidFill>
                <a:schemeClr val="accent6">
                  <a:lumMod val="75000"/>
                </a:schemeClr>
              </a:solidFill>
            </a:endParaRPr>
          </a:p>
          <a:p>
            <a:pPr algn="l"/>
            <a:r>
              <a:rPr lang="en-US" b="1" dirty="0" smtClean="0">
                <a:solidFill>
                  <a:schemeClr val="accent6">
                    <a:lumMod val="75000"/>
                  </a:schemeClr>
                </a:solidFill>
              </a:rPr>
              <a:t>p</a:t>
            </a:r>
            <a:r>
              <a:rPr lang="en-US" b="1" dirty="0" smtClean="0">
                <a:solidFill>
                  <a:schemeClr val="accent6">
                    <a:lumMod val="75000"/>
                  </a:schemeClr>
                </a:solidFill>
              </a:rPr>
              <a:t>ass through </a:t>
            </a:r>
            <a:r>
              <a:rPr lang="en-US" b="1" dirty="0" smtClean="0">
                <a:solidFill>
                  <a:schemeClr val="accent6">
                    <a:lumMod val="75000"/>
                  </a:schemeClr>
                </a:solidFill>
              </a:rPr>
              <a:t>the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underworld</a:t>
            </a:r>
            <a:r>
              <a:rPr lang="en-US" b="1" dirty="0" smtClean="0">
                <a:solidFill>
                  <a:schemeClr val="accent6">
                    <a:lumMod val="75000"/>
                  </a:schemeClr>
                </a:solidFill>
              </a:rPr>
              <a:t>.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6083" name="Picture 3"/>
          <p:cNvPicPr>
            <a:picLocks noChangeAspect="1" noChangeArrowheads="1"/>
          </p:cNvPicPr>
          <p:nvPr/>
        </p:nvPicPr>
        <p:blipFill>
          <a:blip r:embed="rId2" cstate="print"/>
          <a:srcRect/>
          <a:stretch>
            <a:fillRect/>
          </a:stretch>
        </p:blipFill>
        <p:spPr bwMode="auto">
          <a:xfrm>
            <a:off x="3276600" y="2133600"/>
            <a:ext cx="5433212" cy="4446588"/>
          </a:xfrm>
          <a:prstGeom prst="rect">
            <a:avLst/>
          </a:prstGeom>
          <a:noFill/>
          <a:ln w="9525">
            <a:noFill/>
            <a:miter lim="800000"/>
            <a:headEnd/>
            <a:tailEnd/>
          </a:ln>
          <a:effectLst/>
        </p:spPr>
      </p:pic>
    </p:spTree>
  </p:cSld>
  <p:clrMapOvr>
    <a:masterClrMapping/>
  </p:clrMapOvr>
  <p:transition advTm="6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763000" cy="6096000"/>
          </a:xfrm>
        </p:spPr>
        <p:txBody>
          <a:bodyPr>
            <a:noAutofit/>
          </a:bodyPr>
          <a:lstStyle/>
          <a:p>
            <a:pPr algn="l"/>
            <a:r>
              <a:rPr lang="en-US" b="1" dirty="0" smtClean="0">
                <a:solidFill>
                  <a:schemeClr val="accent6">
                    <a:lumMod val="75000"/>
                  </a:schemeClr>
                </a:solidFill>
              </a:rPr>
              <a:t>The people of ancient Egypt believed that when their gods left this world they could live in an afterlife.  </a:t>
            </a:r>
            <a:r>
              <a:rPr lang="en-US" b="1" dirty="0" smtClean="0">
                <a:solidFill>
                  <a:srgbClr val="954D05"/>
                </a:solidFill>
              </a:rPr>
              <a:t>The afterlife was a perfect version </a:t>
            </a:r>
            <a:r>
              <a:rPr lang="en-US" b="1" dirty="0" smtClean="0">
                <a:solidFill>
                  <a:srgbClr val="954D05"/>
                </a:solidFill>
              </a:rPr>
              <a:t>of ancient </a:t>
            </a:r>
            <a:r>
              <a:rPr lang="en-US" b="1" dirty="0" smtClean="0">
                <a:solidFill>
                  <a:srgbClr val="954D05"/>
                </a:solidFill>
              </a:rPr>
              <a:t>Egypt.  </a:t>
            </a:r>
            <a:endParaRPr lang="en-US" b="1" dirty="0" smtClean="0">
              <a:solidFill>
                <a:srgbClr val="954D05"/>
              </a:solidFill>
            </a:endParaRPr>
          </a:p>
          <a:p>
            <a:pPr algn="l"/>
            <a:r>
              <a:rPr lang="en-US" b="1" dirty="0" smtClean="0">
                <a:solidFill>
                  <a:schemeClr val="accent6">
                    <a:lumMod val="75000"/>
                  </a:schemeClr>
                </a:solidFill>
              </a:rPr>
              <a:t>In order </a:t>
            </a:r>
            <a:r>
              <a:rPr lang="en-US" b="1" dirty="0" smtClean="0">
                <a:solidFill>
                  <a:schemeClr val="accent6">
                    <a:lumMod val="75000"/>
                  </a:schemeClr>
                </a:solidFill>
              </a:rPr>
              <a:t>to get to </a:t>
            </a:r>
            <a:endParaRPr lang="en-US" b="1" dirty="0" smtClean="0">
              <a:solidFill>
                <a:schemeClr val="accent6">
                  <a:lumMod val="75000"/>
                </a:schemeClr>
              </a:solidFill>
            </a:endParaRPr>
          </a:p>
          <a:p>
            <a:pPr algn="l"/>
            <a:r>
              <a:rPr lang="en-US" b="1" dirty="0" smtClean="0">
                <a:solidFill>
                  <a:schemeClr val="accent6">
                    <a:lumMod val="75000"/>
                  </a:schemeClr>
                </a:solidFill>
              </a:rPr>
              <a:t>the </a:t>
            </a:r>
            <a:r>
              <a:rPr lang="en-US" b="1" dirty="0" smtClean="0">
                <a:solidFill>
                  <a:schemeClr val="accent6">
                    <a:lumMod val="75000"/>
                  </a:schemeClr>
                </a:solidFill>
              </a:rPr>
              <a:t>afterlife, </a:t>
            </a:r>
            <a:endParaRPr lang="en-US" b="1" dirty="0" smtClean="0">
              <a:solidFill>
                <a:schemeClr val="accent6">
                  <a:lumMod val="75000"/>
                </a:schemeClr>
              </a:solidFill>
            </a:endParaRPr>
          </a:p>
          <a:p>
            <a:pPr algn="l"/>
            <a:r>
              <a:rPr lang="en-US" b="1" dirty="0" smtClean="0">
                <a:solidFill>
                  <a:schemeClr val="accent6">
                    <a:lumMod val="75000"/>
                  </a:schemeClr>
                </a:solidFill>
              </a:rPr>
              <a:t>however, </a:t>
            </a:r>
            <a:r>
              <a:rPr lang="en-US" b="1" dirty="0" smtClean="0">
                <a:solidFill>
                  <a:schemeClr val="accent6">
                    <a:lumMod val="75000"/>
                  </a:schemeClr>
                </a:solidFill>
              </a:rPr>
              <a:t>the </a:t>
            </a:r>
            <a:endParaRPr lang="en-US" b="1" dirty="0" smtClean="0">
              <a:solidFill>
                <a:schemeClr val="accent6">
                  <a:lumMod val="75000"/>
                </a:schemeClr>
              </a:solidFill>
            </a:endParaRPr>
          </a:p>
          <a:p>
            <a:pPr algn="l"/>
            <a:r>
              <a:rPr lang="en-US" b="1" dirty="0" smtClean="0">
                <a:solidFill>
                  <a:schemeClr val="accent6">
                    <a:lumMod val="75000"/>
                  </a:schemeClr>
                </a:solidFill>
              </a:rPr>
              <a:t>g</a:t>
            </a:r>
            <a:r>
              <a:rPr lang="en-US" b="1" dirty="0" smtClean="0">
                <a:solidFill>
                  <a:schemeClr val="accent6">
                    <a:lumMod val="75000"/>
                  </a:schemeClr>
                </a:solidFill>
              </a:rPr>
              <a:t>ods first </a:t>
            </a:r>
            <a:r>
              <a:rPr lang="en-US" b="1" dirty="0" smtClean="0">
                <a:solidFill>
                  <a:schemeClr val="accent6">
                    <a:lumMod val="75000"/>
                  </a:schemeClr>
                </a:solidFill>
              </a:rPr>
              <a:t>had to </a:t>
            </a:r>
            <a:endParaRPr lang="en-US" b="1" dirty="0" smtClean="0">
              <a:solidFill>
                <a:schemeClr val="accent6">
                  <a:lumMod val="75000"/>
                </a:schemeClr>
              </a:solidFill>
            </a:endParaRPr>
          </a:p>
          <a:p>
            <a:pPr algn="l"/>
            <a:r>
              <a:rPr lang="en-US" b="1" dirty="0" smtClean="0">
                <a:solidFill>
                  <a:schemeClr val="accent6">
                    <a:lumMod val="75000"/>
                  </a:schemeClr>
                </a:solidFill>
              </a:rPr>
              <a:t>p</a:t>
            </a:r>
            <a:r>
              <a:rPr lang="en-US" b="1" dirty="0" smtClean="0">
                <a:solidFill>
                  <a:schemeClr val="accent6">
                    <a:lumMod val="75000"/>
                  </a:schemeClr>
                </a:solidFill>
              </a:rPr>
              <a:t>ass through </a:t>
            </a:r>
            <a:r>
              <a:rPr lang="en-US" b="1" dirty="0" smtClean="0">
                <a:solidFill>
                  <a:schemeClr val="accent6">
                    <a:lumMod val="75000"/>
                  </a:schemeClr>
                </a:solidFill>
              </a:rPr>
              <a:t>the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underworld</a:t>
            </a:r>
            <a:r>
              <a:rPr lang="en-US" b="1" dirty="0" smtClean="0">
                <a:solidFill>
                  <a:schemeClr val="accent6">
                    <a:lumMod val="75000"/>
                  </a:schemeClr>
                </a:solidFill>
              </a:rPr>
              <a:t>.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6083" name="Picture 3"/>
          <p:cNvPicPr>
            <a:picLocks noChangeAspect="1" noChangeArrowheads="1"/>
          </p:cNvPicPr>
          <p:nvPr/>
        </p:nvPicPr>
        <p:blipFill>
          <a:blip r:embed="rId2" cstate="print"/>
          <a:srcRect/>
          <a:stretch>
            <a:fillRect/>
          </a:stretch>
        </p:blipFill>
        <p:spPr bwMode="auto">
          <a:xfrm>
            <a:off x="3276600" y="2133600"/>
            <a:ext cx="5433212" cy="4446588"/>
          </a:xfrm>
          <a:prstGeom prst="rect">
            <a:avLst/>
          </a:prstGeom>
          <a:noFill/>
          <a:ln w="9525">
            <a:noFill/>
            <a:miter lim="800000"/>
            <a:headEnd/>
            <a:tailEnd/>
          </a:ln>
          <a:effectLst/>
        </p:spPr>
      </p:pic>
    </p:spTree>
  </p:cSld>
  <p:clrMapOvr>
    <a:masterClrMapping/>
  </p:clrMapOvr>
  <p:transition advTm="30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763000" cy="6096000"/>
          </a:xfrm>
        </p:spPr>
        <p:txBody>
          <a:bodyPr>
            <a:noAutofit/>
          </a:bodyPr>
          <a:lstStyle/>
          <a:p>
            <a:pPr algn="l"/>
            <a:r>
              <a:rPr lang="en-US" b="1" dirty="0" smtClean="0">
                <a:solidFill>
                  <a:schemeClr val="accent6">
                    <a:lumMod val="75000"/>
                  </a:schemeClr>
                </a:solidFill>
              </a:rPr>
              <a:t>The people of ancient Egypt believed that when their gods left this world they could live in an afterlife.  The afterlife was a perfect version </a:t>
            </a:r>
            <a:r>
              <a:rPr lang="en-US" b="1" dirty="0" smtClean="0">
                <a:solidFill>
                  <a:schemeClr val="accent6">
                    <a:lumMod val="75000"/>
                  </a:schemeClr>
                </a:solidFill>
              </a:rPr>
              <a:t>of ancient </a:t>
            </a:r>
            <a:r>
              <a:rPr lang="en-US" b="1" dirty="0" smtClean="0">
                <a:solidFill>
                  <a:schemeClr val="accent6">
                    <a:lumMod val="75000"/>
                  </a:schemeClr>
                </a:solidFill>
              </a:rPr>
              <a:t>Egypt.  </a:t>
            </a:r>
            <a:endParaRPr lang="en-US" b="1" dirty="0" smtClean="0">
              <a:solidFill>
                <a:schemeClr val="accent6">
                  <a:lumMod val="75000"/>
                </a:schemeClr>
              </a:solidFill>
            </a:endParaRPr>
          </a:p>
          <a:p>
            <a:pPr algn="l"/>
            <a:r>
              <a:rPr lang="en-US" b="1" dirty="0" smtClean="0">
                <a:solidFill>
                  <a:srgbClr val="954D05"/>
                </a:solidFill>
              </a:rPr>
              <a:t>In order </a:t>
            </a:r>
            <a:r>
              <a:rPr lang="en-US" b="1" dirty="0" smtClean="0">
                <a:solidFill>
                  <a:srgbClr val="954D05"/>
                </a:solidFill>
              </a:rPr>
              <a:t>to get to </a:t>
            </a:r>
            <a:endParaRPr lang="en-US" b="1" dirty="0" smtClean="0">
              <a:solidFill>
                <a:srgbClr val="954D05"/>
              </a:solidFill>
            </a:endParaRPr>
          </a:p>
          <a:p>
            <a:pPr algn="l"/>
            <a:r>
              <a:rPr lang="en-US" b="1" dirty="0" smtClean="0">
                <a:solidFill>
                  <a:srgbClr val="954D05"/>
                </a:solidFill>
              </a:rPr>
              <a:t>the </a:t>
            </a:r>
            <a:r>
              <a:rPr lang="en-US" b="1" dirty="0" smtClean="0">
                <a:solidFill>
                  <a:srgbClr val="954D05"/>
                </a:solidFill>
              </a:rPr>
              <a:t>afterlife, </a:t>
            </a:r>
            <a:endParaRPr lang="en-US" b="1" dirty="0" smtClean="0">
              <a:solidFill>
                <a:srgbClr val="954D05"/>
              </a:solidFill>
            </a:endParaRPr>
          </a:p>
          <a:p>
            <a:pPr algn="l"/>
            <a:r>
              <a:rPr lang="en-US" b="1" dirty="0" smtClean="0">
                <a:solidFill>
                  <a:srgbClr val="954D05"/>
                </a:solidFill>
              </a:rPr>
              <a:t>however, </a:t>
            </a:r>
            <a:r>
              <a:rPr lang="en-US" b="1" dirty="0" smtClean="0">
                <a:solidFill>
                  <a:srgbClr val="954D05"/>
                </a:solidFill>
              </a:rPr>
              <a:t>the </a:t>
            </a:r>
            <a:endParaRPr lang="en-US" b="1" dirty="0" smtClean="0">
              <a:solidFill>
                <a:srgbClr val="954D05"/>
              </a:solidFill>
            </a:endParaRPr>
          </a:p>
          <a:p>
            <a:pPr algn="l"/>
            <a:r>
              <a:rPr lang="en-US" b="1" dirty="0" smtClean="0">
                <a:solidFill>
                  <a:srgbClr val="954D05"/>
                </a:solidFill>
              </a:rPr>
              <a:t>g</a:t>
            </a:r>
            <a:r>
              <a:rPr lang="en-US" b="1" dirty="0" smtClean="0">
                <a:solidFill>
                  <a:srgbClr val="954D05"/>
                </a:solidFill>
              </a:rPr>
              <a:t>ods first </a:t>
            </a:r>
            <a:r>
              <a:rPr lang="en-US" b="1" dirty="0" smtClean="0">
                <a:solidFill>
                  <a:srgbClr val="954D05"/>
                </a:solidFill>
              </a:rPr>
              <a:t>had to </a:t>
            </a:r>
            <a:endParaRPr lang="en-US" b="1" dirty="0" smtClean="0">
              <a:solidFill>
                <a:srgbClr val="954D05"/>
              </a:solidFill>
            </a:endParaRPr>
          </a:p>
          <a:p>
            <a:pPr algn="l"/>
            <a:r>
              <a:rPr lang="en-US" b="1" dirty="0" smtClean="0">
                <a:solidFill>
                  <a:srgbClr val="954D05"/>
                </a:solidFill>
              </a:rPr>
              <a:t>p</a:t>
            </a:r>
            <a:r>
              <a:rPr lang="en-US" b="1" dirty="0" smtClean="0">
                <a:solidFill>
                  <a:srgbClr val="954D05"/>
                </a:solidFill>
              </a:rPr>
              <a:t>ass through </a:t>
            </a:r>
            <a:r>
              <a:rPr lang="en-US" b="1" dirty="0" smtClean="0">
                <a:solidFill>
                  <a:srgbClr val="954D05"/>
                </a:solidFill>
              </a:rPr>
              <a:t>the </a:t>
            </a:r>
            <a:r>
              <a:rPr lang="en-US" b="1" dirty="0" smtClean="0">
                <a:solidFill>
                  <a:srgbClr val="954D05"/>
                </a:solidFill>
              </a:rPr>
              <a:t/>
            </a:r>
            <a:br>
              <a:rPr lang="en-US" b="1" dirty="0" smtClean="0">
                <a:solidFill>
                  <a:srgbClr val="954D05"/>
                </a:solidFill>
              </a:rPr>
            </a:br>
            <a:r>
              <a:rPr lang="en-US" b="1" dirty="0" smtClean="0">
                <a:solidFill>
                  <a:srgbClr val="954D05"/>
                </a:solidFill>
              </a:rPr>
              <a:t>underworld</a:t>
            </a:r>
            <a:r>
              <a:rPr lang="en-US" b="1" dirty="0" smtClean="0">
                <a:solidFill>
                  <a:srgbClr val="954D05"/>
                </a:solidFill>
              </a:rPr>
              <a:t>.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46083" name="Picture 3"/>
          <p:cNvPicPr>
            <a:picLocks noChangeAspect="1" noChangeArrowheads="1"/>
          </p:cNvPicPr>
          <p:nvPr/>
        </p:nvPicPr>
        <p:blipFill>
          <a:blip r:embed="rId2" cstate="print"/>
          <a:srcRect/>
          <a:stretch>
            <a:fillRect/>
          </a:stretch>
        </p:blipFill>
        <p:spPr bwMode="auto">
          <a:xfrm>
            <a:off x="3276600" y="2133600"/>
            <a:ext cx="5433212" cy="4446588"/>
          </a:xfrm>
          <a:prstGeom prst="rect">
            <a:avLst/>
          </a:prstGeom>
          <a:noFill/>
          <a:ln w="9525">
            <a:noFill/>
            <a:miter lim="800000"/>
            <a:headEnd/>
            <a:tailEnd/>
          </a:ln>
          <a:effectLst/>
        </p:spPr>
      </p:pic>
    </p:spTree>
  </p:cSld>
  <p:clrMapOvr>
    <a:masterClrMapping/>
  </p:clrMapOvr>
  <p:transition advTm="525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763000" cy="6096000"/>
          </a:xfrm>
        </p:spPr>
        <p:txBody>
          <a:bodyPr>
            <a:noAutofit/>
          </a:bodyPr>
          <a:lstStyle/>
          <a:p>
            <a:pPr algn="l"/>
            <a:r>
              <a:rPr lang="en-US" b="1" dirty="0" smtClean="0">
                <a:solidFill>
                  <a:srgbClr val="954D05"/>
                </a:solidFill>
              </a:rPr>
              <a:t>The underworld was a strange and dangerous place filled with fantastic and </a:t>
            </a:r>
            <a:r>
              <a:rPr lang="en-US" b="1" dirty="0" smtClean="0">
                <a:solidFill>
                  <a:srgbClr val="954D05"/>
                </a:solidFill>
              </a:rPr>
              <a:t>forbidding  </a:t>
            </a:r>
            <a:r>
              <a:rPr lang="en-US" b="1" dirty="0" smtClean="0">
                <a:solidFill>
                  <a:srgbClr val="954D05"/>
                </a:solidFill>
              </a:rPr>
              <a:t>creatures.  </a:t>
            </a:r>
            <a:r>
              <a:rPr lang="en-US" b="1" dirty="0" smtClean="0">
                <a:solidFill>
                  <a:schemeClr val="accent6">
                    <a:lumMod val="75000"/>
                  </a:schemeClr>
                </a:solidFill>
              </a:rPr>
              <a:t>Traveling through the afterworld required the Egyptian gods to be very clever because they had to complete many tasks.  </a:t>
            </a:r>
            <a:endParaRPr lang="en-US" sz="2800" b="1" dirty="0">
              <a:solidFill>
                <a:schemeClr val="accent6">
                  <a:lumMod val="75000"/>
                </a:schemeClr>
              </a:solidFill>
            </a:endParaRPr>
          </a:p>
        </p:txBody>
      </p:sp>
      <p:pic>
        <p:nvPicPr>
          <p:cNvPr id="49154" name="Picture 2" descr="http://www.greatdreams.com/undworld.gif"/>
          <p:cNvPicPr>
            <a:picLocks noChangeAspect="1" noChangeArrowheads="1"/>
          </p:cNvPicPr>
          <p:nvPr/>
        </p:nvPicPr>
        <p:blipFill>
          <a:blip r:embed="rId2" cstate="print"/>
          <a:srcRect/>
          <a:stretch>
            <a:fillRect/>
          </a:stretch>
        </p:blipFill>
        <p:spPr bwMode="auto">
          <a:xfrm>
            <a:off x="1600200" y="3124200"/>
            <a:ext cx="5636196" cy="3333751"/>
          </a:xfrm>
          <a:prstGeom prst="rect">
            <a:avLst/>
          </a:prstGeom>
          <a:noFill/>
        </p:spPr>
      </p:pic>
    </p:spTree>
  </p:cSld>
  <p:clrMapOvr>
    <a:masterClrMapping/>
  </p:clrMapOvr>
  <p:transition advTm="64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8763000" cy="6096000"/>
          </a:xfrm>
        </p:spPr>
        <p:txBody>
          <a:bodyPr>
            <a:noAutofit/>
          </a:bodyPr>
          <a:lstStyle/>
          <a:p>
            <a:pPr algn="l"/>
            <a:r>
              <a:rPr lang="en-US" b="1" dirty="0" smtClean="0">
                <a:solidFill>
                  <a:schemeClr val="accent6">
                    <a:lumMod val="75000"/>
                  </a:schemeClr>
                </a:solidFill>
              </a:rPr>
              <a:t>The underworld was a strange and dangerous place filled with fantastic and </a:t>
            </a:r>
            <a:r>
              <a:rPr lang="en-US" b="1" dirty="0" smtClean="0">
                <a:solidFill>
                  <a:schemeClr val="accent6">
                    <a:lumMod val="75000"/>
                  </a:schemeClr>
                </a:solidFill>
              </a:rPr>
              <a:t>forbidding  </a:t>
            </a:r>
            <a:r>
              <a:rPr lang="en-US" b="1" dirty="0" smtClean="0">
                <a:solidFill>
                  <a:schemeClr val="accent6">
                    <a:lumMod val="75000"/>
                  </a:schemeClr>
                </a:solidFill>
              </a:rPr>
              <a:t>creatures.  </a:t>
            </a:r>
            <a:r>
              <a:rPr lang="en-US" b="1" dirty="0" smtClean="0">
                <a:solidFill>
                  <a:srgbClr val="954D05"/>
                </a:solidFill>
              </a:rPr>
              <a:t>Traveling through the afterworld required the Egyptian gods to be very clever because they had to complete many tasks.  </a:t>
            </a:r>
            <a:endParaRPr lang="en-US" sz="2800" b="1" dirty="0">
              <a:solidFill>
                <a:srgbClr val="954D05"/>
              </a:solidFill>
            </a:endParaRPr>
          </a:p>
        </p:txBody>
      </p:sp>
      <p:pic>
        <p:nvPicPr>
          <p:cNvPr id="49154" name="Picture 2" descr="http://www.greatdreams.com/undworld.gif"/>
          <p:cNvPicPr>
            <a:picLocks noChangeAspect="1" noChangeArrowheads="1"/>
          </p:cNvPicPr>
          <p:nvPr/>
        </p:nvPicPr>
        <p:blipFill>
          <a:blip r:embed="rId2" cstate="print"/>
          <a:srcRect/>
          <a:stretch>
            <a:fillRect/>
          </a:stretch>
        </p:blipFill>
        <p:spPr bwMode="auto">
          <a:xfrm>
            <a:off x="1600200" y="3124200"/>
            <a:ext cx="5636196" cy="3333751"/>
          </a:xfrm>
          <a:prstGeom prst="rect">
            <a:avLst/>
          </a:prstGeom>
          <a:noFill/>
        </p:spPr>
      </p:pic>
    </p:spTree>
  </p:cSld>
  <p:clrMapOvr>
    <a:masterClrMapping/>
  </p:clrMapOvr>
  <p:transition advTm="6453">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152400" y="3733800"/>
            <a:ext cx="8839200" cy="3581400"/>
          </a:xfrm>
        </p:spPr>
        <p:txBody>
          <a:bodyPr>
            <a:noAutofit/>
          </a:bodyPr>
          <a:lstStyle/>
          <a:p>
            <a:pPr algn="l"/>
            <a:r>
              <a:rPr lang="en-US" sz="3100" b="1" dirty="0" smtClean="0">
                <a:solidFill>
                  <a:srgbClr val="954D05"/>
                </a:solidFill>
              </a:rPr>
              <a:t>The Egyptians believed that their gods could not reach the afterlife unless their bodies remained in one piece in Egypt.  </a:t>
            </a:r>
            <a:r>
              <a:rPr lang="en-US" sz="3100" b="1" dirty="0" smtClean="0">
                <a:solidFill>
                  <a:schemeClr val="accent6">
                    <a:lumMod val="75000"/>
                  </a:schemeClr>
                </a:solidFill>
              </a:rPr>
              <a:t>Isis knew the body of Osiris had to be intact and buried in Egyptian sand, so when she found the pieces of her brother, she buried Osiris in a secret place where Seth could not find him.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51202" name="Picture 2" descr="http://upload.wikimedia.org/wikipedia/commons/thumb/1/1b/The_judgement_of_the_dead_in_the_presence_of_Osiris.jpg/1024px-The_judgement_of_the_dead_in_the_presence_of_Osiris.jpg"/>
          <p:cNvPicPr>
            <a:picLocks noChangeAspect="1" noChangeArrowheads="1"/>
          </p:cNvPicPr>
          <p:nvPr/>
        </p:nvPicPr>
        <p:blipFill>
          <a:blip r:embed="rId2" cstate="print"/>
          <a:srcRect/>
          <a:stretch>
            <a:fillRect/>
          </a:stretch>
        </p:blipFill>
        <p:spPr bwMode="auto">
          <a:xfrm>
            <a:off x="1219200" y="609600"/>
            <a:ext cx="6393117" cy="2971800"/>
          </a:xfrm>
          <a:prstGeom prst="rect">
            <a:avLst/>
          </a:prstGeom>
          <a:noFill/>
        </p:spPr>
      </p:pic>
    </p:spTree>
  </p:cSld>
  <p:clrMapOvr>
    <a:masterClrMapping/>
  </p:clrMapOvr>
  <p:transition advTm="7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85800"/>
            <a:ext cx="8382000" cy="6096000"/>
          </a:xfrm>
        </p:spPr>
        <p:txBody>
          <a:bodyPr>
            <a:noAutofit/>
          </a:bodyPr>
          <a:lstStyle/>
          <a:p>
            <a:pPr algn="l"/>
            <a:r>
              <a:rPr lang="en-US" b="1" dirty="0" smtClean="0">
                <a:solidFill>
                  <a:schemeClr val="accent6">
                    <a:lumMod val="75000"/>
                  </a:schemeClr>
                </a:solidFill>
              </a:rPr>
              <a:t>The people of ancient Egypt did not have scientific explanations for natural phenomena.  They believed sunshine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and </a:t>
            </a:r>
            <a:r>
              <a:rPr lang="en-US" b="1" dirty="0" smtClean="0">
                <a:solidFill>
                  <a:schemeClr val="accent6">
                    <a:lumMod val="75000"/>
                  </a:schemeClr>
                </a:solidFill>
              </a:rPr>
              <a:t>the great Nile River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were </a:t>
            </a:r>
            <a:r>
              <a:rPr lang="en-US" b="1" dirty="0" smtClean="0">
                <a:solidFill>
                  <a:schemeClr val="accent6">
                    <a:lumMod val="75000"/>
                  </a:schemeClr>
                </a:solidFill>
              </a:rPr>
              <a:t>gifts from their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many </a:t>
            </a:r>
            <a:r>
              <a:rPr lang="en-US" b="1" dirty="0" smtClean="0">
                <a:solidFill>
                  <a:schemeClr val="accent6">
                    <a:lumMod val="75000"/>
                  </a:schemeClr>
                </a:solidFill>
              </a:rPr>
              <a:t>gods.  </a:t>
            </a:r>
            <a:r>
              <a:rPr lang="en-US" b="1" dirty="0" smtClean="0">
                <a:solidFill>
                  <a:srgbClr val="954D05"/>
                </a:solidFill>
              </a:rPr>
              <a:t>The beliefs </a:t>
            </a:r>
            <a:r>
              <a:rPr lang="en-US" b="1" dirty="0" smtClean="0">
                <a:solidFill>
                  <a:srgbClr val="954D05"/>
                </a:solidFill>
              </a:rPr>
              <a:t/>
            </a:r>
            <a:br>
              <a:rPr lang="en-US" b="1" dirty="0" smtClean="0">
                <a:solidFill>
                  <a:srgbClr val="954D05"/>
                </a:solidFill>
              </a:rPr>
            </a:br>
            <a:r>
              <a:rPr lang="en-US" b="1" dirty="0" smtClean="0">
                <a:solidFill>
                  <a:srgbClr val="954D05"/>
                </a:solidFill>
              </a:rPr>
              <a:t>of </a:t>
            </a:r>
            <a:r>
              <a:rPr lang="en-US" b="1" dirty="0" smtClean="0">
                <a:solidFill>
                  <a:srgbClr val="954D05"/>
                </a:solidFill>
              </a:rPr>
              <a:t>the ancient Egyptians </a:t>
            </a:r>
            <a:r>
              <a:rPr lang="en-US" b="1" dirty="0" smtClean="0">
                <a:solidFill>
                  <a:srgbClr val="954D05"/>
                </a:solidFill>
              </a:rPr>
              <a:t/>
            </a:r>
            <a:br>
              <a:rPr lang="en-US" b="1" dirty="0" smtClean="0">
                <a:solidFill>
                  <a:srgbClr val="954D05"/>
                </a:solidFill>
              </a:rPr>
            </a:br>
            <a:r>
              <a:rPr lang="en-US" b="1" dirty="0" smtClean="0">
                <a:solidFill>
                  <a:srgbClr val="954D05"/>
                </a:solidFill>
              </a:rPr>
              <a:t>slowly </a:t>
            </a:r>
            <a:r>
              <a:rPr lang="en-US" b="1" dirty="0" smtClean="0">
                <a:solidFill>
                  <a:srgbClr val="954D05"/>
                </a:solidFill>
              </a:rPr>
              <a:t>changed over </a:t>
            </a:r>
            <a:r>
              <a:rPr lang="en-US" b="1" dirty="0" smtClean="0">
                <a:solidFill>
                  <a:srgbClr val="954D05"/>
                </a:solidFill>
              </a:rPr>
              <a:t/>
            </a:r>
            <a:br>
              <a:rPr lang="en-US" b="1" dirty="0" smtClean="0">
                <a:solidFill>
                  <a:srgbClr val="954D05"/>
                </a:solidFill>
              </a:rPr>
            </a:br>
            <a:r>
              <a:rPr lang="en-US" b="1" dirty="0" smtClean="0">
                <a:solidFill>
                  <a:srgbClr val="954D05"/>
                </a:solidFill>
              </a:rPr>
              <a:t>time</a:t>
            </a:r>
            <a:r>
              <a:rPr lang="en-US" b="1" dirty="0" smtClean="0">
                <a:solidFill>
                  <a:srgbClr val="954D05"/>
                </a:solidFill>
              </a:rPr>
              <a:t>, but many of their </a:t>
            </a:r>
            <a:r>
              <a:rPr lang="en-US" b="1" dirty="0" smtClean="0">
                <a:solidFill>
                  <a:srgbClr val="954D05"/>
                </a:solidFill>
              </a:rPr>
              <a:t/>
            </a:r>
            <a:br>
              <a:rPr lang="en-US" b="1" dirty="0" smtClean="0">
                <a:solidFill>
                  <a:srgbClr val="954D05"/>
                </a:solidFill>
              </a:rPr>
            </a:br>
            <a:r>
              <a:rPr lang="en-US" b="1" dirty="0" smtClean="0">
                <a:solidFill>
                  <a:srgbClr val="954D05"/>
                </a:solidFill>
              </a:rPr>
              <a:t>legends </a:t>
            </a:r>
            <a:r>
              <a:rPr lang="en-US" b="1" dirty="0" smtClean="0">
                <a:solidFill>
                  <a:srgbClr val="954D05"/>
                </a:solidFill>
              </a:rPr>
              <a:t>influenced </a:t>
            </a:r>
            <a:r>
              <a:rPr lang="en-US" b="1" dirty="0" smtClean="0">
                <a:solidFill>
                  <a:srgbClr val="954D05"/>
                </a:solidFill>
              </a:rPr>
              <a:t/>
            </a:r>
            <a:br>
              <a:rPr lang="en-US" b="1" dirty="0" smtClean="0">
                <a:solidFill>
                  <a:srgbClr val="954D05"/>
                </a:solidFill>
              </a:rPr>
            </a:br>
            <a:r>
              <a:rPr lang="en-US" b="1" dirty="0" smtClean="0">
                <a:solidFill>
                  <a:srgbClr val="954D05"/>
                </a:solidFill>
              </a:rPr>
              <a:t>Egyptian </a:t>
            </a:r>
            <a:r>
              <a:rPr lang="en-US" b="1" dirty="0" smtClean="0">
                <a:solidFill>
                  <a:srgbClr val="954D05"/>
                </a:solidFill>
              </a:rPr>
              <a:t>culture for </a:t>
            </a:r>
            <a:r>
              <a:rPr lang="en-US" b="1" dirty="0" smtClean="0">
                <a:solidFill>
                  <a:srgbClr val="954D05"/>
                </a:solidFill>
              </a:rPr>
              <a:t/>
            </a:r>
            <a:br>
              <a:rPr lang="en-US" b="1" dirty="0" smtClean="0">
                <a:solidFill>
                  <a:srgbClr val="954D05"/>
                </a:solidFill>
              </a:rPr>
            </a:br>
            <a:r>
              <a:rPr lang="en-US" b="1" dirty="0" smtClean="0">
                <a:solidFill>
                  <a:srgbClr val="954D05"/>
                </a:solidFill>
              </a:rPr>
              <a:t>thousands </a:t>
            </a:r>
            <a:r>
              <a:rPr lang="en-US" b="1" dirty="0" smtClean="0">
                <a:solidFill>
                  <a:srgbClr val="954D05"/>
                </a:solidFill>
              </a:rPr>
              <a:t>of years.</a:t>
            </a:r>
            <a:endParaRPr lang="en-US" sz="2800" b="1" dirty="0">
              <a:solidFill>
                <a:srgbClr val="954D05"/>
              </a:solidFill>
            </a:endParaRPr>
          </a:p>
        </p:txBody>
      </p:sp>
      <p:pic>
        <p:nvPicPr>
          <p:cNvPr id="6" name="604-egypt.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pic>
        <p:nvPicPr>
          <p:cNvPr id="26630" name="Picture 6"/>
          <p:cNvPicPr>
            <a:picLocks noChangeAspect="1" noChangeArrowheads="1"/>
          </p:cNvPicPr>
          <p:nvPr/>
        </p:nvPicPr>
        <p:blipFill>
          <a:blip r:embed="rId4" cstate="print"/>
          <a:srcRect/>
          <a:stretch>
            <a:fillRect/>
          </a:stretch>
        </p:blipFill>
        <p:spPr bwMode="auto">
          <a:xfrm>
            <a:off x="4500771" y="1905000"/>
            <a:ext cx="4543216" cy="4895206"/>
          </a:xfrm>
          <a:prstGeom prst="rect">
            <a:avLst/>
          </a:prstGeom>
          <a:noFill/>
          <a:ln w="9525">
            <a:noFill/>
            <a:miter lim="800000"/>
            <a:headEnd/>
            <a:tailEnd/>
          </a:ln>
          <a:effectLst/>
        </p:spPr>
      </p:pic>
    </p:spTree>
  </p:cSld>
  <p:clrMapOvr>
    <a:masterClrMapping/>
  </p:clrMapOvr>
  <p:transition advTm="8781">
    <p:fade/>
  </p:transition>
  <p:timing>
    <p:tnLst>
      <p:par>
        <p:cTn id="1" dur="indefinite" restart="never" nodeType="tmRoot">
          <p:childTnLst>
            <p:audio>
              <p:cMediaNode numSld="999">
                <p:cTn id="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152400" y="3733800"/>
            <a:ext cx="8839200" cy="3581400"/>
          </a:xfrm>
        </p:spPr>
        <p:txBody>
          <a:bodyPr>
            <a:noAutofit/>
          </a:bodyPr>
          <a:lstStyle/>
          <a:p>
            <a:pPr algn="l"/>
            <a:r>
              <a:rPr lang="en-US" sz="3100" b="1" dirty="0" smtClean="0">
                <a:solidFill>
                  <a:schemeClr val="accent6">
                    <a:lumMod val="75000"/>
                  </a:schemeClr>
                </a:solidFill>
              </a:rPr>
              <a:t>The Egyptians believed that their gods could not reach the afterlife unless their bodies remained in one piece in Egypt.  </a:t>
            </a:r>
            <a:r>
              <a:rPr lang="en-US" sz="3100" b="1" dirty="0" smtClean="0">
                <a:solidFill>
                  <a:srgbClr val="954D05"/>
                </a:solidFill>
              </a:rPr>
              <a:t>Isis knew the body of Osiris had to be intact and buried in Egyptian sand, so when she found the pieces of her brother, she buried Osiris in a secret place where Seth could not find him. </a:t>
            </a:r>
            <a:r>
              <a:rPr lang="en-US" b="1" dirty="0" smtClean="0">
                <a:solidFill>
                  <a:srgbClr val="954D05"/>
                </a:solidFill>
              </a:rPr>
              <a:t/>
            </a:r>
            <a:br>
              <a:rPr lang="en-US" b="1" dirty="0" smtClean="0">
                <a:solidFill>
                  <a:srgbClr val="954D05"/>
                </a:solidFill>
              </a:rPr>
            </a:br>
            <a:endParaRPr lang="en-US" sz="2800" b="1" dirty="0">
              <a:solidFill>
                <a:srgbClr val="954D05"/>
              </a:solidFill>
            </a:endParaRPr>
          </a:p>
        </p:txBody>
      </p:sp>
      <p:pic>
        <p:nvPicPr>
          <p:cNvPr id="51202" name="Picture 2" descr="http://upload.wikimedia.org/wikipedia/commons/thumb/1/1b/The_judgement_of_the_dead_in_the_presence_of_Osiris.jpg/1024px-The_judgement_of_the_dead_in_the_presence_of_Osiris.jpg"/>
          <p:cNvPicPr>
            <a:picLocks noChangeAspect="1" noChangeArrowheads="1"/>
          </p:cNvPicPr>
          <p:nvPr/>
        </p:nvPicPr>
        <p:blipFill>
          <a:blip r:embed="rId2" cstate="print"/>
          <a:srcRect/>
          <a:stretch>
            <a:fillRect/>
          </a:stretch>
        </p:blipFill>
        <p:spPr bwMode="auto">
          <a:xfrm>
            <a:off x="1219200" y="609600"/>
            <a:ext cx="6393117" cy="2971800"/>
          </a:xfrm>
          <a:prstGeom prst="rect">
            <a:avLst/>
          </a:prstGeom>
          <a:noFill/>
        </p:spPr>
      </p:pic>
    </p:spTree>
  </p:cSld>
  <p:clrMapOvr>
    <a:masterClrMapping/>
  </p:clrMapOvr>
  <p:transition advTm="11969">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505200" y="762000"/>
            <a:ext cx="4876800" cy="5715000"/>
          </a:xfrm>
        </p:spPr>
        <p:txBody>
          <a:bodyPr>
            <a:noAutofit/>
          </a:bodyPr>
          <a:lstStyle/>
          <a:p>
            <a:pPr algn="l"/>
            <a:r>
              <a:rPr lang="en-US" sz="3100" b="1" dirty="0" smtClean="0">
                <a:solidFill>
                  <a:srgbClr val="954D05"/>
                </a:solidFill>
              </a:rPr>
              <a:t>Horus was the son of Isis and the god of the sky.  </a:t>
            </a:r>
            <a:r>
              <a:rPr lang="en-US" sz="3100" b="1" dirty="0" smtClean="0">
                <a:solidFill>
                  <a:schemeClr val="accent6">
                    <a:lumMod val="75000"/>
                  </a:schemeClr>
                </a:solidFill>
              </a:rPr>
              <a:t>Horus took the form of a falcon and brought the sun with him each day as he flew across the sky.  The eyes of Horus were said to be the sun and the moon, but the moon was not as bright because it was damaged by Seth in </a:t>
            </a:r>
            <a:r>
              <a:rPr lang="en-US" sz="3100" b="1" dirty="0" smtClean="0">
                <a:solidFill>
                  <a:schemeClr val="accent6">
                    <a:lumMod val="75000"/>
                  </a:schemeClr>
                </a:solidFill>
              </a:rPr>
              <a:t>their </a:t>
            </a:r>
            <a:r>
              <a:rPr lang="en-US" sz="3100" b="1" dirty="0" smtClean="0">
                <a:solidFill>
                  <a:schemeClr val="accent6">
                    <a:lumMod val="75000"/>
                  </a:schemeClr>
                </a:solidFill>
              </a:rPr>
              <a:t>great battle.  </a:t>
            </a:r>
            <a:endParaRPr lang="en-US" sz="2800" b="1" dirty="0">
              <a:solidFill>
                <a:schemeClr val="accent6">
                  <a:lumMod val="75000"/>
                </a:schemeClr>
              </a:solidFill>
            </a:endParaRPr>
          </a:p>
        </p:txBody>
      </p:sp>
      <p:pic>
        <p:nvPicPr>
          <p:cNvPr id="52226" name="Picture 2" descr="http://1.bp.blogspot.com/-jlDH1BQKKe4/TatYJbfTcEI/AAAAAAAAABQ/TFcJdpDVUGQ/s1600/Horus.jpg"/>
          <p:cNvPicPr>
            <a:picLocks noChangeAspect="1" noChangeArrowheads="1"/>
          </p:cNvPicPr>
          <p:nvPr/>
        </p:nvPicPr>
        <p:blipFill>
          <a:blip r:embed="rId2" cstate="print"/>
          <a:srcRect/>
          <a:stretch>
            <a:fillRect/>
          </a:stretch>
        </p:blipFill>
        <p:spPr bwMode="auto">
          <a:xfrm>
            <a:off x="457200" y="685800"/>
            <a:ext cx="2895600" cy="5835074"/>
          </a:xfrm>
          <a:prstGeom prst="rect">
            <a:avLst/>
          </a:prstGeom>
          <a:noFill/>
        </p:spPr>
      </p:pic>
    </p:spTree>
  </p:cSld>
  <p:clrMapOvr>
    <a:masterClrMapping/>
  </p:clrMapOvr>
  <p:transition advTm="317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505200" y="762000"/>
            <a:ext cx="4876800" cy="5715000"/>
          </a:xfrm>
        </p:spPr>
        <p:txBody>
          <a:bodyPr>
            <a:noAutofit/>
          </a:bodyPr>
          <a:lstStyle/>
          <a:p>
            <a:pPr algn="l"/>
            <a:r>
              <a:rPr lang="en-US" sz="3100" b="1" dirty="0" smtClean="0">
                <a:solidFill>
                  <a:schemeClr val="accent6">
                    <a:lumMod val="75000"/>
                  </a:schemeClr>
                </a:solidFill>
              </a:rPr>
              <a:t>Horus was the son of Isis and the god of the sky.  </a:t>
            </a:r>
            <a:r>
              <a:rPr lang="en-US" sz="3100" b="1" dirty="0" smtClean="0">
                <a:solidFill>
                  <a:srgbClr val="954D05"/>
                </a:solidFill>
              </a:rPr>
              <a:t>Horus took the form of a falcon and brought the sun with him each day as he flew across the sky.  </a:t>
            </a:r>
            <a:r>
              <a:rPr lang="en-US" sz="3100" b="1" dirty="0" smtClean="0">
                <a:solidFill>
                  <a:schemeClr val="accent6">
                    <a:lumMod val="75000"/>
                  </a:schemeClr>
                </a:solidFill>
              </a:rPr>
              <a:t>The eyes of Horus were said to be the sun and the moon, but the moon was not as bright because it was damaged by Seth in </a:t>
            </a:r>
            <a:r>
              <a:rPr lang="en-US" sz="3100" b="1" dirty="0" smtClean="0">
                <a:solidFill>
                  <a:schemeClr val="accent6">
                    <a:lumMod val="75000"/>
                  </a:schemeClr>
                </a:solidFill>
              </a:rPr>
              <a:t>their </a:t>
            </a:r>
            <a:r>
              <a:rPr lang="en-US" sz="3100" b="1" dirty="0" smtClean="0">
                <a:solidFill>
                  <a:schemeClr val="accent6">
                    <a:lumMod val="75000"/>
                  </a:schemeClr>
                </a:solidFill>
              </a:rPr>
              <a:t>great battle.  </a:t>
            </a:r>
            <a:endParaRPr lang="en-US" sz="2800" b="1" dirty="0">
              <a:solidFill>
                <a:schemeClr val="accent6">
                  <a:lumMod val="75000"/>
                </a:schemeClr>
              </a:solidFill>
            </a:endParaRPr>
          </a:p>
        </p:txBody>
      </p:sp>
      <p:pic>
        <p:nvPicPr>
          <p:cNvPr id="52226" name="Picture 2" descr="http://1.bp.blogspot.com/-jlDH1BQKKe4/TatYJbfTcEI/AAAAAAAAABQ/TFcJdpDVUGQ/s1600/Horus.jpg"/>
          <p:cNvPicPr>
            <a:picLocks noChangeAspect="1" noChangeArrowheads="1"/>
          </p:cNvPicPr>
          <p:nvPr/>
        </p:nvPicPr>
        <p:blipFill>
          <a:blip r:embed="rId2" cstate="print"/>
          <a:srcRect/>
          <a:stretch>
            <a:fillRect/>
          </a:stretch>
        </p:blipFill>
        <p:spPr bwMode="auto">
          <a:xfrm>
            <a:off x="457200" y="685800"/>
            <a:ext cx="2895600" cy="5835074"/>
          </a:xfrm>
          <a:prstGeom prst="rect">
            <a:avLst/>
          </a:prstGeom>
          <a:noFill/>
        </p:spPr>
      </p:pic>
    </p:spTree>
  </p:cSld>
  <p:clrMapOvr>
    <a:masterClrMapping/>
  </p:clrMapOvr>
  <p:transition advTm="5813">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3505200" y="762000"/>
            <a:ext cx="4876800" cy="5715000"/>
          </a:xfrm>
        </p:spPr>
        <p:txBody>
          <a:bodyPr>
            <a:noAutofit/>
          </a:bodyPr>
          <a:lstStyle/>
          <a:p>
            <a:pPr algn="l"/>
            <a:r>
              <a:rPr lang="en-US" sz="3100" b="1" dirty="0" smtClean="0">
                <a:solidFill>
                  <a:schemeClr val="accent6">
                    <a:lumMod val="75000"/>
                  </a:schemeClr>
                </a:solidFill>
              </a:rPr>
              <a:t>Horus was the son of Isis and the god of the sky.  Horus took the form of a falcon and brought the sun with him each day as he flew across the sky.  </a:t>
            </a:r>
            <a:r>
              <a:rPr lang="en-US" sz="3100" b="1" dirty="0" smtClean="0">
                <a:solidFill>
                  <a:srgbClr val="954D05"/>
                </a:solidFill>
              </a:rPr>
              <a:t>The eyes of Horus were said to be the sun and the moon, but the moon was not as bright because it was damaged by Seth in </a:t>
            </a:r>
            <a:r>
              <a:rPr lang="en-US" sz="3100" b="1" dirty="0" smtClean="0">
                <a:solidFill>
                  <a:srgbClr val="954D05"/>
                </a:solidFill>
              </a:rPr>
              <a:t>their </a:t>
            </a:r>
            <a:r>
              <a:rPr lang="en-US" sz="3100" b="1" dirty="0" smtClean="0">
                <a:solidFill>
                  <a:srgbClr val="954D05"/>
                </a:solidFill>
              </a:rPr>
              <a:t>great battle.  </a:t>
            </a:r>
            <a:endParaRPr lang="en-US" sz="2800" b="1" dirty="0">
              <a:solidFill>
                <a:srgbClr val="954D05"/>
              </a:solidFill>
            </a:endParaRPr>
          </a:p>
        </p:txBody>
      </p:sp>
      <p:pic>
        <p:nvPicPr>
          <p:cNvPr id="52226" name="Picture 2" descr="http://1.bp.blogspot.com/-jlDH1BQKKe4/TatYJbfTcEI/AAAAAAAAABQ/TFcJdpDVUGQ/s1600/Horus.jpg"/>
          <p:cNvPicPr>
            <a:picLocks noChangeAspect="1" noChangeArrowheads="1"/>
          </p:cNvPicPr>
          <p:nvPr/>
        </p:nvPicPr>
        <p:blipFill>
          <a:blip r:embed="rId2" cstate="print"/>
          <a:srcRect/>
          <a:stretch>
            <a:fillRect/>
          </a:stretch>
        </p:blipFill>
        <p:spPr bwMode="auto">
          <a:xfrm>
            <a:off x="457200" y="685800"/>
            <a:ext cx="2895600" cy="5835074"/>
          </a:xfrm>
          <a:prstGeom prst="rect">
            <a:avLst/>
          </a:prstGeom>
          <a:noFill/>
        </p:spPr>
      </p:pic>
    </p:spTree>
  </p:cSld>
  <p:clrMapOvr>
    <a:masterClrMapping/>
  </p:clrMapOvr>
  <p:transition advTm="8079">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152400" y="762000"/>
            <a:ext cx="8686800" cy="2438400"/>
          </a:xfrm>
        </p:spPr>
        <p:txBody>
          <a:bodyPr>
            <a:noAutofit/>
          </a:bodyPr>
          <a:lstStyle/>
          <a:p>
            <a:pPr algn="l"/>
            <a:r>
              <a:rPr lang="en-US" sz="3100" b="1" dirty="0" smtClean="0">
                <a:solidFill>
                  <a:srgbClr val="954D05"/>
                </a:solidFill>
              </a:rPr>
              <a:t>Horus subdued Seth, but he was never able to kill his uncle.  </a:t>
            </a:r>
            <a:r>
              <a:rPr lang="en-US" sz="3100" b="1" dirty="0" smtClean="0">
                <a:solidFill>
                  <a:schemeClr val="accent6">
                    <a:lumMod val="75000"/>
                  </a:schemeClr>
                </a:solidFill>
              </a:rPr>
              <a:t>This legend of Horus and Seth helps to explain why the Egyptians believed that they could never completely defeat evil and </a:t>
            </a:r>
            <a:r>
              <a:rPr lang="en-US" sz="3100" b="1" dirty="0" smtClean="0">
                <a:solidFill>
                  <a:schemeClr val="accent6">
                    <a:lumMod val="75000"/>
                  </a:schemeClr>
                </a:solidFill>
              </a:rPr>
              <a:t>chaos.</a:t>
            </a:r>
            <a:r>
              <a:rPr lang="en-US" sz="2800" b="1" dirty="0" smtClean="0">
                <a:solidFill>
                  <a:schemeClr val="accent6">
                    <a:lumMod val="75000"/>
                  </a:schemeClr>
                </a:solidFill>
              </a:rPr>
              <a:t/>
            </a:r>
            <a:br>
              <a:rPr lang="en-US" sz="2800" b="1" dirty="0" smtClean="0">
                <a:solidFill>
                  <a:schemeClr val="accent6">
                    <a:lumMod val="75000"/>
                  </a:schemeClr>
                </a:solidFill>
              </a:rPr>
            </a:br>
            <a:endParaRPr lang="en-US" sz="2800" b="1" dirty="0">
              <a:solidFill>
                <a:schemeClr val="accent6">
                  <a:lumMod val="75000"/>
                </a:schemeClr>
              </a:solidFill>
            </a:endParaRPr>
          </a:p>
        </p:txBody>
      </p:sp>
      <p:pic>
        <p:nvPicPr>
          <p:cNvPr id="53251" name="Picture 3"/>
          <p:cNvPicPr>
            <a:picLocks noChangeAspect="1" noChangeArrowheads="1"/>
          </p:cNvPicPr>
          <p:nvPr/>
        </p:nvPicPr>
        <p:blipFill>
          <a:blip r:embed="rId2" cstate="print"/>
          <a:srcRect/>
          <a:stretch>
            <a:fillRect/>
          </a:stretch>
        </p:blipFill>
        <p:spPr bwMode="auto">
          <a:xfrm>
            <a:off x="2362200" y="3124200"/>
            <a:ext cx="4597351" cy="3448253"/>
          </a:xfrm>
          <a:prstGeom prst="rect">
            <a:avLst/>
          </a:prstGeom>
          <a:noFill/>
          <a:ln w="9525">
            <a:noFill/>
            <a:miter lim="800000"/>
            <a:headEnd/>
            <a:tailEnd/>
          </a:ln>
          <a:effectLst/>
        </p:spPr>
      </p:pic>
    </p:spTree>
  </p:cSld>
  <p:clrMapOvr>
    <a:masterClrMapping/>
  </p:clrMapOvr>
  <p:transition advTm="4031">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152400" y="762000"/>
            <a:ext cx="8686800" cy="2438400"/>
          </a:xfrm>
        </p:spPr>
        <p:txBody>
          <a:bodyPr>
            <a:noAutofit/>
          </a:bodyPr>
          <a:lstStyle/>
          <a:p>
            <a:pPr algn="l"/>
            <a:r>
              <a:rPr lang="en-US" sz="3100" b="1" dirty="0" smtClean="0">
                <a:solidFill>
                  <a:schemeClr val="accent6">
                    <a:lumMod val="75000"/>
                  </a:schemeClr>
                </a:solidFill>
              </a:rPr>
              <a:t>Horus subdued Seth, but he was never able to kill his uncle.  </a:t>
            </a:r>
            <a:r>
              <a:rPr lang="en-US" sz="3100" b="1" dirty="0" smtClean="0">
                <a:solidFill>
                  <a:srgbClr val="954D05"/>
                </a:solidFill>
              </a:rPr>
              <a:t>This legend of Horus and Seth helps to explain why the Egyptians believed that they could never completely defeat evil and </a:t>
            </a:r>
            <a:r>
              <a:rPr lang="en-US" sz="3100" b="1" dirty="0" smtClean="0">
                <a:solidFill>
                  <a:srgbClr val="954D05"/>
                </a:solidFill>
              </a:rPr>
              <a:t>chaos.</a:t>
            </a:r>
            <a:r>
              <a:rPr lang="en-US" sz="2800" b="1" dirty="0" smtClean="0">
                <a:solidFill>
                  <a:srgbClr val="954D05"/>
                </a:solidFill>
              </a:rPr>
              <a:t/>
            </a:r>
            <a:br>
              <a:rPr lang="en-US" sz="2800" b="1" dirty="0" smtClean="0">
                <a:solidFill>
                  <a:srgbClr val="954D05"/>
                </a:solidFill>
              </a:rPr>
            </a:br>
            <a:endParaRPr lang="en-US" sz="2800" b="1" dirty="0">
              <a:solidFill>
                <a:srgbClr val="954D05"/>
              </a:solidFill>
            </a:endParaRPr>
          </a:p>
        </p:txBody>
      </p:sp>
      <p:pic>
        <p:nvPicPr>
          <p:cNvPr id="53251" name="Picture 3"/>
          <p:cNvPicPr>
            <a:picLocks noChangeAspect="1" noChangeArrowheads="1"/>
          </p:cNvPicPr>
          <p:nvPr/>
        </p:nvPicPr>
        <p:blipFill>
          <a:blip r:embed="rId2" cstate="print"/>
          <a:srcRect/>
          <a:stretch>
            <a:fillRect/>
          </a:stretch>
        </p:blipFill>
        <p:spPr bwMode="auto">
          <a:xfrm>
            <a:off x="2362200" y="3124200"/>
            <a:ext cx="4597351" cy="3448253"/>
          </a:xfrm>
          <a:prstGeom prst="rect">
            <a:avLst/>
          </a:prstGeom>
          <a:noFill/>
          <a:ln w="9525">
            <a:noFill/>
            <a:miter lim="800000"/>
            <a:headEnd/>
            <a:tailEnd/>
          </a:ln>
          <a:effectLst/>
        </p:spPr>
      </p:pic>
    </p:spTree>
  </p:cSld>
  <p:clrMapOvr>
    <a:masterClrMapping/>
  </p:clrMapOvr>
  <p:transition advTm="9063">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4495800"/>
            <a:ext cx="8458200" cy="1077218"/>
          </a:xfrm>
          <a:prstGeom prst="rect">
            <a:avLst/>
          </a:prstGeom>
          <a:ln>
            <a:noFill/>
          </a:ln>
        </p:spPr>
        <p:txBody>
          <a:bodyPr wrap="square">
            <a:spAutoFit/>
          </a:bodyPr>
          <a:lstStyle/>
          <a:p>
            <a:pPr algn="ctr"/>
            <a:r>
              <a:rPr lang="en-US" sz="3200" b="1" dirty="0" smtClean="0">
                <a:solidFill>
                  <a:srgbClr val="C00000"/>
                </a:solidFill>
              </a:rPr>
              <a:t>Learn more about history at</a:t>
            </a:r>
          </a:p>
          <a:p>
            <a:pPr algn="ctr"/>
            <a:r>
              <a:rPr lang="en-US" sz="3200" b="1" dirty="0" smtClean="0">
                <a:solidFill>
                  <a:srgbClr val="C00000"/>
                </a:solidFill>
              </a:rPr>
              <a:t>www.mrdowling.com</a:t>
            </a:r>
            <a:endParaRPr lang="en-US" sz="3200" dirty="0">
              <a:solidFill>
                <a:srgbClr val="C00000"/>
              </a:solidFill>
            </a:endParaRPr>
          </a:p>
        </p:txBody>
      </p:sp>
      <p:pic>
        <p:nvPicPr>
          <p:cNvPr id="7" name="Picture 6" descr="logotransparent.png"/>
          <p:cNvPicPr>
            <a:picLocks noChangeAspect="1"/>
          </p:cNvPicPr>
          <p:nvPr/>
        </p:nvPicPr>
        <p:blipFill>
          <a:blip r:embed="rId2" cstate="print"/>
          <a:stretch>
            <a:fillRect/>
          </a:stretch>
        </p:blipFill>
        <p:spPr>
          <a:xfrm>
            <a:off x="2590800" y="2590800"/>
            <a:ext cx="3898270" cy="1630526"/>
          </a:xfrm>
          <a:prstGeom prst="rect">
            <a:avLst/>
          </a:prstGeom>
        </p:spPr>
      </p:pic>
      <p:sp>
        <p:nvSpPr>
          <p:cNvPr id="8" name="TextBox 7"/>
          <p:cNvSpPr txBox="1"/>
          <p:nvPr/>
        </p:nvSpPr>
        <p:spPr>
          <a:xfrm>
            <a:off x="533400" y="838200"/>
            <a:ext cx="3466270" cy="523220"/>
          </a:xfrm>
          <a:prstGeom prst="rect">
            <a:avLst/>
          </a:prstGeom>
          <a:noFill/>
        </p:spPr>
        <p:txBody>
          <a:bodyPr wrap="none" rtlCol="0">
            <a:spAutoFit/>
          </a:bodyPr>
          <a:lstStyle/>
          <a:p>
            <a:r>
              <a:rPr lang="en-US" sz="1400" dirty="0" smtClean="0">
                <a:solidFill>
                  <a:srgbClr val="C00000"/>
                </a:solidFill>
              </a:rPr>
              <a:t>Music courtesy of Kevin MacLeod</a:t>
            </a:r>
          </a:p>
          <a:p>
            <a:r>
              <a:rPr lang="en-US" sz="1400" dirty="0" smtClean="0">
                <a:solidFill>
                  <a:srgbClr val="C00000"/>
                </a:solidFill>
              </a:rPr>
              <a:t>http://incompetech.com/music/royalty-free/</a:t>
            </a:r>
            <a:endParaRPr lang="en-US" sz="1400" dirty="0">
              <a:solidFill>
                <a:srgbClr val="C00000"/>
              </a:solidFill>
            </a:endParaRPr>
          </a:p>
        </p:txBody>
      </p:sp>
      <p:sp>
        <p:nvSpPr>
          <p:cNvPr id="10" name="Title 1"/>
          <p:cNvSpPr txBox="1">
            <a:spLocks/>
          </p:cNvSpPr>
          <p:nvPr/>
        </p:nvSpPr>
        <p:spPr>
          <a:xfrm>
            <a:off x="0" y="0"/>
            <a:ext cx="9144000" cy="6889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C00000"/>
                </a:solidFill>
                <a:effectLst/>
                <a:uLnTx/>
                <a:uFillTx/>
                <a:latin typeface="Aharoni" pitchFamily="2" charset="-79"/>
                <a:ea typeface="+mj-ea"/>
                <a:cs typeface="Aharoni" pitchFamily="2" charset="-79"/>
              </a:rPr>
              <a:t>Isis, Osiris and the Egyptian Afterlife             Ancient Egypt</a:t>
            </a:r>
            <a:endParaRPr kumimoji="0" lang="en-US" sz="2600" b="0" i="0" u="none" strike="noStrike" kern="1200" cap="none" spc="0" normalizeH="0" baseline="0" noProof="0" dirty="0">
              <a:ln>
                <a:noFill/>
              </a:ln>
              <a:solidFill>
                <a:srgbClr val="C00000"/>
              </a:solidFill>
              <a:effectLst/>
              <a:uLnTx/>
              <a:uFillTx/>
              <a:latin typeface="Aharoni" pitchFamily="2" charset="-79"/>
              <a:ea typeface="+mj-ea"/>
              <a:cs typeface="Aharoni" pitchFamily="2" charset="-79"/>
            </a:endParaRPr>
          </a:p>
        </p:txBody>
      </p:sp>
    </p:spTree>
  </p:cSld>
  <p:clrMapOvr>
    <a:masterClrMapping/>
  </p:clrMapOvr>
  <p:transition advTm="69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6019800" cy="6096000"/>
          </a:xfrm>
        </p:spPr>
        <p:txBody>
          <a:bodyPr>
            <a:noAutofit/>
          </a:bodyPr>
          <a:lstStyle/>
          <a:p>
            <a:pPr algn="l"/>
            <a:r>
              <a:rPr lang="en-US" b="1" dirty="0" smtClean="0">
                <a:solidFill>
                  <a:srgbClr val="954D05"/>
                </a:solidFill>
              </a:rPr>
              <a:t>The ancient Egyptians believed Ra was the sun god who came to earth as the first ruler of Egypt.  </a:t>
            </a:r>
            <a:r>
              <a:rPr lang="en-US" b="1" dirty="0" smtClean="0">
                <a:solidFill>
                  <a:schemeClr val="accent6">
                    <a:lumMod val="75000"/>
                  </a:schemeClr>
                </a:solidFill>
              </a:rPr>
              <a:t>Egypt became very rich during Ra’s rule, but the people grew lazy and neglected to honor the sun god, so Ra used his magic to create a bloodthirsty lioness god </a:t>
            </a:r>
            <a:r>
              <a:rPr lang="en-US" b="1" dirty="0" smtClean="0">
                <a:solidFill>
                  <a:schemeClr val="accent6">
                    <a:lumMod val="75000"/>
                  </a:schemeClr>
                </a:solidFill>
              </a:rPr>
              <a:t>called </a:t>
            </a:r>
            <a:r>
              <a:rPr lang="en-US" b="1" dirty="0" err="1" smtClean="0">
                <a:solidFill>
                  <a:schemeClr val="accent6">
                    <a:lumMod val="75000"/>
                  </a:schemeClr>
                </a:solidFill>
              </a:rPr>
              <a:t>Sekhmet</a:t>
            </a:r>
            <a:r>
              <a:rPr lang="en-US" b="1" dirty="0" smtClean="0">
                <a:solidFill>
                  <a:schemeClr val="accent6">
                    <a:lumMod val="75000"/>
                  </a:schemeClr>
                </a:solidFill>
              </a:rPr>
              <a:t>.  </a:t>
            </a:r>
            <a:r>
              <a:rPr lang="en-US" b="1" dirty="0" err="1" smtClean="0">
                <a:solidFill>
                  <a:schemeClr val="accent6">
                    <a:lumMod val="75000"/>
                  </a:schemeClr>
                </a:solidFill>
              </a:rPr>
              <a:t>Sekhmet</a:t>
            </a:r>
            <a:r>
              <a:rPr lang="en-US" b="1" dirty="0" smtClean="0">
                <a:solidFill>
                  <a:schemeClr val="accent6">
                    <a:lumMod val="75000"/>
                  </a:schemeClr>
                </a:solidFill>
              </a:rPr>
              <a:t> reminded the Egyptian people of the power of Ra by terrorizing the Nile River Valley. </a:t>
            </a:r>
            <a:endParaRPr lang="en-US" sz="2800" b="1" dirty="0">
              <a:solidFill>
                <a:schemeClr val="accent6">
                  <a:lumMod val="75000"/>
                </a:schemeClr>
              </a:solidFill>
            </a:endParaRPr>
          </a:p>
        </p:txBody>
      </p:sp>
      <p:pic>
        <p:nvPicPr>
          <p:cNvPr id="40962" name="Picture 2" descr="Re-Horakhty.svg"/>
          <p:cNvPicPr>
            <a:picLocks noChangeAspect="1" noChangeArrowheads="1"/>
          </p:cNvPicPr>
          <p:nvPr/>
        </p:nvPicPr>
        <p:blipFill>
          <a:blip r:embed="rId2" cstate="print"/>
          <a:srcRect/>
          <a:stretch>
            <a:fillRect/>
          </a:stretch>
        </p:blipFill>
        <p:spPr bwMode="auto">
          <a:xfrm>
            <a:off x="6019800" y="490451"/>
            <a:ext cx="2705100" cy="5938925"/>
          </a:xfrm>
          <a:prstGeom prst="rect">
            <a:avLst/>
          </a:prstGeom>
          <a:noFill/>
        </p:spPr>
      </p:pic>
    </p:spTree>
  </p:cSld>
  <p:clrMapOvr>
    <a:masterClrMapping/>
  </p:clrMapOvr>
  <p:transition advTm="64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6019800" cy="6096000"/>
          </a:xfrm>
        </p:spPr>
        <p:txBody>
          <a:bodyPr>
            <a:noAutofit/>
          </a:bodyPr>
          <a:lstStyle/>
          <a:p>
            <a:pPr algn="l"/>
            <a:r>
              <a:rPr lang="en-US" b="1" dirty="0" smtClean="0">
                <a:solidFill>
                  <a:schemeClr val="accent6">
                    <a:lumMod val="75000"/>
                  </a:schemeClr>
                </a:solidFill>
              </a:rPr>
              <a:t>The ancient Egyptians believed Ra was the sun god who came to earth as the first ruler of Egypt.  </a:t>
            </a:r>
            <a:r>
              <a:rPr lang="en-US" b="1" dirty="0" smtClean="0">
                <a:solidFill>
                  <a:srgbClr val="954D05"/>
                </a:solidFill>
              </a:rPr>
              <a:t>Egypt became very rich during Ra’s rule, but the people grew lazy and neglected to honor the sun god, so Ra used his magic to create a bloodthirsty lioness god </a:t>
            </a:r>
            <a:r>
              <a:rPr lang="en-US" b="1" dirty="0" smtClean="0">
                <a:solidFill>
                  <a:schemeClr val="accent6">
                    <a:lumMod val="50000"/>
                  </a:schemeClr>
                </a:solidFill>
              </a:rPr>
              <a:t>called</a:t>
            </a:r>
            <a:r>
              <a:rPr lang="en-US" b="1" dirty="0" smtClean="0">
                <a:solidFill>
                  <a:schemeClr val="accent6">
                    <a:lumMod val="75000"/>
                  </a:schemeClr>
                </a:solidFill>
              </a:rPr>
              <a:t> </a:t>
            </a:r>
            <a:r>
              <a:rPr lang="en-US" b="1" dirty="0" err="1" smtClean="0">
                <a:solidFill>
                  <a:srgbClr val="954D05"/>
                </a:solidFill>
              </a:rPr>
              <a:t>Sekhmet</a:t>
            </a:r>
            <a:r>
              <a:rPr lang="en-US" b="1" dirty="0" smtClean="0">
                <a:solidFill>
                  <a:srgbClr val="954D05"/>
                </a:solidFill>
              </a:rPr>
              <a:t>.  </a:t>
            </a:r>
            <a:r>
              <a:rPr lang="en-US" b="1" dirty="0" err="1" smtClean="0">
                <a:solidFill>
                  <a:schemeClr val="accent6">
                    <a:lumMod val="75000"/>
                  </a:schemeClr>
                </a:solidFill>
              </a:rPr>
              <a:t>Sekhmet</a:t>
            </a:r>
            <a:r>
              <a:rPr lang="en-US" b="1" dirty="0" smtClean="0">
                <a:solidFill>
                  <a:schemeClr val="accent6">
                    <a:lumMod val="75000"/>
                  </a:schemeClr>
                </a:solidFill>
              </a:rPr>
              <a:t> reminded the Egyptian people of the power of Ra by terrorizing the Nile River Valley. </a:t>
            </a:r>
            <a:endParaRPr lang="en-US" sz="2800" b="1" dirty="0">
              <a:solidFill>
                <a:schemeClr val="accent6">
                  <a:lumMod val="75000"/>
                </a:schemeClr>
              </a:solidFill>
            </a:endParaRPr>
          </a:p>
        </p:txBody>
      </p:sp>
      <p:pic>
        <p:nvPicPr>
          <p:cNvPr id="40962" name="Picture 2" descr="Re-Horakhty.svg"/>
          <p:cNvPicPr>
            <a:picLocks noChangeAspect="1" noChangeArrowheads="1"/>
          </p:cNvPicPr>
          <p:nvPr/>
        </p:nvPicPr>
        <p:blipFill>
          <a:blip r:embed="rId2" cstate="print"/>
          <a:srcRect/>
          <a:stretch>
            <a:fillRect/>
          </a:stretch>
        </p:blipFill>
        <p:spPr bwMode="auto">
          <a:xfrm>
            <a:off x="6019800" y="490451"/>
            <a:ext cx="2705100" cy="5938925"/>
          </a:xfrm>
          <a:prstGeom prst="rect">
            <a:avLst/>
          </a:prstGeom>
          <a:noFill/>
        </p:spPr>
      </p:pic>
    </p:spTree>
  </p:cSld>
  <p:clrMapOvr>
    <a:masterClrMapping/>
  </p:clrMapOvr>
  <p:transition advTm="13125">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6019800" cy="6096000"/>
          </a:xfrm>
        </p:spPr>
        <p:txBody>
          <a:bodyPr>
            <a:noAutofit/>
          </a:bodyPr>
          <a:lstStyle/>
          <a:p>
            <a:pPr algn="l"/>
            <a:r>
              <a:rPr lang="en-US" b="1" dirty="0" smtClean="0">
                <a:solidFill>
                  <a:schemeClr val="accent6">
                    <a:lumMod val="75000"/>
                  </a:schemeClr>
                </a:solidFill>
              </a:rPr>
              <a:t>The ancient Egyptians believed Ra was the sun god who came to earth as the first ruler of Egypt.  Egypt became very rich during Ra’s rule, but the people grew lazy and neglected to honor the sun god, so Ra used his magic to create a bloodthirsty lioness god called </a:t>
            </a:r>
            <a:r>
              <a:rPr lang="en-US" b="1" dirty="0" err="1" smtClean="0">
                <a:solidFill>
                  <a:schemeClr val="accent6">
                    <a:lumMod val="75000"/>
                  </a:schemeClr>
                </a:solidFill>
              </a:rPr>
              <a:t>Sekhmet</a:t>
            </a:r>
            <a:r>
              <a:rPr lang="en-US" b="1" dirty="0" smtClean="0">
                <a:solidFill>
                  <a:schemeClr val="accent6">
                    <a:lumMod val="75000"/>
                  </a:schemeClr>
                </a:solidFill>
              </a:rPr>
              <a:t>.  </a:t>
            </a:r>
            <a:r>
              <a:rPr lang="en-US" b="1" dirty="0" err="1" smtClean="0">
                <a:solidFill>
                  <a:srgbClr val="954D05"/>
                </a:solidFill>
              </a:rPr>
              <a:t>Sekhmet</a:t>
            </a:r>
            <a:r>
              <a:rPr lang="en-US" b="1" dirty="0" smtClean="0">
                <a:solidFill>
                  <a:srgbClr val="954D05"/>
                </a:solidFill>
              </a:rPr>
              <a:t> reminded the Egyptian people of the power of Ra by terrorizing the Nile River Valley. </a:t>
            </a:r>
            <a:endParaRPr lang="en-US" sz="2800" b="1" dirty="0">
              <a:solidFill>
                <a:srgbClr val="954D05"/>
              </a:solidFill>
            </a:endParaRPr>
          </a:p>
        </p:txBody>
      </p:sp>
      <p:pic>
        <p:nvPicPr>
          <p:cNvPr id="40962" name="Picture 2" descr="Re-Horakhty.svg"/>
          <p:cNvPicPr>
            <a:picLocks noChangeAspect="1" noChangeArrowheads="1"/>
          </p:cNvPicPr>
          <p:nvPr/>
        </p:nvPicPr>
        <p:blipFill>
          <a:blip r:embed="rId2" cstate="print"/>
          <a:srcRect/>
          <a:stretch>
            <a:fillRect/>
          </a:stretch>
        </p:blipFill>
        <p:spPr bwMode="auto">
          <a:xfrm>
            <a:off x="6019800" y="490451"/>
            <a:ext cx="2705100" cy="5938925"/>
          </a:xfrm>
          <a:prstGeom prst="rect">
            <a:avLst/>
          </a:prstGeom>
          <a:noFill/>
        </p:spPr>
      </p:pic>
    </p:spTree>
  </p:cSld>
  <p:clrMapOvr>
    <a:masterClrMapping/>
  </p:clrMapOvr>
  <p:transition advTm="7047">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rgbClr val="954D05"/>
                </a:solidFill>
              </a:rPr>
              <a:t>When the Egyptian people showed their appreciation, Ra used magic to tame </a:t>
            </a:r>
            <a:r>
              <a:rPr lang="en-US" b="1" dirty="0" err="1" smtClean="0">
                <a:solidFill>
                  <a:srgbClr val="954D05"/>
                </a:solidFill>
              </a:rPr>
              <a:t>Sekhmet</a:t>
            </a:r>
            <a:r>
              <a:rPr lang="en-US" b="1" dirty="0" smtClean="0">
                <a:solidFill>
                  <a:srgbClr val="954D05"/>
                </a:solidFill>
              </a:rPr>
              <a:t> </a:t>
            </a:r>
            <a:r>
              <a:rPr lang="en-US" b="1" dirty="0" smtClean="0">
                <a:solidFill>
                  <a:srgbClr val="954D05"/>
                </a:solidFill>
              </a:rPr>
              <a:t>and turn her into </a:t>
            </a:r>
            <a:r>
              <a:rPr lang="en-US" b="1" dirty="0" err="1" smtClean="0">
                <a:solidFill>
                  <a:srgbClr val="954D05"/>
                </a:solidFill>
              </a:rPr>
              <a:t>Hathor</a:t>
            </a:r>
            <a:r>
              <a:rPr lang="en-US" b="1" dirty="0" smtClean="0">
                <a:solidFill>
                  <a:srgbClr val="954D05"/>
                </a:solidFill>
              </a:rPr>
              <a:t>, the goddess of love.  </a:t>
            </a:r>
            <a:r>
              <a:rPr lang="en-US" b="1" dirty="0" smtClean="0">
                <a:solidFill>
                  <a:schemeClr val="accent6">
                    <a:lumMod val="75000"/>
                  </a:schemeClr>
                </a:solidFill>
              </a:rPr>
              <a:t>This lesson tells us that</a:t>
            </a:r>
            <a:r>
              <a:rPr lang="en-US" b="1" dirty="0" smtClean="0">
                <a:solidFill>
                  <a:srgbClr val="954D05"/>
                </a:solidFill>
              </a:rPr>
              <a:t> </a:t>
            </a:r>
            <a:r>
              <a:rPr lang="en-US" b="1" dirty="0" smtClean="0">
                <a:solidFill>
                  <a:schemeClr val="accent6">
                    <a:lumMod val="75000"/>
                  </a:schemeClr>
                </a:solidFill>
              </a:rPr>
              <a:t>the </a:t>
            </a:r>
            <a:r>
              <a:rPr lang="en-US" b="1" dirty="0" smtClean="0">
                <a:solidFill>
                  <a:schemeClr val="accent6">
                    <a:lumMod val="75000"/>
                  </a:schemeClr>
                </a:solidFill>
              </a:rPr>
              <a:t>Egyptian people both valued and feared the sun.  The sun made it possible for Egyptian crops to grow, but the sun could also turn good farmland into desert where no crops would grow.</a:t>
            </a:r>
            <a:endParaRPr lang="en-US" sz="2800" b="1" dirty="0">
              <a:solidFill>
                <a:schemeClr val="accent6">
                  <a:lumMod val="75000"/>
                </a:schemeClr>
              </a:solidFill>
            </a:endParaRPr>
          </a:p>
        </p:txBody>
      </p:sp>
      <p:pic>
        <p:nvPicPr>
          <p:cNvPr id="39940" name="Picture 4" descr="Sekhmet.svg"/>
          <p:cNvPicPr>
            <a:picLocks noChangeAspect="1" noChangeArrowheads="1"/>
          </p:cNvPicPr>
          <p:nvPr/>
        </p:nvPicPr>
        <p:blipFill>
          <a:blip r:embed="rId2" cstate="print"/>
          <a:srcRect/>
          <a:stretch>
            <a:fillRect/>
          </a:stretch>
        </p:blipFill>
        <p:spPr bwMode="auto">
          <a:xfrm>
            <a:off x="6324600" y="1295400"/>
            <a:ext cx="2095500" cy="4581525"/>
          </a:xfrm>
          <a:prstGeom prst="rect">
            <a:avLst/>
          </a:prstGeom>
          <a:noFill/>
        </p:spPr>
      </p:pic>
    </p:spTree>
  </p:cSld>
  <p:clrMapOvr>
    <a:masterClrMapping/>
  </p:clrMapOvr>
  <p:transition advTm="61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rgbClr val="954D05"/>
                </a:solidFill>
              </a:rPr>
              <a:t>When the Egyptian people showed their appreciation, Ra used magic to tame </a:t>
            </a:r>
            <a:r>
              <a:rPr lang="en-US" b="1" dirty="0" err="1" smtClean="0">
                <a:solidFill>
                  <a:srgbClr val="954D05"/>
                </a:solidFill>
              </a:rPr>
              <a:t>Sekhmet</a:t>
            </a:r>
            <a:r>
              <a:rPr lang="en-US" b="1" dirty="0" smtClean="0">
                <a:solidFill>
                  <a:srgbClr val="954D05"/>
                </a:solidFill>
              </a:rPr>
              <a:t> </a:t>
            </a:r>
            <a:r>
              <a:rPr lang="en-US" b="1" dirty="0" smtClean="0">
                <a:solidFill>
                  <a:srgbClr val="954D05"/>
                </a:solidFill>
              </a:rPr>
              <a:t>and turn her into </a:t>
            </a:r>
            <a:r>
              <a:rPr lang="en-US" b="1" dirty="0" err="1" smtClean="0">
                <a:solidFill>
                  <a:srgbClr val="954D05"/>
                </a:solidFill>
              </a:rPr>
              <a:t>Hathor</a:t>
            </a:r>
            <a:r>
              <a:rPr lang="en-US" b="1" dirty="0" smtClean="0">
                <a:solidFill>
                  <a:srgbClr val="954D05"/>
                </a:solidFill>
              </a:rPr>
              <a:t>, the goddess of love.  </a:t>
            </a:r>
            <a:r>
              <a:rPr lang="en-US" b="1" dirty="0" smtClean="0">
                <a:solidFill>
                  <a:schemeClr val="accent6">
                    <a:lumMod val="75000"/>
                  </a:schemeClr>
                </a:solidFill>
              </a:rPr>
              <a:t>This lesson tells us that</a:t>
            </a:r>
            <a:r>
              <a:rPr lang="en-US" b="1" dirty="0" smtClean="0">
                <a:solidFill>
                  <a:srgbClr val="954D05"/>
                </a:solidFill>
              </a:rPr>
              <a:t> </a:t>
            </a:r>
            <a:r>
              <a:rPr lang="en-US" b="1" dirty="0" smtClean="0">
                <a:solidFill>
                  <a:schemeClr val="accent6">
                    <a:lumMod val="75000"/>
                  </a:schemeClr>
                </a:solidFill>
              </a:rPr>
              <a:t>the </a:t>
            </a:r>
            <a:r>
              <a:rPr lang="en-US" b="1" dirty="0" smtClean="0">
                <a:solidFill>
                  <a:schemeClr val="accent6">
                    <a:lumMod val="75000"/>
                  </a:schemeClr>
                </a:solidFill>
              </a:rPr>
              <a:t>Egyptian people both valued and feared the sun.  The sun made it possible for Egyptian crops to grow, but the sun could also turn good farmland into desert where no crops would grow.</a:t>
            </a:r>
            <a:endParaRPr lang="en-US" sz="2800" b="1" dirty="0">
              <a:solidFill>
                <a:schemeClr val="accent6">
                  <a:lumMod val="75000"/>
                </a:schemeClr>
              </a:solidFill>
            </a:endParaRPr>
          </a:p>
        </p:txBody>
      </p:sp>
      <p:pic>
        <p:nvPicPr>
          <p:cNvPr id="41986" name="Picture 2" descr="Hathor.svg"/>
          <p:cNvPicPr>
            <a:picLocks noChangeAspect="1" noChangeArrowheads="1"/>
          </p:cNvPicPr>
          <p:nvPr/>
        </p:nvPicPr>
        <p:blipFill>
          <a:blip r:embed="rId2" cstate="print"/>
          <a:srcRect/>
          <a:stretch>
            <a:fillRect/>
          </a:stretch>
        </p:blipFill>
        <p:spPr bwMode="auto">
          <a:xfrm>
            <a:off x="6400800" y="990600"/>
            <a:ext cx="2030899" cy="4791076"/>
          </a:xfrm>
          <a:prstGeom prst="rect">
            <a:avLst/>
          </a:prstGeom>
          <a:noFill/>
        </p:spPr>
      </p:pic>
    </p:spTree>
  </p:cSld>
  <p:clrMapOvr>
    <a:masterClrMapping/>
  </p:clrMapOvr>
  <p:transition advTm="2391">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8975"/>
          </a:xfrm>
        </p:spPr>
        <p:txBody>
          <a:bodyPr>
            <a:normAutofit/>
          </a:bodyPr>
          <a:lstStyle/>
          <a:p>
            <a:r>
              <a:rPr lang="en-US" sz="2600" dirty="0" smtClean="0">
                <a:solidFill>
                  <a:srgbClr val="C00000"/>
                </a:solidFill>
                <a:latin typeface="Aharoni" pitchFamily="2" charset="-79"/>
                <a:cs typeface="Aharoni" pitchFamily="2" charset="-79"/>
              </a:rPr>
              <a:t>Isis, Osiris and the Egyptian Afterlife             Ancient </a:t>
            </a:r>
            <a:r>
              <a:rPr lang="en-US" sz="2600" dirty="0" smtClean="0">
                <a:solidFill>
                  <a:srgbClr val="C00000"/>
                </a:solidFill>
                <a:latin typeface="Aharoni" pitchFamily="2" charset="-79"/>
                <a:cs typeface="Aharoni" pitchFamily="2" charset="-79"/>
              </a:rPr>
              <a:t>Egypt</a:t>
            </a:r>
            <a:endParaRPr lang="en-US" sz="2600" dirty="0">
              <a:solidFill>
                <a:srgbClr val="C00000"/>
              </a:solidFill>
              <a:latin typeface="Aharoni" pitchFamily="2" charset="-79"/>
              <a:cs typeface="Aharoni" pitchFamily="2" charset="-79"/>
            </a:endParaRPr>
          </a:p>
        </p:txBody>
      </p:sp>
      <p:sp>
        <p:nvSpPr>
          <p:cNvPr id="3" name="Subtitle 2"/>
          <p:cNvSpPr>
            <a:spLocks noGrp="1"/>
          </p:cNvSpPr>
          <p:nvPr>
            <p:ph type="subTitle" idx="1"/>
          </p:nvPr>
        </p:nvSpPr>
        <p:spPr>
          <a:xfrm>
            <a:off x="228600" y="609600"/>
            <a:ext cx="5410200" cy="6096000"/>
          </a:xfrm>
        </p:spPr>
        <p:txBody>
          <a:bodyPr>
            <a:noAutofit/>
          </a:bodyPr>
          <a:lstStyle/>
          <a:p>
            <a:pPr algn="l"/>
            <a:r>
              <a:rPr lang="en-US" b="1" dirty="0" smtClean="0">
                <a:solidFill>
                  <a:schemeClr val="accent6">
                    <a:lumMod val="75000"/>
                  </a:schemeClr>
                </a:solidFill>
              </a:rPr>
              <a:t>When the Egyptian people showed their appreciation, Ra used magic to tame </a:t>
            </a:r>
            <a:r>
              <a:rPr lang="en-US" b="1" dirty="0" err="1" smtClean="0">
                <a:solidFill>
                  <a:schemeClr val="accent6">
                    <a:lumMod val="75000"/>
                  </a:schemeClr>
                </a:solidFill>
              </a:rPr>
              <a:t>Sekhmet</a:t>
            </a:r>
            <a:r>
              <a:rPr lang="en-US" b="1" dirty="0" smtClean="0">
                <a:solidFill>
                  <a:schemeClr val="accent6">
                    <a:lumMod val="75000"/>
                  </a:schemeClr>
                </a:solidFill>
              </a:rPr>
              <a:t> </a:t>
            </a:r>
            <a:r>
              <a:rPr lang="en-US" b="1" dirty="0" smtClean="0">
                <a:solidFill>
                  <a:schemeClr val="accent6">
                    <a:lumMod val="75000"/>
                  </a:schemeClr>
                </a:solidFill>
              </a:rPr>
              <a:t>and turn her into </a:t>
            </a:r>
            <a:r>
              <a:rPr lang="en-US" b="1" dirty="0" err="1" smtClean="0">
                <a:solidFill>
                  <a:schemeClr val="accent6">
                    <a:lumMod val="75000"/>
                  </a:schemeClr>
                </a:solidFill>
              </a:rPr>
              <a:t>Hathor</a:t>
            </a:r>
            <a:r>
              <a:rPr lang="en-US" b="1" dirty="0" smtClean="0">
                <a:solidFill>
                  <a:schemeClr val="accent6">
                    <a:lumMod val="75000"/>
                  </a:schemeClr>
                </a:solidFill>
              </a:rPr>
              <a:t>, the goddess of love.  </a:t>
            </a:r>
            <a:r>
              <a:rPr lang="en-US" b="1" dirty="0" smtClean="0">
                <a:solidFill>
                  <a:srgbClr val="954D05"/>
                </a:solidFill>
              </a:rPr>
              <a:t>This lesson tells us </a:t>
            </a:r>
            <a:r>
              <a:rPr lang="en-US" b="1" dirty="0" smtClean="0">
                <a:solidFill>
                  <a:srgbClr val="954D05"/>
                </a:solidFill>
              </a:rPr>
              <a:t>that the </a:t>
            </a:r>
            <a:r>
              <a:rPr lang="en-US" b="1" dirty="0" smtClean="0">
                <a:solidFill>
                  <a:srgbClr val="954D05"/>
                </a:solidFill>
              </a:rPr>
              <a:t>Egyptian people both valued and feared the sun.  </a:t>
            </a:r>
            <a:r>
              <a:rPr lang="en-US" b="1" dirty="0" smtClean="0">
                <a:solidFill>
                  <a:schemeClr val="accent6">
                    <a:lumMod val="75000"/>
                  </a:schemeClr>
                </a:solidFill>
              </a:rPr>
              <a:t>The sun made it possible for Egyptian crops to grow, but the sun could also turn good farmland into desert where no crops would grow.</a:t>
            </a:r>
            <a:endParaRPr lang="en-US" sz="2800" b="1" dirty="0">
              <a:solidFill>
                <a:schemeClr val="accent6">
                  <a:lumMod val="75000"/>
                </a:schemeClr>
              </a:solidFill>
            </a:endParaRPr>
          </a:p>
        </p:txBody>
      </p:sp>
      <p:pic>
        <p:nvPicPr>
          <p:cNvPr id="41986" name="Picture 2" descr="Hathor.svg"/>
          <p:cNvPicPr>
            <a:picLocks noChangeAspect="1" noChangeArrowheads="1"/>
          </p:cNvPicPr>
          <p:nvPr/>
        </p:nvPicPr>
        <p:blipFill>
          <a:blip r:embed="rId2" cstate="print"/>
          <a:srcRect/>
          <a:stretch>
            <a:fillRect/>
          </a:stretch>
        </p:blipFill>
        <p:spPr bwMode="auto">
          <a:xfrm>
            <a:off x="6400800" y="990600"/>
            <a:ext cx="2030899" cy="4791076"/>
          </a:xfrm>
          <a:prstGeom prst="rect">
            <a:avLst/>
          </a:prstGeom>
          <a:noFill/>
        </p:spPr>
      </p:pic>
    </p:spTree>
  </p:cSld>
  <p:clrMapOvr>
    <a:masterClrMapping/>
  </p:clrMapOvr>
  <p:transition advTm="4781">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8530</TotalTime>
  <Words>2080</Words>
  <Application>Microsoft Office PowerPoint</Application>
  <PresentationFormat>On-screen Show (4:3)</PresentationFormat>
  <Paragraphs>94</Paragraphs>
  <Slides>36</Slides>
  <Notes>0</Notes>
  <HiddenSlides>0</HiddenSlides>
  <MMClips>4</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Isis, Osiris and the Egyptian Afterlife             Ancient Egypt</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Gift of the Nile                       Ancient Egypt</dc:title>
  <dc:creator>mikedow1@gmail.com</dc:creator>
  <cp:lastModifiedBy>mikedow1@gmail.com</cp:lastModifiedBy>
  <cp:revision>18</cp:revision>
  <dcterms:created xsi:type="dcterms:W3CDTF">2013-10-20T20:51:24Z</dcterms:created>
  <dcterms:modified xsi:type="dcterms:W3CDTF">2013-10-27T21:34:15Z</dcterms:modified>
</cp:coreProperties>
</file>