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2" r:id="rId3"/>
    <p:sldId id="280" r:id="rId4"/>
    <p:sldId id="293" r:id="rId5"/>
    <p:sldId id="281" r:id="rId6"/>
    <p:sldId id="294" r:id="rId7"/>
    <p:sldId id="282" r:id="rId8"/>
    <p:sldId id="295" r:id="rId9"/>
    <p:sldId id="283" r:id="rId10"/>
    <p:sldId id="296" r:id="rId11"/>
    <p:sldId id="297" r:id="rId12"/>
    <p:sldId id="284" r:id="rId13"/>
    <p:sldId id="298" r:id="rId14"/>
    <p:sldId id="299" r:id="rId15"/>
    <p:sldId id="285" r:id="rId16"/>
    <p:sldId id="291" r:id="rId17"/>
    <p:sldId id="300" r:id="rId18"/>
    <p:sldId id="307" r:id="rId19"/>
    <p:sldId id="286" r:id="rId20"/>
    <p:sldId id="301" r:id="rId21"/>
    <p:sldId id="287" r:id="rId22"/>
    <p:sldId id="302" r:id="rId23"/>
    <p:sldId id="288" r:id="rId24"/>
    <p:sldId id="303" r:id="rId25"/>
    <p:sldId id="304" r:id="rId26"/>
    <p:sldId id="289" r:id="rId27"/>
    <p:sldId id="305" r:id="rId28"/>
    <p:sldId id="290" r:id="rId29"/>
    <p:sldId id="306" r:id="rId30"/>
    <p:sldId id="2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793905"/>
    <a:srgbClr val="D4650A"/>
    <a:srgbClr val="F79747"/>
    <a:srgbClr val="F9AB6B"/>
    <a:srgbClr val="FBA305"/>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907"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7C154-2288-47DB-BEF8-42E6109FBACA}" type="datetimeFigureOut">
              <a:rPr lang="en-US" smtClean="0"/>
              <a:pPr/>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FBA305"/>
            </a:gs>
            <a:gs pos="36000">
              <a:srgbClr val="FFC000"/>
            </a:gs>
            <a:gs pos="79000">
              <a:srgbClr val="F79747"/>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7C154-2288-47DB-BEF8-42E6109FBACA}" type="datetimeFigureOut">
              <a:rPr lang="en-US" smtClean="0"/>
              <a:pPr/>
              <a:t>10/27/2013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6D19C-8EBE-4615-A28F-7D5D9E85F9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mrdowling\audio\604-pyramids.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4495800" y="990600"/>
            <a:ext cx="4343400" cy="5410200"/>
          </a:xfrm>
        </p:spPr>
        <p:txBody>
          <a:bodyPr>
            <a:noAutofit/>
          </a:bodyPr>
          <a:lstStyle/>
          <a:p>
            <a:pPr algn="l"/>
            <a:r>
              <a:rPr lang="en-US" sz="3000" b="1" dirty="0" smtClean="0">
                <a:solidFill>
                  <a:srgbClr val="793905"/>
                </a:solidFill>
              </a:rPr>
              <a:t>The ancient Egyptian people believed the powerful sun and the mysterious Nile River were gifts from their gods.  </a:t>
            </a:r>
            <a:r>
              <a:rPr lang="en-US" sz="3000" b="1" dirty="0" smtClean="0">
                <a:solidFill>
                  <a:srgbClr val="C00000"/>
                </a:solidFill>
              </a:rPr>
              <a:t>They </a:t>
            </a:r>
            <a:r>
              <a:rPr lang="en-US" sz="3000" b="1" dirty="0" smtClean="0">
                <a:solidFill>
                  <a:srgbClr val="C00000"/>
                </a:solidFill>
              </a:rPr>
              <a:t>believed their pharaoh was both a person and a god, descended from the same gods that provided their land with great wealth.  </a:t>
            </a:r>
            <a:endParaRPr lang="en-US" sz="3000" b="1" dirty="0">
              <a:solidFill>
                <a:srgbClr val="C00000"/>
              </a:solidFill>
            </a:endParaRPr>
          </a:p>
        </p:txBody>
      </p:sp>
      <p:pic>
        <p:nvPicPr>
          <p:cNvPr id="1027" name="Picture 3"/>
          <p:cNvPicPr>
            <a:picLocks noChangeAspect="1" noChangeArrowheads="1"/>
          </p:cNvPicPr>
          <p:nvPr/>
        </p:nvPicPr>
        <p:blipFill>
          <a:blip r:embed="rId3" cstate="print"/>
          <a:srcRect/>
          <a:stretch>
            <a:fillRect/>
          </a:stretch>
        </p:blipFill>
        <p:spPr bwMode="auto">
          <a:xfrm>
            <a:off x="0" y="762000"/>
            <a:ext cx="4050922" cy="6096000"/>
          </a:xfrm>
          <a:prstGeom prst="rect">
            <a:avLst/>
          </a:prstGeom>
          <a:noFill/>
          <a:ln w="9525">
            <a:noFill/>
            <a:miter lim="800000"/>
            <a:headEnd/>
            <a:tailEnd/>
          </a:ln>
          <a:effectLst/>
        </p:spPr>
      </p:pic>
      <p:pic>
        <p:nvPicPr>
          <p:cNvPr id="8" name="604-pyramids.mp3">
            <a:hlinkClick r:id="" action="ppaction://media"/>
          </p:cNvPr>
          <p:cNvPicPr>
            <a:picLocks noRot="1" noChangeAspect="1"/>
          </p:cNvPicPr>
          <p:nvPr>
            <a:audioFile r:link="rId1"/>
          </p:nvPr>
        </p:nvPicPr>
        <p:blipFill>
          <a:blip r:embed="rId4" cstate="print"/>
          <a:stretch>
            <a:fillRect/>
          </a:stretch>
        </p:blipFill>
        <p:spPr>
          <a:xfrm>
            <a:off x="4449763" y="3306763"/>
            <a:ext cx="244475" cy="244475"/>
          </a:xfrm>
          <a:prstGeom prst="rect">
            <a:avLst/>
          </a:prstGeom>
        </p:spPr>
      </p:pic>
    </p:spTree>
  </p:cSld>
  <p:clrMapOvr>
    <a:masterClrMapping/>
  </p:clrMapOvr>
  <p:transition advTm="95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8534400" cy="3048000"/>
          </a:xfrm>
        </p:spPr>
        <p:txBody>
          <a:bodyPr>
            <a:noAutofit/>
          </a:bodyPr>
          <a:lstStyle/>
          <a:p>
            <a:pPr algn="l"/>
            <a:r>
              <a:rPr lang="en-US" sz="3000" b="1" dirty="0" smtClean="0">
                <a:solidFill>
                  <a:srgbClr val="C00000"/>
                </a:solidFill>
              </a:rPr>
              <a:t>The Egyptian people protected the bodies of the pharaohs by surrounding the pharaoh’s graves with mud pits.  </a:t>
            </a:r>
            <a:r>
              <a:rPr lang="en-US" sz="3000" b="1" dirty="0" smtClean="0">
                <a:solidFill>
                  <a:srgbClr val="793905"/>
                </a:solidFill>
              </a:rPr>
              <a:t>Archeologists found bodies buried about 3400BCE that were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largely </a:t>
            </a:r>
            <a:r>
              <a:rPr lang="en-US" sz="3000" b="1" dirty="0" smtClean="0">
                <a:solidFill>
                  <a:srgbClr val="793905"/>
                </a:solidFill>
              </a:rPr>
              <a:t>intact.  </a:t>
            </a:r>
            <a:r>
              <a:rPr lang="en-US" sz="3000" b="1" dirty="0" smtClean="0">
                <a:solidFill>
                  <a:srgbClr val="C00000"/>
                </a:solidFill>
              </a:rPr>
              <a:t>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dry </a:t>
            </a:r>
            <a:r>
              <a:rPr lang="en-US" sz="3000" b="1" dirty="0" smtClean="0">
                <a:solidFill>
                  <a:srgbClr val="C00000"/>
                </a:solidFill>
              </a:rPr>
              <a:t>sand preserved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the bodies even </a:t>
            </a:r>
            <a:br>
              <a:rPr lang="en-US" sz="3000" b="1" dirty="0" smtClean="0">
                <a:solidFill>
                  <a:srgbClr val="C00000"/>
                </a:solidFill>
              </a:rPr>
            </a:br>
            <a:r>
              <a:rPr lang="en-US" sz="3000" b="1" dirty="0" smtClean="0">
                <a:solidFill>
                  <a:srgbClr val="C00000"/>
                </a:solidFill>
              </a:rPr>
              <a:t>better </a:t>
            </a:r>
            <a:r>
              <a:rPr lang="en-US" sz="3000" b="1" dirty="0" smtClean="0">
                <a:solidFill>
                  <a:srgbClr val="C00000"/>
                </a:solidFill>
              </a:rPr>
              <a:t>than 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elaborate </a:t>
            </a:r>
            <a:r>
              <a:rPr lang="en-US" sz="3000" b="1" dirty="0" smtClean="0">
                <a:solidFill>
                  <a:srgbClr val="C00000"/>
                </a:solidFill>
              </a:rPr>
              <a:t>techniques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the </a:t>
            </a:r>
            <a:r>
              <a:rPr lang="en-US" sz="3000" b="1" dirty="0" smtClean="0">
                <a:solidFill>
                  <a:srgbClr val="C00000"/>
                </a:solidFill>
              </a:rPr>
              <a:t>Egyptians used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later </a:t>
            </a:r>
            <a:r>
              <a:rPr lang="en-US" sz="3000" b="1" dirty="0" smtClean="0">
                <a:solidFill>
                  <a:srgbClr val="C00000"/>
                </a:solidFill>
              </a:rPr>
              <a:t>in their history. </a:t>
            </a:r>
            <a:endParaRPr lang="en-US" sz="3000" b="1" dirty="0">
              <a:solidFill>
                <a:srgbClr val="C00000"/>
              </a:solidFill>
            </a:endParaRPr>
          </a:p>
        </p:txBody>
      </p:sp>
      <p:pic>
        <p:nvPicPr>
          <p:cNvPr id="9218" name="Picture 2" descr="http://creationwiki.org/pool/images/thumb/9/92/Grainsilosaqqarasteppyramid.jpg/300px-Grainsilosaqqarasteppyramid.jpg"/>
          <p:cNvPicPr>
            <a:picLocks noChangeAspect="1" noChangeArrowheads="1"/>
          </p:cNvPicPr>
          <p:nvPr/>
        </p:nvPicPr>
        <p:blipFill>
          <a:blip r:embed="rId2" cstate="print"/>
          <a:srcRect/>
          <a:stretch>
            <a:fillRect/>
          </a:stretch>
        </p:blipFill>
        <p:spPr bwMode="auto">
          <a:xfrm>
            <a:off x="3810000" y="2133600"/>
            <a:ext cx="4800600" cy="3600450"/>
          </a:xfrm>
          <a:prstGeom prst="rect">
            <a:avLst/>
          </a:prstGeom>
          <a:noFill/>
        </p:spPr>
      </p:pic>
    </p:spTree>
  </p:cSld>
  <p:clrMapOvr>
    <a:masterClrMapping/>
  </p:clrMapOvr>
  <p:transition advTm="7547">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8534400" cy="3048000"/>
          </a:xfrm>
        </p:spPr>
        <p:txBody>
          <a:bodyPr>
            <a:noAutofit/>
          </a:bodyPr>
          <a:lstStyle/>
          <a:p>
            <a:pPr algn="l"/>
            <a:r>
              <a:rPr lang="en-US" sz="3000" b="1" dirty="0" smtClean="0">
                <a:solidFill>
                  <a:srgbClr val="C00000"/>
                </a:solidFill>
              </a:rPr>
              <a:t>The Egyptian people protected the bodies of the pharaohs by surrounding the pharaoh’s graves with mud pits.  Archeologists found bodies buried about 3400BCE that were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largely </a:t>
            </a:r>
            <a:r>
              <a:rPr lang="en-US" sz="3000" b="1" dirty="0" smtClean="0">
                <a:solidFill>
                  <a:srgbClr val="C00000"/>
                </a:solidFill>
              </a:rPr>
              <a:t>intact.  </a:t>
            </a:r>
            <a:r>
              <a:rPr lang="en-US" sz="3000" b="1" dirty="0" smtClean="0">
                <a:solidFill>
                  <a:srgbClr val="793905"/>
                </a:solidFill>
              </a:rPr>
              <a:t>The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dry </a:t>
            </a:r>
            <a:r>
              <a:rPr lang="en-US" sz="3000" b="1" dirty="0" smtClean="0">
                <a:solidFill>
                  <a:srgbClr val="793905"/>
                </a:solidFill>
              </a:rPr>
              <a:t>sand preserved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the bodies even </a:t>
            </a:r>
            <a:br>
              <a:rPr lang="en-US" sz="3000" b="1" dirty="0" smtClean="0">
                <a:solidFill>
                  <a:srgbClr val="793905"/>
                </a:solidFill>
              </a:rPr>
            </a:br>
            <a:r>
              <a:rPr lang="en-US" sz="3000" b="1" dirty="0" smtClean="0">
                <a:solidFill>
                  <a:srgbClr val="793905"/>
                </a:solidFill>
              </a:rPr>
              <a:t>better </a:t>
            </a:r>
            <a:r>
              <a:rPr lang="en-US" sz="3000" b="1" dirty="0" smtClean="0">
                <a:solidFill>
                  <a:srgbClr val="793905"/>
                </a:solidFill>
              </a:rPr>
              <a:t>than the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elaborate </a:t>
            </a:r>
            <a:r>
              <a:rPr lang="en-US" sz="3000" b="1" dirty="0" smtClean="0">
                <a:solidFill>
                  <a:srgbClr val="793905"/>
                </a:solidFill>
              </a:rPr>
              <a:t>techniques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the </a:t>
            </a:r>
            <a:r>
              <a:rPr lang="en-US" sz="3000" b="1" dirty="0" smtClean="0">
                <a:solidFill>
                  <a:srgbClr val="793905"/>
                </a:solidFill>
              </a:rPr>
              <a:t>Egyptians used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later </a:t>
            </a:r>
            <a:r>
              <a:rPr lang="en-US" sz="3000" b="1" dirty="0" smtClean="0">
                <a:solidFill>
                  <a:srgbClr val="793905"/>
                </a:solidFill>
              </a:rPr>
              <a:t>in their history. </a:t>
            </a:r>
            <a:endParaRPr lang="en-US" sz="3000" b="1" dirty="0">
              <a:solidFill>
                <a:srgbClr val="D4650A"/>
              </a:solidFill>
            </a:endParaRPr>
          </a:p>
        </p:txBody>
      </p:sp>
      <p:pic>
        <p:nvPicPr>
          <p:cNvPr id="9218" name="Picture 2" descr="http://creationwiki.org/pool/images/thumb/9/92/Grainsilosaqqarasteppyramid.jpg/300px-Grainsilosaqqarasteppyramid.jpg"/>
          <p:cNvPicPr>
            <a:picLocks noChangeAspect="1" noChangeArrowheads="1"/>
          </p:cNvPicPr>
          <p:nvPr/>
        </p:nvPicPr>
        <p:blipFill>
          <a:blip r:embed="rId2" cstate="print"/>
          <a:srcRect/>
          <a:stretch>
            <a:fillRect/>
          </a:stretch>
        </p:blipFill>
        <p:spPr bwMode="auto">
          <a:xfrm>
            <a:off x="3810000" y="2133600"/>
            <a:ext cx="4800600" cy="3600450"/>
          </a:xfrm>
          <a:prstGeom prst="rect">
            <a:avLst/>
          </a:prstGeom>
          <a:noFill/>
        </p:spPr>
      </p:pic>
    </p:spTree>
  </p:cSld>
  <p:clrMapOvr>
    <a:masterClrMapping/>
  </p:clrMapOvr>
  <p:transition advTm="7469">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914400"/>
            <a:ext cx="8686800" cy="3352800"/>
          </a:xfrm>
        </p:spPr>
        <p:txBody>
          <a:bodyPr>
            <a:noAutofit/>
          </a:bodyPr>
          <a:lstStyle/>
          <a:p>
            <a:pPr algn="l"/>
            <a:r>
              <a:rPr lang="en-US" sz="3000" b="1" dirty="0" smtClean="0">
                <a:solidFill>
                  <a:srgbClr val="793905"/>
                </a:solidFill>
              </a:rPr>
              <a:t>The tombs of the early pharaohs were covered with a mud brick slab called a </a:t>
            </a:r>
            <a:r>
              <a:rPr lang="en-US" sz="3000" b="1" dirty="0" err="1" smtClean="0">
                <a:solidFill>
                  <a:srgbClr val="793905"/>
                </a:solidFill>
              </a:rPr>
              <a:t>mastaba</a:t>
            </a:r>
            <a:r>
              <a:rPr lang="en-US" sz="3000" b="1" dirty="0" smtClean="0">
                <a:solidFill>
                  <a:srgbClr val="793905"/>
                </a:solidFill>
              </a:rPr>
              <a:t>.  </a:t>
            </a:r>
            <a:r>
              <a:rPr lang="en-US" sz="3000" b="1" dirty="0" smtClean="0">
                <a:solidFill>
                  <a:srgbClr val="C00000"/>
                </a:solidFill>
              </a:rPr>
              <a:t>The </a:t>
            </a:r>
            <a:r>
              <a:rPr lang="en-US" sz="3000" b="1" dirty="0" err="1" smtClean="0">
                <a:solidFill>
                  <a:srgbClr val="C00000"/>
                </a:solidFill>
              </a:rPr>
              <a:t>mastaba</a:t>
            </a:r>
            <a:r>
              <a:rPr lang="en-US" sz="3000" b="1" dirty="0" smtClean="0">
                <a:solidFill>
                  <a:srgbClr val="C00000"/>
                </a:solidFill>
              </a:rPr>
              <a:t> was a landmark that identified the burial place and allowed the Egyptian people a place to pay their respects to the body of their ruler.  The </a:t>
            </a:r>
            <a:r>
              <a:rPr lang="en-US" sz="3000" b="1" dirty="0" err="1" smtClean="0">
                <a:solidFill>
                  <a:srgbClr val="C00000"/>
                </a:solidFill>
              </a:rPr>
              <a:t>mastaba</a:t>
            </a:r>
            <a:r>
              <a:rPr lang="en-US" sz="3000" b="1" dirty="0" smtClean="0">
                <a:solidFill>
                  <a:srgbClr val="C00000"/>
                </a:solidFill>
              </a:rPr>
              <a:t> also </a:t>
            </a:r>
            <a:r>
              <a:rPr lang="en-US" sz="3000" b="1" dirty="0" smtClean="0">
                <a:solidFill>
                  <a:srgbClr val="C00000"/>
                </a:solidFill>
              </a:rPr>
              <a:t>protected </a:t>
            </a:r>
            <a:r>
              <a:rPr lang="en-US" sz="3000" b="1" dirty="0" smtClean="0">
                <a:solidFill>
                  <a:srgbClr val="C00000"/>
                </a:solidFill>
              </a:rPr>
              <a:t>the pharaoh’s body from jackals. </a:t>
            </a:r>
            <a:endParaRPr lang="en-US" sz="3000" b="1" dirty="0">
              <a:solidFill>
                <a:srgbClr val="C00000"/>
              </a:solidFill>
            </a:endParaRPr>
          </a:p>
        </p:txBody>
      </p:sp>
      <p:pic>
        <p:nvPicPr>
          <p:cNvPr id="8193" name="Picture 1"/>
          <p:cNvPicPr>
            <a:picLocks noChangeAspect="1" noChangeArrowheads="1"/>
          </p:cNvPicPr>
          <p:nvPr/>
        </p:nvPicPr>
        <p:blipFill>
          <a:blip r:embed="rId2" cstate="print"/>
          <a:srcRect/>
          <a:stretch>
            <a:fillRect/>
          </a:stretch>
        </p:blipFill>
        <p:spPr bwMode="auto">
          <a:xfrm>
            <a:off x="116451" y="4191000"/>
            <a:ext cx="9027550" cy="2667000"/>
          </a:xfrm>
          <a:prstGeom prst="rect">
            <a:avLst/>
          </a:prstGeom>
          <a:noFill/>
          <a:ln w="9525">
            <a:noFill/>
            <a:miter lim="800000"/>
            <a:headEnd/>
            <a:tailEnd/>
          </a:ln>
          <a:effectLst/>
        </p:spPr>
      </p:pic>
    </p:spTree>
  </p:cSld>
  <p:clrMapOvr>
    <a:masterClrMapping/>
  </p:clrMapOvr>
  <p:transition advTm="6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2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914400"/>
            <a:ext cx="8686800" cy="3352800"/>
          </a:xfrm>
        </p:spPr>
        <p:txBody>
          <a:bodyPr>
            <a:noAutofit/>
          </a:bodyPr>
          <a:lstStyle/>
          <a:p>
            <a:pPr algn="l"/>
            <a:r>
              <a:rPr lang="en-US" sz="3000" b="1" dirty="0" smtClean="0">
                <a:solidFill>
                  <a:srgbClr val="C00000"/>
                </a:solidFill>
              </a:rPr>
              <a:t>The tombs of the early pharaohs were covered with a mud brick slab called a </a:t>
            </a:r>
            <a:r>
              <a:rPr lang="en-US" sz="3000" b="1" dirty="0" err="1" smtClean="0">
                <a:solidFill>
                  <a:srgbClr val="C00000"/>
                </a:solidFill>
              </a:rPr>
              <a:t>mastaba</a:t>
            </a:r>
            <a:r>
              <a:rPr lang="en-US" sz="3000" b="1" dirty="0" smtClean="0">
                <a:solidFill>
                  <a:srgbClr val="C00000"/>
                </a:solidFill>
              </a:rPr>
              <a:t>.  </a:t>
            </a:r>
            <a:r>
              <a:rPr lang="en-US" sz="3000" b="1" dirty="0" smtClean="0">
                <a:solidFill>
                  <a:srgbClr val="793905"/>
                </a:solidFill>
              </a:rPr>
              <a:t>The </a:t>
            </a:r>
            <a:r>
              <a:rPr lang="en-US" sz="3000" b="1" dirty="0" err="1" smtClean="0">
                <a:solidFill>
                  <a:srgbClr val="793905"/>
                </a:solidFill>
              </a:rPr>
              <a:t>mastaba</a:t>
            </a:r>
            <a:r>
              <a:rPr lang="en-US" sz="3000" b="1" dirty="0" smtClean="0">
                <a:solidFill>
                  <a:srgbClr val="793905"/>
                </a:solidFill>
              </a:rPr>
              <a:t> was a landmark that identified the burial place and allowed the Egyptian people a place to pay their respects to the body of their ruler.  </a:t>
            </a:r>
            <a:r>
              <a:rPr lang="en-US" sz="3000" b="1" dirty="0" smtClean="0">
                <a:solidFill>
                  <a:srgbClr val="C00000"/>
                </a:solidFill>
              </a:rPr>
              <a:t>The </a:t>
            </a:r>
            <a:r>
              <a:rPr lang="en-US" sz="3000" b="1" dirty="0" err="1" smtClean="0">
                <a:solidFill>
                  <a:srgbClr val="C00000"/>
                </a:solidFill>
              </a:rPr>
              <a:t>mastaba</a:t>
            </a:r>
            <a:r>
              <a:rPr lang="en-US" sz="3000" b="1" dirty="0" smtClean="0">
                <a:solidFill>
                  <a:srgbClr val="C00000"/>
                </a:solidFill>
              </a:rPr>
              <a:t> also </a:t>
            </a:r>
            <a:r>
              <a:rPr lang="en-US" sz="3000" b="1" dirty="0" smtClean="0">
                <a:solidFill>
                  <a:srgbClr val="C00000"/>
                </a:solidFill>
              </a:rPr>
              <a:t>protected </a:t>
            </a:r>
            <a:r>
              <a:rPr lang="en-US" sz="3000" b="1" dirty="0" smtClean="0">
                <a:solidFill>
                  <a:srgbClr val="C00000"/>
                </a:solidFill>
              </a:rPr>
              <a:t>the pharaoh’s body from jackals. </a:t>
            </a:r>
            <a:endParaRPr lang="en-US" sz="3000" b="1" dirty="0">
              <a:solidFill>
                <a:srgbClr val="C00000"/>
              </a:solidFill>
            </a:endParaRPr>
          </a:p>
        </p:txBody>
      </p:sp>
      <p:pic>
        <p:nvPicPr>
          <p:cNvPr id="8193" name="Picture 1"/>
          <p:cNvPicPr>
            <a:picLocks noChangeAspect="1" noChangeArrowheads="1"/>
          </p:cNvPicPr>
          <p:nvPr/>
        </p:nvPicPr>
        <p:blipFill>
          <a:blip r:embed="rId2" cstate="print"/>
          <a:srcRect/>
          <a:stretch>
            <a:fillRect/>
          </a:stretch>
        </p:blipFill>
        <p:spPr bwMode="auto">
          <a:xfrm>
            <a:off x="116451" y="4191000"/>
            <a:ext cx="9027550" cy="2667000"/>
          </a:xfrm>
          <a:prstGeom prst="rect">
            <a:avLst/>
          </a:prstGeom>
          <a:noFill/>
          <a:ln w="9525">
            <a:noFill/>
            <a:miter lim="800000"/>
            <a:headEnd/>
            <a:tailEnd/>
          </a:ln>
          <a:effectLst/>
        </p:spPr>
      </p:pic>
    </p:spTree>
  </p:cSld>
  <p:clrMapOvr>
    <a:masterClrMapping/>
  </p:clrMapOvr>
  <p:transition advTm="9094">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914400"/>
            <a:ext cx="8686800" cy="3352800"/>
          </a:xfrm>
        </p:spPr>
        <p:txBody>
          <a:bodyPr>
            <a:noAutofit/>
          </a:bodyPr>
          <a:lstStyle/>
          <a:p>
            <a:pPr algn="l"/>
            <a:r>
              <a:rPr lang="en-US" sz="3000" b="1" dirty="0" smtClean="0">
                <a:solidFill>
                  <a:srgbClr val="C00000"/>
                </a:solidFill>
              </a:rPr>
              <a:t>The tombs of the early pharaohs were covered with a mud brick slab called a </a:t>
            </a:r>
            <a:r>
              <a:rPr lang="en-US" sz="3000" b="1" dirty="0" err="1" smtClean="0">
                <a:solidFill>
                  <a:srgbClr val="C00000"/>
                </a:solidFill>
              </a:rPr>
              <a:t>mastaba</a:t>
            </a:r>
            <a:r>
              <a:rPr lang="en-US" sz="3000" b="1" dirty="0" smtClean="0">
                <a:solidFill>
                  <a:srgbClr val="C00000"/>
                </a:solidFill>
              </a:rPr>
              <a:t>.  The </a:t>
            </a:r>
            <a:r>
              <a:rPr lang="en-US" sz="3000" b="1" dirty="0" err="1" smtClean="0">
                <a:solidFill>
                  <a:srgbClr val="C00000"/>
                </a:solidFill>
              </a:rPr>
              <a:t>mastaba</a:t>
            </a:r>
            <a:r>
              <a:rPr lang="en-US" sz="3000" b="1" dirty="0" smtClean="0">
                <a:solidFill>
                  <a:srgbClr val="C00000"/>
                </a:solidFill>
              </a:rPr>
              <a:t> was a landmark that identified the burial place and allowed the Egyptian people a place to pay their respects to the body of their ruler.  </a:t>
            </a:r>
            <a:r>
              <a:rPr lang="en-US" sz="3000" b="1" dirty="0" smtClean="0">
                <a:solidFill>
                  <a:srgbClr val="793905"/>
                </a:solidFill>
              </a:rPr>
              <a:t>The </a:t>
            </a:r>
            <a:r>
              <a:rPr lang="en-US" sz="3000" b="1" dirty="0" err="1" smtClean="0">
                <a:solidFill>
                  <a:srgbClr val="793905"/>
                </a:solidFill>
              </a:rPr>
              <a:t>mastaba</a:t>
            </a:r>
            <a:r>
              <a:rPr lang="en-US" sz="3000" b="1" dirty="0" smtClean="0">
                <a:solidFill>
                  <a:srgbClr val="793905"/>
                </a:solidFill>
              </a:rPr>
              <a:t> also </a:t>
            </a:r>
            <a:r>
              <a:rPr lang="en-US" sz="3000" b="1" dirty="0" smtClean="0">
                <a:solidFill>
                  <a:srgbClr val="793905"/>
                </a:solidFill>
              </a:rPr>
              <a:t>protected </a:t>
            </a:r>
            <a:r>
              <a:rPr lang="en-US" sz="3000" b="1" dirty="0" smtClean="0">
                <a:solidFill>
                  <a:srgbClr val="793905"/>
                </a:solidFill>
              </a:rPr>
              <a:t>the pharaoh’s body from jackals. </a:t>
            </a:r>
            <a:endParaRPr lang="en-US" sz="3000" b="1" dirty="0">
              <a:solidFill>
                <a:srgbClr val="D4650A"/>
              </a:solidFill>
            </a:endParaRPr>
          </a:p>
        </p:txBody>
      </p:sp>
      <p:pic>
        <p:nvPicPr>
          <p:cNvPr id="8193" name="Picture 1"/>
          <p:cNvPicPr>
            <a:picLocks noChangeAspect="1" noChangeArrowheads="1"/>
          </p:cNvPicPr>
          <p:nvPr/>
        </p:nvPicPr>
        <p:blipFill>
          <a:blip r:embed="rId2" cstate="print"/>
          <a:srcRect/>
          <a:stretch>
            <a:fillRect/>
          </a:stretch>
        </p:blipFill>
        <p:spPr bwMode="auto">
          <a:xfrm>
            <a:off x="116451" y="4191000"/>
            <a:ext cx="9027550" cy="2667000"/>
          </a:xfrm>
          <a:prstGeom prst="rect">
            <a:avLst/>
          </a:prstGeom>
          <a:noFill/>
          <a:ln w="9525">
            <a:noFill/>
            <a:miter lim="800000"/>
            <a:headEnd/>
            <a:tailEnd/>
          </a:ln>
          <a:effectLst/>
        </p:spPr>
      </p:pic>
    </p:spTree>
  </p:cSld>
  <p:clrMapOvr>
    <a:masterClrMapping/>
  </p:clrMapOvr>
  <p:transition advTm="4094">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886200" y="762000"/>
            <a:ext cx="4800600" cy="5638800"/>
          </a:xfrm>
        </p:spPr>
        <p:txBody>
          <a:bodyPr>
            <a:noAutofit/>
          </a:bodyPr>
          <a:lstStyle/>
          <a:p>
            <a:pPr algn="l"/>
            <a:r>
              <a:rPr lang="en-US" sz="3000" b="1" dirty="0" err="1" smtClean="0">
                <a:solidFill>
                  <a:srgbClr val="793905"/>
                </a:solidFill>
              </a:rPr>
              <a:t>Imhotep</a:t>
            </a:r>
            <a:r>
              <a:rPr lang="en-US" sz="3000" b="1" dirty="0" smtClean="0">
                <a:solidFill>
                  <a:srgbClr val="793905"/>
                </a:solidFill>
              </a:rPr>
              <a:t> was a brilliant architect who built an elaborate monument for his pharaoh, </a:t>
            </a:r>
            <a:r>
              <a:rPr lang="en-US" sz="3000" b="1" dirty="0" err="1" smtClean="0">
                <a:solidFill>
                  <a:srgbClr val="793905"/>
                </a:solidFill>
              </a:rPr>
              <a:t>Zoser</a:t>
            </a:r>
            <a:r>
              <a:rPr lang="en-US" sz="3000" b="1" dirty="0" smtClean="0">
                <a:solidFill>
                  <a:srgbClr val="793905"/>
                </a:solidFill>
              </a:rPr>
              <a:t>, more than 26 centuries before the Common Era.  </a:t>
            </a:r>
            <a:endParaRPr lang="en-US" sz="3000" b="1" dirty="0">
              <a:solidFill>
                <a:srgbClr val="D4650A"/>
              </a:solidFill>
            </a:endParaRPr>
          </a:p>
        </p:txBody>
      </p:sp>
      <p:pic>
        <p:nvPicPr>
          <p:cNvPr id="7170" name="Picture 2" descr="http://www.vopus.org/ro/images/articole/imhotep.jpg"/>
          <p:cNvPicPr>
            <a:picLocks noChangeAspect="1" noChangeArrowheads="1"/>
          </p:cNvPicPr>
          <p:nvPr/>
        </p:nvPicPr>
        <p:blipFill>
          <a:blip r:embed="rId2" cstate="print"/>
          <a:srcRect/>
          <a:stretch>
            <a:fillRect/>
          </a:stretch>
        </p:blipFill>
        <p:spPr bwMode="auto">
          <a:xfrm>
            <a:off x="228600" y="685800"/>
            <a:ext cx="3543300" cy="5476875"/>
          </a:xfrm>
          <a:prstGeom prst="rect">
            <a:avLst/>
          </a:prstGeom>
          <a:noFill/>
        </p:spPr>
      </p:pic>
    </p:spTree>
  </p:cSld>
  <p:clrMapOvr>
    <a:masterClrMapping/>
  </p:clrMapOvr>
  <p:transition advTm="99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04800" y="685800"/>
            <a:ext cx="8534400" cy="2819400"/>
          </a:xfrm>
        </p:spPr>
        <p:txBody>
          <a:bodyPr>
            <a:noAutofit/>
          </a:bodyPr>
          <a:lstStyle/>
          <a:p>
            <a:pPr algn="l"/>
            <a:r>
              <a:rPr lang="en-US" sz="3000" b="1" dirty="0" err="1" smtClean="0">
                <a:solidFill>
                  <a:srgbClr val="793905"/>
                </a:solidFill>
              </a:rPr>
              <a:t>Imhotep</a:t>
            </a:r>
            <a:r>
              <a:rPr lang="en-US" sz="3000" b="1" dirty="0" smtClean="0">
                <a:solidFill>
                  <a:srgbClr val="793905"/>
                </a:solidFill>
              </a:rPr>
              <a:t> placed six </a:t>
            </a:r>
            <a:r>
              <a:rPr lang="en-US" sz="3000" b="1" dirty="0" err="1" smtClean="0">
                <a:solidFill>
                  <a:srgbClr val="793905"/>
                </a:solidFill>
              </a:rPr>
              <a:t>mastabas</a:t>
            </a:r>
            <a:r>
              <a:rPr lang="en-US" sz="3000" b="1" dirty="0" smtClean="0">
                <a:solidFill>
                  <a:srgbClr val="793905"/>
                </a:solidFill>
              </a:rPr>
              <a:t> over </a:t>
            </a:r>
            <a:r>
              <a:rPr lang="en-US" sz="3000" b="1" dirty="0" err="1" smtClean="0">
                <a:solidFill>
                  <a:srgbClr val="793905"/>
                </a:solidFill>
              </a:rPr>
              <a:t>Zoser’s</a:t>
            </a:r>
            <a:r>
              <a:rPr lang="en-US" sz="3000" b="1" dirty="0" smtClean="0">
                <a:solidFill>
                  <a:srgbClr val="793905"/>
                </a:solidFill>
              </a:rPr>
              <a:t> grave.   Each </a:t>
            </a:r>
            <a:r>
              <a:rPr lang="en-US" sz="3000" b="1" dirty="0" err="1" smtClean="0">
                <a:solidFill>
                  <a:srgbClr val="793905"/>
                </a:solidFill>
              </a:rPr>
              <a:t>mastaba</a:t>
            </a:r>
            <a:r>
              <a:rPr lang="en-US" sz="3000" b="1" dirty="0" smtClean="0">
                <a:solidFill>
                  <a:srgbClr val="793905"/>
                </a:solidFill>
              </a:rPr>
              <a:t> was smaller than the one below it.  </a:t>
            </a:r>
            <a:r>
              <a:rPr lang="en-US" sz="3000" b="1" dirty="0" err="1" smtClean="0">
                <a:solidFill>
                  <a:srgbClr val="C00000"/>
                </a:solidFill>
              </a:rPr>
              <a:t>Imhotep</a:t>
            </a:r>
            <a:r>
              <a:rPr lang="en-US" sz="3000" b="1" dirty="0" smtClean="0">
                <a:solidFill>
                  <a:srgbClr val="C00000"/>
                </a:solidFill>
              </a:rPr>
              <a:t> then covered the </a:t>
            </a:r>
            <a:r>
              <a:rPr lang="en-US" sz="3000" b="1" dirty="0" err="1" smtClean="0">
                <a:solidFill>
                  <a:srgbClr val="C00000"/>
                </a:solidFill>
              </a:rPr>
              <a:t>mastabas</a:t>
            </a:r>
            <a:r>
              <a:rPr lang="en-US" sz="3000" b="1" dirty="0" smtClean="0">
                <a:solidFill>
                  <a:srgbClr val="C00000"/>
                </a:solidFill>
              </a:rPr>
              <a:t> with polished white limestone.  The result was the Step Pyramid of </a:t>
            </a:r>
            <a:r>
              <a:rPr lang="en-US" sz="3000" b="1" dirty="0" err="1" smtClean="0">
                <a:solidFill>
                  <a:srgbClr val="C00000"/>
                </a:solidFill>
              </a:rPr>
              <a:t>Zoser</a:t>
            </a:r>
            <a:r>
              <a:rPr lang="en-US" sz="3000" b="1" dirty="0" smtClean="0">
                <a:solidFill>
                  <a:srgbClr val="C00000"/>
                </a:solidFill>
              </a:rPr>
              <a:t>, a structure that rose 203 feet into the sky.</a:t>
            </a:r>
            <a:endParaRPr lang="en-US" sz="3000" b="1" dirty="0">
              <a:solidFill>
                <a:srgbClr val="C00000"/>
              </a:solidFill>
            </a:endParaRPr>
          </a:p>
        </p:txBody>
      </p:sp>
      <p:pic>
        <p:nvPicPr>
          <p:cNvPr id="27650" name="Picture 2"/>
          <p:cNvPicPr>
            <a:picLocks noChangeAspect="1" noChangeArrowheads="1"/>
          </p:cNvPicPr>
          <p:nvPr/>
        </p:nvPicPr>
        <p:blipFill>
          <a:blip r:embed="rId2" cstate="print"/>
          <a:srcRect/>
          <a:stretch>
            <a:fillRect/>
          </a:stretch>
        </p:blipFill>
        <p:spPr bwMode="auto">
          <a:xfrm>
            <a:off x="76200" y="3200400"/>
            <a:ext cx="9007417" cy="3581400"/>
          </a:xfrm>
          <a:prstGeom prst="rect">
            <a:avLst/>
          </a:prstGeom>
          <a:noFill/>
          <a:ln w="9525">
            <a:noFill/>
            <a:miter lim="800000"/>
            <a:headEnd/>
            <a:tailEnd/>
          </a:ln>
          <a:effectLst/>
        </p:spPr>
      </p:pic>
    </p:spTree>
  </p:cSld>
  <p:clrMapOvr>
    <a:masterClrMapping/>
  </p:clrMapOvr>
  <p:transition advTm="71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04800" y="685800"/>
            <a:ext cx="8534400" cy="2819400"/>
          </a:xfrm>
        </p:spPr>
        <p:txBody>
          <a:bodyPr>
            <a:noAutofit/>
          </a:bodyPr>
          <a:lstStyle/>
          <a:p>
            <a:pPr algn="l"/>
            <a:r>
              <a:rPr lang="en-US" sz="3000" b="1" dirty="0" err="1" smtClean="0">
                <a:solidFill>
                  <a:srgbClr val="C00000"/>
                </a:solidFill>
              </a:rPr>
              <a:t>Imhotep</a:t>
            </a:r>
            <a:r>
              <a:rPr lang="en-US" sz="3000" b="1" dirty="0" smtClean="0">
                <a:solidFill>
                  <a:srgbClr val="C00000"/>
                </a:solidFill>
              </a:rPr>
              <a:t> placed six </a:t>
            </a:r>
            <a:r>
              <a:rPr lang="en-US" sz="3000" b="1" dirty="0" err="1" smtClean="0">
                <a:solidFill>
                  <a:srgbClr val="C00000"/>
                </a:solidFill>
              </a:rPr>
              <a:t>mastabas</a:t>
            </a:r>
            <a:r>
              <a:rPr lang="en-US" sz="3000" b="1" dirty="0" smtClean="0">
                <a:solidFill>
                  <a:srgbClr val="C00000"/>
                </a:solidFill>
              </a:rPr>
              <a:t> over </a:t>
            </a:r>
            <a:r>
              <a:rPr lang="en-US" sz="3000" b="1" dirty="0" err="1" smtClean="0">
                <a:solidFill>
                  <a:srgbClr val="C00000"/>
                </a:solidFill>
              </a:rPr>
              <a:t>Zoser’s</a:t>
            </a:r>
            <a:r>
              <a:rPr lang="en-US" sz="3000" b="1" dirty="0" smtClean="0">
                <a:solidFill>
                  <a:srgbClr val="C00000"/>
                </a:solidFill>
              </a:rPr>
              <a:t> grave.   Each </a:t>
            </a:r>
            <a:r>
              <a:rPr lang="en-US" sz="3000" b="1" dirty="0" err="1" smtClean="0">
                <a:solidFill>
                  <a:srgbClr val="C00000"/>
                </a:solidFill>
              </a:rPr>
              <a:t>mastaba</a:t>
            </a:r>
            <a:r>
              <a:rPr lang="en-US" sz="3000" b="1" dirty="0" smtClean="0">
                <a:solidFill>
                  <a:srgbClr val="C00000"/>
                </a:solidFill>
              </a:rPr>
              <a:t> was smaller than the one below it.  </a:t>
            </a:r>
            <a:r>
              <a:rPr lang="en-US" sz="3000" b="1" dirty="0" err="1" smtClean="0">
                <a:solidFill>
                  <a:srgbClr val="793905"/>
                </a:solidFill>
              </a:rPr>
              <a:t>Imhotep</a:t>
            </a:r>
            <a:r>
              <a:rPr lang="en-US" sz="3000" b="1" dirty="0" smtClean="0">
                <a:solidFill>
                  <a:srgbClr val="793905"/>
                </a:solidFill>
              </a:rPr>
              <a:t> then covered the </a:t>
            </a:r>
            <a:r>
              <a:rPr lang="en-US" sz="3000" b="1" dirty="0" err="1" smtClean="0">
                <a:solidFill>
                  <a:srgbClr val="793905"/>
                </a:solidFill>
              </a:rPr>
              <a:t>mastabas</a:t>
            </a:r>
            <a:r>
              <a:rPr lang="en-US" sz="3000" b="1" dirty="0" smtClean="0">
                <a:solidFill>
                  <a:srgbClr val="793905"/>
                </a:solidFill>
              </a:rPr>
              <a:t> with polished white limestone.  </a:t>
            </a:r>
            <a:r>
              <a:rPr lang="en-US" sz="3000" b="1" dirty="0" smtClean="0">
                <a:solidFill>
                  <a:srgbClr val="C00000"/>
                </a:solidFill>
              </a:rPr>
              <a:t>The result was the Step Pyramid of </a:t>
            </a:r>
            <a:r>
              <a:rPr lang="en-US" sz="3000" b="1" dirty="0" err="1" smtClean="0">
                <a:solidFill>
                  <a:srgbClr val="C00000"/>
                </a:solidFill>
              </a:rPr>
              <a:t>Zoser</a:t>
            </a:r>
            <a:r>
              <a:rPr lang="en-US" sz="3000" b="1" dirty="0" smtClean="0">
                <a:solidFill>
                  <a:srgbClr val="C00000"/>
                </a:solidFill>
              </a:rPr>
              <a:t>, a structure that rose 203 feet into the sky.</a:t>
            </a:r>
            <a:endParaRPr lang="en-US" sz="3000" b="1" dirty="0">
              <a:solidFill>
                <a:srgbClr val="C00000"/>
              </a:solidFill>
            </a:endParaRPr>
          </a:p>
        </p:txBody>
      </p:sp>
      <p:pic>
        <p:nvPicPr>
          <p:cNvPr id="27650" name="Picture 2"/>
          <p:cNvPicPr>
            <a:picLocks noChangeAspect="1" noChangeArrowheads="1"/>
          </p:cNvPicPr>
          <p:nvPr/>
        </p:nvPicPr>
        <p:blipFill>
          <a:blip r:embed="rId2" cstate="print"/>
          <a:srcRect/>
          <a:stretch>
            <a:fillRect/>
          </a:stretch>
        </p:blipFill>
        <p:spPr bwMode="auto">
          <a:xfrm>
            <a:off x="76200" y="3200400"/>
            <a:ext cx="9007417" cy="3581400"/>
          </a:xfrm>
          <a:prstGeom prst="rect">
            <a:avLst/>
          </a:prstGeom>
          <a:noFill/>
          <a:ln w="9525">
            <a:noFill/>
            <a:miter lim="800000"/>
            <a:headEnd/>
            <a:tailEnd/>
          </a:ln>
          <a:effectLst/>
        </p:spPr>
      </p:pic>
    </p:spTree>
  </p:cSld>
  <p:clrMapOvr>
    <a:masterClrMapping/>
  </p:clrMapOvr>
  <p:transition advTm="4563">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04800" y="685800"/>
            <a:ext cx="8534400" cy="2819400"/>
          </a:xfrm>
        </p:spPr>
        <p:txBody>
          <a:bodyPr>
            <a:noAutofit/>
          </a:bodyPr>
          <a:lstStyle/>
          <a:p>
            <a:pPr algn="l"/>
            <a:r>
              <a:rPr lang="en-US" sz="3000" b="1" dirty="0" err="1" smtClean="0">
                <a:solidFill>
                  <a:srgbClr val="C00000"/>
                </a:solidFill>
              </a:rPr>
              <a:t>Imhotep</a:t>
            </a:r>
            <a:r>
              <a:rPr lang="en-US" sz="3000" b="1" dirty="0" smtClean="0">
                <a:solidFill>
                  <a:srgbClr val="C00000"/>
                </a:solidFill>
              </a:rPr>
              <a:t> placed six </a:t>
            </a:r>
            <a:r>
              <a:rPr lang="en-US" sz="3000" b="1" dirty="0" err="1" smtClean="0">
                <a:solidFill>
                  <a:srgbClr val="C00000"/>
                </a:solidFill>
              </a:rPr>
              <a:t>mastabas</a:t>
            </a:r>
            <a:r>
              <a:rPr lang="en-US" sz="3000" b="1" dirty="0" smtClean="0">
                <a:solidFill>
                  <a:srgbClr val="C00000"/>
                </a:solidFill>
              </a:rPr>
              <a:t> over </a:t>
            </a:r>
            <a:r>
              <a:rPr lang="en-US" sz="3000" b="1" dirty="0" err="1" smtClean="0">
                <a:solidFill>
                  <a:srgbClr val="C00000"/>
                </a:solidFill>
              </a:rPr>
              <a:t>Zoser’s</a:t>
            </a:r>
            <a:r>
              <a:rPr lang="en-US" sz="3000" b="1" dirty="0" smtClean="0">
                <a:solidFill>
                  <a:srgbClr val="C00000"/>
                </a:solidFill>
              </a:rPr>
              <a:t> grave.   Each </a:t>
            </a:r>
            <a:r>
              <a:rPr lang="en-US" sz="3000" b="1" dirty="0" err="1" smtClean="0">
                <a:solidFill>
                  <a:srgbClr val="C00000"/>
                </a:solidFill>
              </a:rPr>
              <a:t>mastaba</a:t>
            </a:r>
            <a:r>
              <a:rPr lang="en-US" sz="3000" b="1" dirty="0" smtClean="0">
                <a:solidFill>
                  <a:srgbClr val="C00000"/>
                </a:solidFill>
              </a:rPr>
              <a:t> was smaller than the one below it.  </a:t>
            </a:r>
            <a:r>
              <a:rPr lang="en-US" sz="3000" b="1" dirty="0" err="1" smtClean="0">
                <a:solidFill>
                  <a:srgbClr val="C00000"/>
                </a:solidFill>
              </a:rPr>
              <a:t>Imhotep</a:t>
            </a:r>
            <a:r>
              <a:rPr lang="en-US" sz="3000" b="1" dirty="0" smtClean="0">
                <a:solidFill>
                  <a:srgbClr val="C00000"/>
                </a:solidFill>
              </a:rPr>
              <a:t> then covered the </a:t>
            </a:r>
            <a:r>
              <a:rPr lang="en-US" sz="3000" b="1" dirty="0" err="1" smtClean="0">
                <a:solidFill>
                  <a:srgbClr val="C00000"/>
                </a:solidFill>
              </a:rPr>
              <a:t>mastabas</a:t>
            </a:r>
            <a:r>
              <a:rPr lang="en-US" sz="3000" b="1" dirty="0" smtClean="0">
                <a:solidFill>
                  <a:srgbClr val="C00000"/>
                </a:solidFill>
              </a:rPr>
              <a:t> with polished white limestone.  </a:t>
            </a:r>
            <a:r>
              <a:rPr lang="en-US" sz="3000" b="1" dirty="0" smtClean="0">
                <a:solidFill>
                  <a:srgbClr val="793905"/>
                </a:solidFill>
              </a:rPr>
              <a:t>The result was the Step Pyramid of </a:t>
            </a:r>
            <a:r>
              <a:rPr lang="en-US" sz="3000" b="1" dirty="0" err="1" smtClean="0">
                <a:solidFill>
                  <a:srgbClr val="793905"/>
                </a:solidFill>
              </a:rPr>
              <a:t>Zoser</a:t>
            </a:r>
            <a:r>
              <a:rPr lang="en-US" sz="3000" b="1" dirty="0" smtClean="0">
                <a:solidFill>
                  <a:srgbClr val="793905"/>
                </a:solidFill>
              </a:rPr>
              <a:t>, a structure that rose 203 feet into the sky.</a:t>
            </a:r>
            <a:endParaRPr lang="en-US" sz="3000" b="1" dirty="0">
              <a:solidFill>
                <a:srgbClr val="D4650A"/>
              </a:solidFill>
            </a:endParaRPr>
          </a:p>
        </p:txBody>
      </p:sp>
      <p:pic>
        <p:nvPicPr>
          <p:cNvPr id="27650" name="Picture 2"/>
          <p:cNvPicPr>
            <a:picLocks noChangeAspect="1" noChangeArrowheads="1"/>
          </p:cNvPicPr>
          <p:nvPr/>
        </p:nvPicPr>
        <p:blipFill>
          <a:blip r:embed="rId2" cstate="print"/>
          <a:srcRect/>
          <a:stretch>
            <a:fillRect/>
          </a:stretch>
        </p:blipFill>
        <p:spPr bwMode="auto">
          <a:xfrm>
            <a:off x="76200" y="3200400"/>
            <a:ext cx="9007417" cy="3581400"/>
          </a:xfrm>
          <a:prstGeom prst="rect">
            <a:avLst/>
          </a:prstGeom>
          <a:noFill/>
          <a:ln w="9525">
            <a:noFill/>
            <a:miter lim="800000"/>
            <a:headEnd/>
            <a:tailEnd/>
          </a:ln>
          <a:effectLst/>
        </p:spPr>
      </p:pic>
    </p:spTree>
  </p:cSld>
  <p:clrMapOvr>
    <a:masterClrMapping/>
  </p:clrMapOvr>
  <p:transition advTm="7703">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81000" y="3733800"/>
            <a:ext cx="8305800" cy="2895600"/>
          </a:xfrm>
        </p:spPr>
        <p:txBody>
          <a:bodyPr>
            <a:noAutofit/>
          </a:bodyPr>
          <a:lstStyle/>
          <a:p>
            <a:pPr algn="l"/>
            <a:r>
              <a:rPr lang="en-US" sz="3000" b="1" dirty="0" smtClean="0">
                <a:solidFill>
                  <a:srgbClr val="793905"/>
                </a:solidFill>
              </a:rPr>
              <a:t>Egyptian pharaohs built pyramids from the time of </a:t>
            </a:r>
            <a:r>
              <a:rPr lang="en-US" sz="3000" b="1" dirty="0" err="1" smtClean="0">
                <a:solidFill>
                  <a:srgbClr val="793905"/>
                </a:solidFill>
              </a:rPr>
              <a:t>Zoser</a:t>
            </a:r>
            <a:r>
              <a:rPr lang="en-US" sz="3000" b="1" dirty="0" smtClean="0">
                <a:solidFill>
                  <a:srgbClr val="793905"/>
                </a:solidFill>
              </a:rPr>
              <a:t> to about 1700BCE.  </a:t>
            </a:r>
            <a:r>
              <a:rPr lang="en-US" sz="3000" b="1" dirty="0" smtClean="0">
                <a:solidFill>
                  <a:srgbClr val="C00000"/>
                </a:solidFill>
              </a:rPr>
              <a:t>Most pyramids were built as tombs for the pharaohs or their closest advisors.  Archaeologists have found 138 pyramids, though others may have been destroyed or remain hidden beneath the desert sand.</a:t>
            </a:r>
            <a:endParaRPr lang="en-US" sz="3000" b="1" dirty="0">
              <a:solidFill>
                <a:srgbClr val="C00000"/>
              </a:solidFill>
            </a:endParaRPr>
          </a:p>
        </p:txBody>
      </p:sp>
      <p:pic>
        <p:nvPicPr>
          <p:cNvPr id="6145" name="Picture 1"/>
          <p:cNvPicPr>
            <a:picLocks noChangeAspect="1" noChangeArrowheads="1"/>
          </p:cNvPicPr>
          <p:nvPr/>
        </p:nvPicPr>
        <p:blipFill>
          <a:blip r:embed="rId2" cstate="print"/>
          <a:srcRect/>
          <a:stretch>
            <a:fillRect/>
          </a:stretch>
        </p:blipFill>
        <p:spPr bwMode="auto">
          <a:xfrm>
            <a:off x="0" y="685800"/>
            <a:ext cx="9144000" cy="2873316"/>
          </a:xfrm>
          <a:prstGeom prst="rect">
            <a:avLst/>
          </a:prstGeom>
          <a:noFill/>
          <a:ln w="9525">
            <a:noFill/>
            <a:miter lim="800000"/>
            <a:headEnd/>
            <a:tailEnd/>
          </a:ln>
          <a:effectLst/>
        </p:spPr>
      </p:pic>
    </p:spTree>
  </p:cSld>
  <p:clrMapOvr>
    <a:masterClrMapping/>
  </p:clrMapOvr>
  <p:transition advTm="72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2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4495800" y="990600"/>
            <a:ext cx="4343400" cy="5410200"/>
          </a:xfrm>
        </p:spPr>
        <p:txBody>
          <a:bodyPr>
            <a:noAutofit/>
          </a:bodyPr>
          <a:lstStyle/>
          <a:p>
            <a:pPr algn="l"/>
            <a:r>
              <a:rPr lang="en-US" sz="3000" b="1" dirty="0" smtClean="0">
                <a:solidFill>
                  <a:srgbClr val="C00000"/>
                </a:solidFill>
              </a:rPr>
              <a:t>The ancient Egyptian people believed the powerful sun and the mysterious Nile River were gifts from their gods.  </a:t>
            </a:r>
            <a:r>
              <a:rPr lang="en-US" sz="3000" b="1" dirty="0" smtClean="0">
                <a:solidFill>
                  <a:srgbClr val="793905"/>
                </a:solidFill>
              </a:rPr>
              <a:t>They </a:t>
            </a:r>
            <a:r>
              <a:rPr lang="en-US" sz="3000" b="1" dirty="0" smtClean="0">
                <a:solidFill>
                  <a:srgbClr val="793905"/>
                </a:solidFill>
              </a:rPr>
              <a:t>believed their pharaoh was both a person and a god, descended from the same gods that provided their land with great wealth.  </a:t>
            </a:r>
            <a:endParaRPr lang="en-US" sz="3000" b="1" dirty="0">
              <a:solidFill>
                <a:srgbClr val="D4650A"/>
              </a:solidFill>
            </a:endParaRPr>
          </a:p>
        </p:txBody>
      </p:sp>
      <p:pic>
        <p:nvPicPr>
          <p:cNvPr id="1027" name="Picture 3"/>
          <p:cNvPicPr>
            <a:picLocks noChangeAspect="1" noChangeArrowheads="1"/>
          </p:cNvPicPr>
          <p:nvPr/>
        </p:nvPicPr>
        <p:blipFill>
          <a:blip r:embed="rId2" cstate="print"/>
          <a:srcRect/>
          <a:stretch>
            <a:fillRect/>
          </a:stretch>
        </p:blipFill>
        <p:spPr bwMode="auto">
          <a:xfrm>
            <a:off x="0" y="762000"/>
            <a:ext cx="4050922" cy="6096000"/>
          </a:xfrm>
          <a:prstGeom prst="rect">
            <a:avLst/>
          </a:prstGeom>
          <a:noFill/>
          <a:ln w="9525">
            <a:noFill/>
            <a:miter lim="800000"/>
            <a:headEnd/>
            <a:tailEnd/>
          </a:ln>
          <a:effectLst/>
        </p:spPr>
      </p:pic>
    </p:spTree>
  </p:cSld>
  <p:clrMapOvr>
    <a:masterClrMapping/>
  </p:clrMapOvr>
  <p:transition advTm="836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81000" y="3733800"/>
            <a:ext cx="8305800" cy="2895600"/>
          </a:xfrm>
        </p:spPr>
        <p:txBody>
          <a:bodyPr>
            <a:noAutofit/>
          </a:bodyPr>
          <a:lstStyle/>
          <a:p>
            <a:pPr algn="l"/>
            <a:r>
              <a:rPr lang="en-US" sz="3000" b="1" dirty="0" smtClean="0">
                <a:solidFill>
                  <a:srgbClr val="C00000"/>
                </a:solidFill>
              </a:rPr>
              <a:t>Egyptian pharaohs built pyramids from the time of </a:t>
            </a:r>
            <a:r>
              <a:rPr lang="en-US" sz="3000" b="1" dirty="0" err="1" smtClean="0">
                <a:solidFill>
                  <a:srgbClr val="C00000"/>
                </a:solidFill>
              </a:rPr>
              <a:t>Zoser</a:t>
            </a:r>
            <a:r>
              <a:rPr lang="en-US" sz="3000" b="1" dirty="0" smtClean="0">
                <a:solidFill>
                  <a:srgbClr val="C00000"/>
                </a:solidFill>
              </a:rPr>
              <a:t> to about 1700BCE.  </a:t>
            </a:r>
            <a:r>
              <a:rPr lang="en-US" sz="3000" b="1" dirty="0" smtClean="0">
                <a:solidFill>
                  <a:srgbClr val="793905"/>
                </a:solidFill>
              </a:rPr>
              <a:t>Most pyramids were built as tombs for the pharaohs or their closest advisors.  Archaeologists have found 138 pyramids, though others may have been destroyed or remain hidden beneath the desert sand.</a:t>
            </a:r>
            <a:endParaRPr lang="en-US" sz="3000" b="1" dirty="0">
              <a:solidFill>
                <a:srgbClr val="D4650A"/>
              </a:solidFill>
            </a:endParaRPr>
          </a:p>
        </p:txBody>
      </p:sp>
      <p:pic>
        <p:nvPicPr>
          <p:cNvPr id="6145" name="Picture 1"/>
          <p:cNvPicPr>
            <a:picLocks noChangeAspect="1" noChangeArrowheads="1"/>
          </p:cNvPicPr>
          <p:nvPr/>
        </p:nvPicPr>
        <p:blipFill>
          <a:blip r:embed="rId2" cstate="print"/>
          <a:srcRect/>
          <a:stretch>
            <a:fillRect/>
          </a:stretch>
        </p:blipFill>
        <p:spPr bwMode="auto">
          <a:xfrm>
            <a:off x="0" y="685800"/>
            <a:ext cx="9144000" cy="2873316"/>
          </a:xfrm>
          <a:prstGeom prst="rect">
            <a:avLst/>
          </a:prstGeom>
          <a:noFill/>
          <a:ln w="9525">
            <a:noFill/>
            <a:miter lim="800000"/>
            <a:headEnd/>
            <a:tailEnd/>
          </a:ln>
          <a:effectLst/>
        </p:spPr>
      </p:pic>
    </p:spTree>
  </p:cSld>
  <p:clrMapOvr>
    <a:masterClrMapping/>
  </p:clrMapOvr>
  <p:transition advTm="13813">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8686800" cy="5638800"/>
          </a:xfrm>
        </p:spPr>
        <p:txBody>
          <a:bodyPr>
            <a:noAutofit/>
          </a:bodyPr>
          <a:lstStyle/>
          <a:p>
            <a:pPr algn="l"/>
            <a:r>
              <a:rPr lang="en-US" sz="3000" b="1" dirty="0" smtClean="0">
                <a:solidFill>
                  <a:srgbClr val="793905"/>
                </a:solidFill>
              </a:rPr>
              <a:t>The Great Pyramid at Giza is the largest of the Egyptian pyramids, standing almost 500 feet tall, covering an area </a:t>
            </a:r>
            <a:r>
              <a:rPr lang="en-US" sz="3000" b="1" dirty="0" smtClean="0">
                <a:solidFill>
                  <a:srgbClr val="793905"/>
                </a:solidFill>
              </a:rPr>
              <a:t>larger </a:t>
            </a:r>
            <a:r>
              <a:rPr lang="en-US" sz="3000" b="1" dirty="0" smtClean="0">
                <a:solidFill>
                  <a:srgbClr val="793905"/>
                </a:solidFill>
              </a:rPr>
              <a:t>than ninety </a:t>
            </a:r>
            <a:r>
              <a:rPr lang="en-US" sz="3000" b="1" dirty="0" smtClean="0">
                <a:solidFill>
                  <a:srgbClr val="793905"/>
                </a:solidFill>
              </a:rPr>
              <a:t>football </a:t>
            </a:r>
            <a:r>
              <a:rPr lang="en-US" sz="3000" b="1" dirty="0" smtClean="0">
                <a:solidFill>
                  <a:srgbClr val="793905"/>
                </a:solidFill>
              </a:rPr>
              <a:t>fields and </a:t>
            </a:r>
            <a:r>
              <a:rPr lang="en-US" sz="3000" b="1" dirty="0" smtClean="0">
                <a:solidFill>
                  <a:srgbClr val="793905"/>
                </a:solidFill>
              </a:rPr>
              <a:t>containing </a:t>
            </a:r>
            <a:r>
              <a:rPr lang="en-US" sz="3000" b="1" dirty="0" smtClean="0">
                <a:solidFill>
                  <a:srgbClr val="793905"/>
                </a:solidFill>
              </a:rPr>
              <a:t>more </a:t>
            </a:r>
            <a:r>
              <a:rPr lang="en-US" sz="3000" b="1" dirty="0" smtClean="0">
                <a:solidFill>
                  <a:srgbClr val="793905"/>
                </a:solidFill>
              </a:rPr>
              <a:t>than </a:t>
            </a:r>
            <a:br>
              <a:rPr lang="en-US" sz="3000" b="1" dirty="0" smtClean="0">
                <a:solidFill>
                  <a:srgbClr val="793905"/>
                </a:solidFill>
              </a:rPr>
            </a:br>
            <a:r>
              <a:rPr lang="en-US" sz="3000" b="1" dirty="0" smtClean="0">
                <a:solidFill>
                  <a:srgbClr val="793905"/>
                </a:solidFill>
              </a:rPr>
              <a:t>two </a:t>
            </a:r>
            <a:r>
              <a:rPr lang="en-US" sz="3000" b="1" dirty="0" smtClean="0">
                <a:solidFill>
                  <a:srgbClr val="793905"/>
                </a:solidFill>
              </a:rPr>
              <a:t>million </a:t>
            </a:r>
            <a:r>
              <a:rPr lang="en-US" sz="3000" b="1" dirty="0" smtClean="0">
                <a:solidFill>
                  <a:srgbClr val="793905"/>
                </a:solidFill>
              </a:rPr>
              <a:t>stones</a:t>
            </a:r>
            <a:r>
              <a:rPr lang="en-US" sz="3000" b="1" dirty="0" smtClean="0">
                <a:solidFill>
                  <a:srgbClr val="793905"/>
                </a:solidFill>
              </a:rPr>
              <a:t>. </a:t>
            </a:r>
            <a:r>
              <a:rPr lang="en-US" sz="3000" b="1" dirty="0" smtClean="0">
                <a:solidFill>
                  <a:srgbClr val="793905"/>
                </a:solidFill>
              </a:rPr>
              <a:t/>
            </a:r>
            <a:br>
              <a:rPr lang="en-US" sz="3000" b="1" dirty="0" smtClean="0">
                <a:solidFill>
                  <a:srgbClr val="793905"/>
                </a:solidFill>
              </a:rPr>
            </a:br>
            <a:r>
              <a:rPr lang="en-US" sz="3000" b="1" dirty="0" smtClean="0">
                <a:solidFill>
                  <a:srgbClr val="C00000"/>
                </a:solidFill>
              </a:rPr>
              <a:t>The </a:t>
            </a:r>
            <a:r>
              <a:rPr lang="en-US" sz="3000" b="1" dirty="0" smtClean="0">
                <a:solidFill>
                  <a:srgbClr val="C00000"/>
                </a:solidFill>
              </a:rPr>
              <a:t>largest </a:t>
            </a:r>
            <a:r>
              <a:rPr lang="en-US" sz="3000" b="1" dirty="0" smtClean="0">
                <a:solidFill>
                  <a:srgbClr val="C00000"/>
                </a:solidFill>
              </a:rPr>
              <a:t>of </a:t>
            </a:r>
            <a:r>
              <a:rPr lang="en-US" sz="3000" b="1" dirty="0" smtClean="0">
                <a:solidFill>
                  <a:srgbClr val="C00000"/>
                </a:solidFill>
              </a:rPr>
              <a:t>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stones </a:t>
            </a:r>
            <a:r>
              <a:rPr lang="en-US" sz="3000" b="1" dirty="0" smtClean="0">
                <a:solidFill>
                  <a:srgbClr val="C00000"/>
                </a:solidFill>
              </a:rPr>
              <a:t>weigh </a:t>
            </a:r>
            <a:r>
              <a:rPr lang="en-US" sz="3000" b="1" dirty="0" smtClean="0">
                <a:solidFill>
                  <a:srgbClr val="C00000"/>
                </a:solidFill>
              </a:rPr>
              <a:t>160,000 </a:t>
            </a:r>
            <a:br>
              <a:rPr lang="en-US" sz="3000" b="1" dirty="0" smtClean="0">
                <a:solidFill>
                  <a:srgbClr val="C00000"/>
                </a:solidFill>
              </a:rPr>
            </a:br>
            <a:r>
              <a:rPr lang="en-US" sz="3000" b="1" dirty="0" smtClean="0">
                <a:solidFill>
                  <a:srgbClr val="C00000"/>
                </a:solidFill>
              </a:rPr>
              <a:t>pounds and </a:t>
            </a:r>
            <a:r>
              <a:rPr lang="en-US" sz="3000" b="1" dirty="0" smtClean="0">
                <a:solidFill>
                  <a:srgbClr val="C00000"/>
                </a:solidFill>
              </a:rPr>
              <a:t>had to be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transported </a:t>
            </a:r>
            <a:r>
              <a:rPr lang="en-US" sz="3000" b="1" dirty="0" smtClean="0">
                <a:solidFill>
                  <a:srgbClr val="C00000"/>
                </a:solidFill>
              </a:rPr>
              <a:t>more than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500 </a:t>
            </a:r>
            <a:r>
              <a:rPr lang="en-US" sz="3000" b="1" dirty="0" smtClean="0">
                <a:solidFill>
                  <a:srgbClr val="C00000"/>
                </a:solidFill>
              </a:rPr>
              <a:t>miles to Giza. </a:t>
            </a:r>
            <a:endParaRPr lang="en-US" sz="3000" b="1" dirty="0">
              <a:solidFill>
                <a:srgbClr val="C0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4038599" y="2216563"/>
            <a:ext cx="5105401" cy="4641438"/>
          </a:xfrm>
          <a:prstGeom prst="rect">
            <a:avLst/>
          </a:prstGeom>
          <a:noFill/>
          <a:ln w="9525">
            <a:noFill/>
            <a:miter lim="800000"/>
            <a:headEnd/>
            <a:tailEnd/>
          </a:ln>
          <a:effectLst/>
        </p:spPr>
      </p:pic>
    </p:spTree>
  </p:cSld>
  <p:clrMapOvr>
    <a:masterClrMapping/>
  </p:clrMapOvr>
  <p:transition advTm="144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8686800" cy="5638800"/>
          </a:xfrm>
        </p:spPr>
        <p:txBody>
          <a:bodyPr>
            <a:noAutofit/>
          </a:bodyPr>
          <a:lstStyle/>
          <a:p>
            <a:pPr algn="l"/>
            <a:r>
              <a:rPr lang="en-US" sz="3000" b="1" dirty="0" smtClean="0">
                <a:solidFill>
                  <a:srgbClr val="C00000"/>
                </a:solidFill>
              </a:rPr>
              <a:t>The Great Pyramid at Giza is the largest of the Egyptian pyramids, standing almost 500 feet tall, covering an area </a:t>
            </a:r>
            <a:r>
              <a:rPr lang="en-US" sz="3000" b="1" dirty="0" smtClean="0">
                <a:solidFill>
                  <a:srgbClr val="C00000"/>
                </a:solidFill>
              </a:rPr>
              <a:t>larger </a:t>
            </a:r>
            <a:r>
              <a:rPr lang="en-US" sz="3000" b="1" dirty="0" smtClean="0">
                <a:solidFill>
                  <a:srgbClr val="C00000"/>
                </a:solidFill>
              </a:rPr>
              <a:t>than ninety </a:t>
            </a:r>
            <a:r>
              <a:rPr lang="en-US" sz="3000" b="1" dirty="0" smtClean="0">
                <a:solidFill>
                  <a:srgbClr val="C00000"/>
                </a:solidFill>
              </a:rPr>
              <a:t>football </a:t>
            </a:r>
            <a:r>
              <a:rPr lang="en-US" sz="3000" b="1" dirty="0" smtClean="0">
                <a:solidFill>
                  <a:srgbClr val="C00000"/>
                </a:solidFill>
              </a:rPr>
              <a:t>fields and </a:t>
            </a:r>
            <a:r>
              <a:rPr lang="en-US" sz="3000" b="1" dirty="0" smtClean="0">
                <a:solidFill>
                  <a:srgbClr val="C00000"/>
                </a:solidFill>
              </a:rPr>
              <a:t>containing </a:t>
            </a:r>
            <a:r>
              <a:rPr lang="en-US" sz="3000" b="1" dirty="0" smtClean="0">
                <a:solidFill>
                  <a:srgbClr val="C00000"/>
                </a:solidFill>
              </a:rPr>
              <a:t>more </a:t>
            </a:r>
            <a:r>
              <a:rPr lang="en-US" sz="3000" b="1" dirty="0" smtClean="0">
                <a:solidFill>
                  <a:srgbClr val="C00000"/>
                </a:solidFill>
              </a:rPr>
              <a:t>than </a:t>
            </a:r>
            <a:br>
              <a:rPr lang="en-US" sz="3000" b="1" dirty="0" smtClean="0">
                <a:solidFill>
                  <a:srgbClr val="C00000"/>
                </a:solidFill>
              </a:rPr>
            </a:br>
            <a:r>
              <a:rPr lang="en-US" sz="3000" b="1" dirty="0" smtClean="0">
                <a:solidFill>
                  <a:srgbClr val="C00000"/>
                </a:solidFill>
              </a:rPr>
              <a:t>two </a:t>
            </a:r>
            <a:r>
              <a:rPr lang="en-US" sz="3000" b="1" dirty="0" smtClean="0">
                <a:solidFill>
                  <a:srgbClr val="C00000"/>
                </a:solidFill>
              </a:rPr>
              <a:t>million </a:t>
            </a:r>
            <a:r>
              <a:rPr lang="en-US" sz="3000" b="1" dirty="0" smtClean="0">
                <a:solidFill>
                  <a:srgbClr val="C00000"/>
                </a:solidFill>
              </a:rPr>
              <a:t>stones</a:t>
            </a:r>
            <a:r>
              <a:rPr lang="en-US" sz="3000" b="1" dirty="0" smtClean="0">
                <a:solidFill>
                  <a:srgbClr val="C00000"/>
                </a:solidFill>
              </a:rPr>
              <a:t>.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The </a:t>
            </a:r>
            <a:r>
              <a:rPr lang="en-US" sz="3000" b="1" dirty="0" smtClean="0">
                <a:solidFill>
                  <a:srgbClr val="793905"/>
                </a:solidFill>
              </a:rPr>
              <a:t>largest </a:t>
            </a:r>
            <a:r>
              <a:rPr lang="en-US" sz="3000" b="1" dirty="0" smtClean="0">
                <a:solidFill>
                  <a:srgbClr val="793905"/>
                </a:solidFill>
              </a:rPr>
              <a:t>of </a:t>
            </a:r>
            <a:r>
              <a:rPr lang="en-US" sz="3000" b="1" dirty="0" smtClean="0">
                <a:solidFill>
                  <a:srgbClr val="793905"/>
                </a:solidFill>
              </a:rPr>
              <a:t>the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stones </a:t>
            </a:r>
            <a:r>
              <a:rPr lang="en-US" sz="3000" b="1" dirty="0" smtClean="0">
                <a:solidFill>
                  <a:srgbClr val="793905"/>
                </a:solidFill>
              </a:rPr>
              <a:t>weigh </a:t>
            </a:r>
            <a:r>
              <a:rPr lang="en-US" sz="3000" b="1" dirty="0" smtClean="0">
                <a:solidFill>
                  <a:srgbClr val="793905"/>
                </a:solidFill>
              </a:rPr>
              <a:t>160,000 </a:t>
            </a:r>
            <a:br>
              <a:rPr lang="en-US" sz="3000" b="1" dirty="0" smtClean="0">
                <a:solidFill>
                  <a:srgbClr val="793905"/>
                </a:solidFill>
              </a:rPr>
            </a:br>
            <a:r>
              <a:rPr lang="en-US" sz="3000" b="1" dirty="0" smtClean="0">
                <a:solidFill>
                  <a:srgbClr val="793905"/>
                </a:solidFill>
              </a:rPr>
              <a:t>pounds and </a:t>
            </a:r>
            <a:r>
              <a:rPr lang="en-US" sz="3000" b="1" dirty="0" smtClean="0">
                <a:solidFill>
                  <a:srgbClr val="793905"/>
                </a:solidFill>
              </a:rPr>
              <a:t>had to be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transported </a:t>
            </a:r>
            <a:r>
              <a:rPr lang="en-US" sz="3000" b="1" dirty="0" smtClean="0">
                <a:solidFill>
                  <a:srgbClr val="793905"/>
                </a:solidFill>
              </a:rPr>
              <a:t>more than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500 </a:t>
            </a:r>
            <a:r>
              <a:rPr lang="en-US" sz="3000" b="1" dirty="0" smtClean="0">
                <a:solidFill>
                  <a:srgbClr val="793905"/>
                </a:solidFill>
              </a:rPr>
              <a:t>miles to Giza. </a:t>
            </a:r>
            <a:endParaRPr lang="en-US" sz="3000" b="1" dirty="0">
              <a:solidFill>
                <a:srgbClr val="D4650A"/>
              </a:solidFill>
            </a:endParaRPr>
          </a:p>
        </p:txBody>
      </p:sp>
      <p:pic>
        <p:nvPicPr>
          <p:cNvPr id="5122" name="Picture 2"/>
          <p:cNvPicPr>
            <a:picLocks noChangeAspect="1" noChangeArrowheads="1"/>
          </p:cNvPicPr>
          <p:nvPr/>
        </p:nvPicPr>
        <p:blipFill>
          <a:blip r:embed="rId2" cstate="print"/>
          <a:srcRect/>
          <a:stretch>
            <a:fillRect/>
          </a:stretch>
        </p:blipFill>
        <p:spPr bwMode="auto">
          <a:xfrm>
            <a:off x="4038599" y="2216563"/>
            <a:ext cx="5105401" cy="4641438"/>
          </a:xfrm>
          <a:prstGeom prst="rect">
            <a:avLst/>
          </a:prstGeom>
          <a:noFill/>
          <a:ln w="9525">
            <a:noFill/>
            <a:miter lim="800000"/>
            <a:headEnd/>
            <a:tailEnd/>
          </a:ln>
          <a:effectLst/>
        </p:spPr>
      </p:pic>
    </p:spTree>
  </p:cSld>
  <p:clrMapOvr>
    <a:masterClrMapping/>
  </p:clrMapOvr>
  <p:transition advTm="8063">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04800" y="762000"/>
            <a:ext cx="8534400" cy="5638800"/>
          </a:xfrm>
        </p:spPr>
        <p:txBody>
          <a:bodyPr>
            <a:noAutofit/>
          </a:bodyPr>
          <a:lstStyle/>
          <a:p>
            <a:pPr algn="l"/>
            <a:r>
              <a:rPr lang="en-US" sz="3000" b="1" dirty="0" smtClean="0">
                <a:solidFill>
                  <a:srgbClr val="793905"/>
                </a:solidFill>
              </a:rPr>
              <a:t>Historians estimate that it took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over </a:t>
            </a:r>
            <a:r>
              <a:rPr lang="en-US" sz="3000" b="1" dirty="0" smtClean="0">
                <a:solidFill>
                  <a:srgbClr val="793905"/>
                </a:solidFill>
              </a:rPr>
              <a:t>100,000 workers more than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twenty </a:t>
            </a:r>
            <a:r>
              <a:rPr lang="en-US" sz="3000" b="1" dirty="0" smtClean="0">
                <a:solidFill>
                  <a:srgbClr val="793905"/>
                </a:solidFill>
              </a:rPr>
              <a:t>years to build the Great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Pyramid</a:t>
            </a:r>
            <a:r>
              <a:rPr lang="en-US" sz="3000" b="1" dirty="0" smtClean="0">
                <a:solidFill>
                  <a:srgbClr val="793905"/>
                </a:solidFill>
              </a:rPr>
              <a:t>.  </a:t>
            </a:r>
            <a:r>
              <a:rPr lang="en-US" sz="3000" b="1" dirty="0" smtClean="0">
                <a:solidFill>
                  <a:srgbClr val="C00000"/>
                </a:solidFill>
              </a:rPr>
              <a:t>The ancient Egyptians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did </a:t>
            </a:r>
            <a:r>
              <a:rPr lang="en-US" sz="3000" b="1" dirty="0" smtClean="0">
                <a:solidFill>
                  <a:srgbClr val="C00000"/>
                </a:solidFill>
              </a:rPr>
              <a:t>not have large animals to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help </a:t>
            </a:r>
            <a:r>
              <a:rPr lang="en-US" sz="3000" b="1" dirty="0" smtClean="0">
                <a:solidFill>
                  <a:srgbClr val="C00000"/>
                </a:solidFill>
              </a:rPr>
              <a:t>them carry the massive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stones</a:t>
            </a:r>
            <a:r>
              <a:rPr lang="en-US" sz="3000" b="1" dirty="0" smtClean="0">
                <a:solidFill>
                  <a:srgbClr val="C00000"/>
                </a:solidFill>
              </a:rPr>
              <a:t>, and at the time of 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construction </a:t>
            </a:r>
            <a:r>
              <a:rPr lang="en-US" sz="3000" b="1" dirty="0" smtClean="0">
                <a:solidFill>
                  <a:srgbClr val="C00000"/>
                </a:solidFill>
              </a:rPr>
              <a:t>of the Great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Pyramid</a:t>
            </a:r>
            <a:r>
              <a:rPr lang="en-US" sz="3000" b="1" dirty="0" smtClean="0">
                <a:solidFill>
                  <a:srgbClr val="C00000"/>
                </a:solidFill>
              </a:rPr>
              <a:t>, the Egyptians had not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yet </a:t>
            </a:r>
            <a:r>
              <a:rPr lang="en-US" sz="3000" b="1" dirty="0" smtClean="0">
                <a:solidFill>
                  <a:srgbClr val="C00000"/>
                </a:solidFill>
              </a:rPr>
              <a:t>discovered the iron tools.  The huge blocks were cut from a quarry using copper chisels and dragged across the desert in great sleds. </a:t>
            </a:r>
            <a:endParaRPr lang="en-US" sz="3000" b="1" dirty="0">
              <a:solidFill>
                <a:srgbClr val="C00000"/>
              </a:solidFill>
            </a:endParaRPr>
          </a:p>
        </p:txBody>
      </p:sp>
      <p:pic>
        <p:nvPicPr>
          <p:cNvPr id="4099" name="Picture 3"/>
          <p:cNvPicPr>
            <a:picLocks noChangeAspect="1" noChangeArrowheads="1"/>
          </p:cNvPicPr>
          <p:nvPr/>
        </p:nvPicPr>
        <p:blipFill>
          <a:blip r:embed="rId2" cstate="print"/>
          <a:srcRect/>
          <a:stretch>
            <a:fillRect/>
          </a:stretch>
        </p:blipFill>
        <p:spPr bwMode="auto">
          <a:xfrm>
            <a:off x="5791200" y="609600"/>
            <a:ext cx="3060542" cy="4024312"/>
          </a:xfrm>
          <a:prstGeom prst="rect">
            <a:avLst/>
          </a:prstGeom>
          <a:noFill/>
          <a:ln w="9525">
            <a:noFill/>
            <a:miter lim="800000"/>
            <a:headEnd/>
            <a:tailEnd/>
          </a:ln>
          <a:effectLst/>
        </p:spPr>
      </p:pic>
    </p:spTree>
  </p:cSld>
  <p:clrMapOvr>
    <a:masterClrMapping/>
  </p:clrMapOvr>
  <p:transition advTm="69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04800" y="762000"/>
            <a:ext cx="8534400" cy="5638800"/>
          </a:xfrm>
        </p:spPr>
        <p:txBody>
          <a:bodyPr>
            <a:noAutofit/>
          </a:bodyPr>
          <a:lstStyle/>
          <a:p>
            <a:pPr algn="l"/>
            <a:r>
              <a:rPr lang="en-US" sz="3000" b="1" dirty="0" smtClean="0">
                <a:solidFill>
                  <a:srgbClr val="C00000"/>
                </a:solidFill>
              </a:rPr>
              <a:t>Historians estimate that it took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over </a:t>
            </a:r>
            <a:r>
              <a:rPr lang="en-US" sz="3000" b="1" dirty="0" smtClean="0">
                <a:solidFill>
                  <a:srgbClr val="C00000"/>
                </a:solidFill>
              </a:rPr>
              <a:t>100,000 workers more than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twenty </a:t>
            </a:r>
            <a:r>
              <a:rPr lang="en-US" sz="3000" b="1" dirty="0" smtClean="0">
                <a:solidFill>
                  <a:srgbClr val="C00000"/>
                </a:solidFill>
              </a:rPr>
              <a:t>years to build the Great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Pyramid</a:t>
            </a:r>
            <a:r>
              <a:rPr lang="en-US" sz="3000" b="1" dirty="0" smtClean="0">
                <a:solidFill>
                  <a:srgbClr val="C00000"/>
                </a:solidFill>
              </a:rPr>
              <a:t>.  </a:t>
            </a:r>
            <a:r>
              <a:rPr lang="en-US" sz="3000" b="1" dirty="0" smtClean="0">
                <a:solidFill>
                  <a:srgbClr val="793905"/>
                </a:solidFill>
              </a:rPr>
              <a:t>The ancient Egyptians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did </a:t>
            </a:r>
            <a:r>
              <a:rPr lang="en-US" sz="3000" b="1" dirty="0" smtClean="0">
                <a:solidFill>
                  <a:srgbClr val="793905"/>
                </a:solidFill>
              </a:rPr>
              <a:t>not have large animals to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help </a:t>
            </a:r>
            <a:r>
              <a:rPr lang="en-US" sz="3000" b="1" dirty="0" smtClean="0">
                <a:solidFill>
                  <a:srgbClr val="793905"/>
                </a:solidFill>
              </a:rPr>
              <a:t>them carry the massive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stones</a:t>
            </a:r>
            <a:r>
              <a:rPr lang="en-US" sz="3000" b="1" dirty="0" smtClean="0">
                <a:solidFill>
                  <a:srgbClr val="793905"/>
                </a:solidFill>
              </a:rPr>
              <a:t>, and at the time of the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construction </a:t>
            </a:r>
            <a:r>
              <a:rPr lang="en-US" sz="3000" b="1" dirty="0" smtClean="0">
                <a:solidFill>
                  <a:srgbClr val="793905"/>
                </a:solidFill>
              </a:rPr>
              <a:t>of the Great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Pyramid</a:t>
            </a:r>
            <a:r>
              <a:rPr lang="en-US" sz="3000" b="1" dirty="0" smtClean="0">
                <a:solidFill>
                  <a:srgbClr val="793905"/>
                </a:solidFill>
              </a:rPr>
              <a:t>, the Egyptians had not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yet </a:t>
            </a:r>
            <a:r>
              <a:rPr lang="en-US" sz="3000" b="1" dirty="0" smtClean="0">
                <a:solidFill>
                  <a:srgbClr val="793905"/>
                </a:solidFill>
              </a:rPr>
              <a:t>discovered the iron tools.  </a:t>
            </a:r>
            <a:r>
              <a:rPr lang="en-US" sz="3000" b="1" dirty="0" smtClean="0">
                <a:solidFill>
                  <a:srgbClr val="C00000"/>
                </a:solidFill>
              </a:rPr>
              <a:t>The huge blocks were cut from a quarry using copper chisels and dragged across the desert in great sleds. </a:t>
            </a:r>
            <a:endParaRPr lang="en-US" sz="3000" b="1" dirty="0">
              <a:solidFill>
                <a:srgbClr val="C00000"/>
              </a:solidFill>
            </a:endParaRPr>
          </a:p>
        </p:txBody>
      </p:sp>
      <p:pic>
        <p:nvPicPr>
          <p:cNvPr id="4099" name="Picture 3"/>
          <p:cNvPicPr>
            <a:picLocks noChangeAspect="1" noChangeArrowheads="1"/>
          </p:cNvPicPr>
          <p:nvPr/>
        </p:nvPicPr>
        <p:blipFill>
          <a:blip r:embed="rId2" cstate="print"/>
          <a:srcRect/>
          <a:stretch>
            <a:fillRect/>
          </a:stretch>
        </p:blipFill>
        <p:spPr bwMode="auto">
          <a:xfrm>
            <a:off x="5791200" y="609600"/>
            <a:ext cx="3060542" cy="4024312"/>
          </a:xfrm>
          <a:prstGeom prst="rect">
            <a:avLst/>
          </a:prstGeom>
          <a:noFill/>
          <a:ln w="9525">
            <a:noFill/>
            <a:miter lim="800000"/>
            <a:headEnd/>
            <a:tailEnd/>
          </a:ln>
          <a:effectLst/>
        </p:spPr>
      </p:pic>
    </p:spTree>
  </p:cSld>
  <p:clrMapOvr>
    <a:masterClrMapping/>
  </p:clrMapOvr>
  <p:transition advTm="12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04800" y="762000"/>
            <a:ext cx="8534400" cy="5638800"/>
          </a:xfrm>
        </p:spPr>
        <p:txBody>
          <a:bodyPr>
            <a:noAutofit/>
          </a:bodyPr>
          <a:lstStyle/>
          <a:p>
            <a:pPr algn="l"/>
            <a:r>
              <a:rPr lang="en-US" sz="3000" b="1" dirty="0" smtClean="0">
                <a:solidFill>
                  <a:srgbClr val="C00000"/>
                </a:solidFill>
              </a:rPr>
              <a:t>Historians estimate that it took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over </a:t>
            </a:r>
            <a:r>
              <a:rPr lang="en-US" sz="3000" b="1" dirty="0" smtClean="0">
                <a:solidFill>
                  <a:srgbClr val="C00000"/>
                </a:solidFill>
              </a:rPr>
              <a:t>100,000 workers more than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twenty </a:t>
            </a:r>
            <a:r>
              <a:rPr lang="en-US" sz="3000" b="1" dirty="0" smtClean="0">
                <a:solidFill>
                  <a:srgbClr val="C00000"/>
                </a:solidFill>
              </a:rPr>
              <a:t>years to build the Great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Pyramid</a:t>
            </a:r>
            <a:r>
              <a:rPr lang="en-US" sz="3000" b="1" dirty="0" smtClean="0">
                <a:solidFill>
                  <a:srgbClr val="C00000"/>
                </a:solidFill>
              </a:rPr>
              <a:t>.  The ancient Egyptians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did </a:t>
            </a:r>
            <a:r>
              <a:rPr lang="en-US" sz="3000" b="1" dirty="0" smtClean="0">
                <a:solidFill>
                  <a:srgbClr val="C00000"/>
                </a:solidFill>
              </a:rPr>
              <a:t>not have large animals to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help </a:t>
            </a:r>
            <a:r>
              <a:rPr lang="en-US" sz="3000" b="1" dirty="0" smtClean="0">
                <a:solidFill>
                  <a:srgbClr val="C00000"/>
                </a:solidFill>
              </a:rPr>
              <a:t>them carry the massive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stones</a:t>
            </a:r>
            <a:r>
              <a:rPr lang="en-US" sz="3000" b="1" dirty="0" smtClean="0">
                <a:solidFill>
                  <a:srgbClr val="C00000"/>
                </a:solidFill>
              </a:rPr>
              <a:t>, and at the time of 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construction </a:t>
            </a:r>
            <a:r>
              <a:rPr lang="en-US" sz="3000" b="1" dirty="0" smtClean="0">
                <a:solidFill>
                  <a:srgbClr val="C00000"/>
                </a:solidFill>
              </a:rPr>
              <a:t>of the Great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Pyramid</a:t>
            </a:r>
            <a:r>
              <a:rPr lang="en-US" sz="3000" b="1" dirty="0" smtClean="0">
                <a:solidFill>
                  <a:srgbClr val="C00000"/>
                </a:solidFill>
              </a:rPr>
              <a:t>, the Egyptians had not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yet </a:t>
            </a:r>
            <a:r>
              <a:rPr lang="en-US" sz="3000" b="1" dirty="0" smtClean="0">
                <a:solidFill>
                  <a:srgbClr val="C00000"/>
                </a:solidFill>
              </a:rPr>
              <a:t>discovered the iron tools.  </a:t>
            </a:r>
            <a:r>
              <a:rPr lang="en-US" sz="3000" b="1" dirty="0" smtClean="0">
                <a:solidFill>
                  <a:srgbClr val="793905"/>
                </a:solidFill>
              </a:rPr>
              <a:t>The huge blocks were cut from a quarry using copper chisels and dragged across the desert in great sleds. </a:t>
            </a:r>
            <a:endParaRPr lang="en-US" sz="3000" b="1" dirty="0">
              <a:solidFill>
                <a:srgbClr val="D4650A"/>
              </a:solidFill>
            </a:endParaRPr>
          </a:p>
        </p:txBody>
      </p:sp>
      <p:pic>
        <p:nvPicPr>
          <p:cNvPr id="4099" name="Picture 3"/>
          <p:cNvPicPr>
            <a:picLocks noChangeAspect="1" noChangeArrowheads="1"/>
          </p:cNvPicPr>
          <p:nvPr/>
        </p:nvPicPr>
        <p:blipFill>
          <a:blip r:embed="rId2" cstate="print"/>
          <a:srcRect/>
          <a:stretch>
            <a:fillRect/>
          </a:stretch>
        </p:blipFill>
        <p:spPr bwMode="auto">
          <a:xfrm>
            <a:off x="5791200" y="609600"/>
            <a:ext cx="3060542" cy="4024312"/>
          </a:xfrm>
          <a:prstGeom prst="rect">
            <a:avLst/>
          </a:prstGeom>
          <a:noFill/>
          <a:ln w="9525">
            <a:noFill/>
            <a:miter lim="800000"/>
            <a:headEnd/>
            <a:tailEnd/>
          </a:ln>
          <a:effectLst/>
        </p:spPr>
      </p:pic>
    </p:spTree>
  </p:cSld>
  <p:clrMapOvr>
    <a:masterClrMapping/>
  </p:clrMapOvr>
  <p:transition advTm="686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4724400" y="1219200"/>
            <a:ext cx="4267200" cy="5486400"/>
          </a:xfrm>
        </p:spPr>
        <p:txBody>
          <a:bodyPr>
            <a:noAutofit/>
          </a:bodyPr>
          <a:lstStyle/>
          <a:p>
            <a:pPr algn="l"/>
            <a:r>
              <a:rPr lang="en-US" sz="3000" b="1" dirty="0" smtClean="0">
                <a:solidFill>
                  <a:srgbClr val="793905"/>
                </a:solidFill>
              </a:rPr>
              <a:t>The weight of the stones would have stranded wheeled vehicles in the sand. </a:t>
            </a:r>
            <a:r>
              <a:rPr lang="en-US" sz="3000" b="1" dirty="0" smtClean="0">
                <a:solidFill>
                  <a:srgbClr val="C00000"/>
                </a:solidFill>
              </a:rPr>
              <a:t>The workers were probably Egyptian farmers who were idle during the season when their farmland was flooded by the Nile River. </a:t>
            </a:r>
            <a:endParaRPr lang="en-US" sz="3000" b="1" dirty="0">
              <a:solidFill>
                <a:srgbClr val="C00000"/>
              </a:solidFill>
            </a:endParaRPr>
          </a:p>
        </p:txBody>
      </p:sp>
      <p:pic>
        <p:nvPicPr>
          <p:cNvPr id="3074" name="Picture 2" descr="http://imagecache5d.art.com/Crop/crop.jpg?img=53-5394-SPNJG00Z&amp;x=17&amp;y=19&amp;w=304&amp;h=413&amp;size=2&amp;maxw=473&amp;maxh=488@359.205811138015_488@javascript:popHighzoomImage"/>
          <p:cNvPicPr>
            <a:picLocks noChangeAspect="1" noChangeArrowheads="1"/>
          </p:cNvPicPr>
          <p:nvPr/>
        </p:nvPicPr>
        <p:blipFill>
          <a:blip r:embed="rId2" cstate="print"/>
          <a:srcRect/>
          <a:stretch>
            <a:fillRect/>
          </a:stretch>
        </p:blipFill>
        <p:spPr bwMode="auto">
          <a:xfrm>
            <a:off x="0" y="733425"/>
            <a:ext cx="4505325" cy="6124575"/>
          </a:xfrm>
          <a:prstGeom prst="rect">
            <a:avLst/>
          </a:prstGeom>
          <a:noFill/>
        </p:spPr>
      </p:pic>
    </p:spTree>
  </p:cSld>
  <p:clrMapOvr>
    <a:masterClrMapping/>
  </p:clrMapOvr>
  <p:transition advTm="40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4724400" y="1219200"/>
            <a:ext cx="4267200" cy="5486400"/>
          </a:xfrm>
        </p:spPr>
        <p:txBody>
          <a:bodyPr>
            <a:noAutofit/>
          </a:bodyPr>
          <a:lstStyle/>
          <a:p>
            <a:pPr algn="l"/>
            <a:r>
              <a:rPr lang="en-US" sz="3000" b="1" dirty="0" smtClean="0">
                <a:solidFill>
                  <a:srgbClr val="C00000"/>
                </a:solidFill>
              </a:rPr>
              <a:t>The weight of the stones would have stranded wheeled vehicles in the sand. </a:t>
            </a:r>
            <a:r>
              <a:rPr lang="en-US" sz="3000" b="1" dirty="0" smtClean="0">
                <a:solidFill>
                  <a:srgbClr val="793905"/>
                </a:solidFill>
              </a:rPr>
              <a:t>The workers were probably Egyptian farmers who were idle during the season when their farmland was flooded by the Nile River. </a:t>
            </a:r>
            <a:endParaRPr lang="en-US" sz="3000" b="1" dirty="0">
              <a:solidFill>
                <a:srgbClr val="D4650A"/>
              </a:solidFill>
            </a:endParaRPr>
          </a:p>
        </p:txBody>
      </p:sp>
      <p:pic>
        <p:nvPicPr>
          <p:cNvPr id="3074" name="Picture 2" descr="http://imagecache5d.art.com/Crop/crop.jpg?img=53-5394-SPNJG00Z&amp;x=17&amp;y=19&amp;w=304&amp;h=413&amp;size=2&amp;maxw=473&amp;maxh=488@359.205811138015_488@javascript:popHighzoomImage"/>
          <p:cNvPicPr>
            <a:picLocks noChangeAspect="1" noChangeArrowheads="1"/>
          </p:cNvPicPr>
          <p:nvPr/>
        </p:nvPicPr>
        <p:blipFill>
          <a:blip r:embed="rId2" cstate="print"/>
          <a:srcRect/>
          <a:stretch>
            <a:fillRect/>
          </a:stretch>
        </p:blipFill>
        <p:spPr bwMode="auto">
          <a:xfrm>
            <a:off x="0" y="733425"/>
            <a:ext cx="4505325" cy="6124575"/>
          </a:xfrm>
          <a:prstGeom prst="rect">
            <a:avLst/>
          </a:prstGeom>
          <a:noFill/>
        </p:spPr>
      </p:pic>
    </p:spTree>
  </p:cSld>
  <p:clrMapOvr>
    <a:masterClrMapping/>
  </p:clrMapOvr>
  <p:transition advTm="725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914400"/>
            <a:ext cx="8610600" cy="5638800"/>
          </a:xfrm>
        </p:spPr>
        <p:txBody>
          <a:bodyPr>
            <a:noAutofit/>
          </a:bodyPr>
          <a:lstStyle/>
          <a:p>
            <a:pPr algn="l"/>
            <a:r>
              <a:rPr lang="en-US" sz="3000" b="1" dirty="0" smtClean="0">
                <a:solidFill>
                  <a:srgbClr val="793905"/>
                </a:solidFill>
              </a:rPr>
              <a:t>The Greek writer Herodotus described the pyramids as one of the wonders </a:t>
            </a:r>
            <a:r>
              <a:rPr lang="en-US" sz="3000" b="1" dirty="0" smtClean="0">
                <a:solidFill>
                  <a:srgbClr val="793905"/>
                </a:solidFill>
              </a:rPr>
              <a:t>of </a:t>
            </a:r>
            <a:r>
              <a:rPr lang="en-US" sz="3000" b="1" dirty="0" smtClean="0">
                <a:solidFill>
                  <a:srgbClr val="793905"/>
                </a:solidFill>
              </a:rPr>
              <a:t>the ancient world.  </a:t>
            </a:r>
            <a:r>
              <a:rPr lang="en-US" sz="3000" b="1" dirty="0" smtClean="0">
                <a:solidFill>
                  <a:srgbClr val="C00000"/>
                </a:solidFill>
              </a:rPr>
              <a:t>Centuries after 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end of </a:t>
            </a:r>
            <a:r>
              <a:rPr lang="en-US" sz="3000" b="1" dirty="0" smtClean="0">
                <a:solidFill>
                  <a:srgbClr val="C00000"/>
                </a:solidFill>
              </a:rPr>
              <a:t>the era of 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pharaohs</a:t>
            </a:r>
            <a:r>
              <a:rPr lang="en-US" sz="3000" b="1" dirty="0" smtClean="0">
                <a:solidFill>
                  <a:srgbClr val="C00000"/>
                </a:solidFill>
              </a:rPr>
              <a:t>, the pyramids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remain </a:t>
            </a:r>
            <a:r>
              <a:rPr lang="en-US" sz="3000" b="1" dirty="0" smtClean="0">
                <a:solidFill>
                  <a:srgbClr val="C00000"/>
                </a:solidFill>
              </a:rPr>
              <a:t>a symbol of 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achievements </a:t>
            </a:r>
            <a:r>
              <a:rPr lang="en-US" sz="3000" b="1" dirty="0" smtClean="0">
                <a:solidFill>
                  <a:srgbClr val="C00000"/>
                </a:solidFill>
              </a:rPr>
              <a:t>of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ancient </a:t>
            </a:r>
            <a:r>
              <a:rPr lang="en-US" sz="3000" b="1" dirty="0" smtClean="0">
                <a:solidFill>
                  <a:srgbClr val="C00000"/>
                </a:solidFill>
              </a:rPr>
              <a:t>Egypt. </a:t>
            </a:r>
            <a:endParaRPr lang="en-US" sz="3000" b="1" dirty="0">
              <a:solidFill>
                <a:srgbClr val="C00000"/>
              </a:solidFill>
            </a:endParaRPr>
          </a:p>
        </p:txBody>
      </p:sp>
      <p:pic>
        <p:nvPicPr>
          <p:cNvPr id="2049" name="Picture 1"/>
          <p:cNvPicPr>
            <a:picLocks noChangeAspect="1" noChangeArrowheads="1"/>
          </p:cNvPicPr>
          <p:nvPr/>
        </p:nvPicPr>
        <p:blipFill>
          <a:blip r:embed="rId2" cstate="print"/>
          <a:srcRect/>
          <a:stretch>
            <a:fillRect/>
          </a:stretch>
        </p:blipFill>
        <p:spPr bwMode="auto">
          <a:xfrm>
            <a:off x="4267200" y="1981199"/>
            <a:ext cx="4876800" cy="4876801"/>
          </a:xfrm>
          <a:prstGeom prst="rect">
            <a:avLst/>
          </a:prstGeom>
          <a:noFill/>
          <a:ln w="9525">
            <a:noFill/>
            <a:miter lim="800000"/>
            <a:headEnd/>
            <a:tailEnd/>
          </a:ln>
          <a:effectLst/>
        </p:spPr>
      </p:pic>
    </p:spTree>
  </p:cSld>
  <p:clrMapOvr>
    <a:masterClrMapping/>
  </p:clrMapOvr>
  <p:transition advTm="56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914400"/>
            <a:ext cx="8610600" cy="5638800"/>
          </a:xfrm>
        </p:spPr>
        <p:txBody>
          <a:bodyPr>
            <a:noAutofit/>
          </a:bodyPr>
          <a:lstStyle/>
          <a:p>
            <a:pPr algn="l"/>
            <a:r>
              <a:rPr lang="en-US" sz="3000" b="1" dirty="0" smtClean="0">
                <a:solidFill>
                  <a:srgbClr val="C00000"/>
                </a:solidFill>
              </a:rPr>
              <a:t>The Greek writer Herodotus described the pyramids as one of the wonders </a:t>
            </a:r>
            <a:r>
              <a:rPr lang="en-US" sz="3000" b="1" dirty="0" smtClean="0">
                <a:solidFill>
                  <a:srgbClr val="C00000"/>
                </a:solidFill>
              </a:rPr>
              <a:t>of </a:t>
            </a:r>
            <a:r>
              <a:rPr lang="en-US" sz="3000" b="1" dirty="0" smtClean="0">
                <a:solidFill>
                  <a:srgbClr val="C00000"/>
                </a:solidFill>
              </a:rPr>
              <a:t>the ancient world.  </a:t>
            </a:r>
            <a:r>
              <a:rPr lang="en-US" sz="3000" b="1" dirty="0" smtClean="0">
                <a:solidFill>
                  <a:srgbClr val="793905"/>
                </a:solidFill>
              </a:rPr>
              <a:t>Centuries after the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end of </a:t>
            </a:r>
            <a:r>
              <a:rPr lang="en-US" sz="3000" b="1" dirty="0" smtClean="0">
                <a:solidFill>
                  <a:srgbClr val="793905"/>
                </a:solidFill>
              </a:rPr>
              <a:t>the era of the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pharaohs</a:t>
            </a:r>
            <a:r>
              <a:rPr lang="en-US" sz="3000" b="1" dirty="0" smtClean="0">
                <a:solidFill>
                  <a:srgbClr val="793905"/>
                </a:solidFill>
              </a:rPr>
              <a:t>, the pyramids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remain </a:t>
            </a:r>
            <a:r>
              <a:rPr lang="en-US" sz="3000" b="1" dirty="0" smtClean="0">
                <a:solidFill>
                  <a:srgbClr val="793905"/>
                </a:solidFill>
              </a:rPr>
              <a:t>a symbol of the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achievements </a:t>
            </a:r>
            <a:r>
              <a:rPr lang="en-US" sz="3000" b="1" dirty="0" smtClean="0">
                <a:solidFill>
                  <a:srgbClr val="793905"/>
                </a:solidFill>
              </a:rPr>
              <a:t>of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ancient </a:t>
            </a:r>
            <a:r>
              <a:rPr lang="en-US" sz="3000" b="1" dirty="0" smtClean="0">
                <a:solidFill>
                  <a:srgbClr val="793905"/>
                </a:solidFill>
              </a:rPr>
              <a:t>Egypt. </a:t>
            </a:r>
            <a:endParaRPr lang="en-US" sz="3000" b="1" dirty="0">
              <a:solidFill>
                <a:srgbClr val="D4650A"/>
              </a:solidFill>
            </a:endParaRPr>
          </a:p>
        </p:txBody>
      </p:sp>
      <p:pic>
        <p:nvPicPr>
          <p:cNvPr id="2049" name="Picture 1"/>
          <p:cNvPicPr>
            <a:picLocks noChangeAspect="1" noChangeArrowheads="1"/>
          </p:cNvPicPr>
          <p:nvPr/>
        </p:nvPicPr>
        <p:blipFill>
          <a:blip r:embed="rId2" cstate="print"/>
          <a:srcRect/>
          <a:stretch>
            <a:fillRect/>
          </a:stretch>
        </p:blipFill>
        <p:spPr bwMode="auto">
          <a:xfrm>
            <a:off x="4267200" y="1981199"/>
            <a:ext cx="4876800" cy="4876801"/>
          </a:xfrm>
          <a:prstGeom prst="rect">
            <a:avLst/>
          </a:prstGeom>
          <a:noFill/>
          <a:ln w="9525">
            <a:noFill/>
            <a:miter lim="800000"/>
            <a:headEnd/>
            <a:tailEnd/>
          </a:ln>
          <a:effectLst/>
        </p:spPr>
      </p:pic>
    </p:spTree>
  </p:cSld>
  <p:clrMapOvr>
    <a:masterClrMapping/>
  </p:clrMapOvr>
  <p:transition advTm="9156">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8458200" cy="4495800"/>
          </a:xfrm>
        </p:spPr>
        <p:txBody>
          <a:bodyPr>
            <a:noAutofit/>
          </a:bodyPr>
          <a:lstStyle/>
          <a:p>
            <a:pPr algn="l"/>
            <a:r>
              <a:rPr lang="en-US" sz="3000" b="1" dirty="0" smtClean="0">
                <a:solidFill>
                  <a:srgbClr val="793905"/>
                </a:solidFill>
              </a:rPr>
              <a:t>The Egyptians wanted their pharaoh to make a successful journey to the afterlife so he could continue to provide Egypt with the sun and the river.  </a:t>
            </a:r>
            <a:r>
              <a:rPr lang="en-US" sz="3000" b="1" dirty="0" smtClean="0">
                <a:solidFill>
                  <a:srgbClr val="C00000"/>
                </a:solidFill>
              </a:rPr>
              <a:t>For that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to happen</a:t>
            </a:r>
            <a:r>
              <a:rPr lang="en-US" sz="3000" b="1" dirty="0" smtClean="0">
                <a:solidFill>
                  <a:srgbClr val="C00000"/>
                </a:solidFill>
              </a:rPr>
              <a:t>, 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pharaoh’s body </a:t>
            </a:r>
            <a:br>
              <a:rPr lang="en-US" sz="3000" b="1" dirty="0" smtClean="0">
                <a:solidFill>
                  <a:srgbClr val="C00000"/>
                </a:solidFill>
              </a:rPr>
            </a:br>
            <a:r>
              <a:rPr lang="en-US" sz="3000" b="1" dirty="0" smtClean="0">
                <a:solidFill>
                  <a:srgbClr val="C00000"/>
                </a:solidFill>
              </a:rPr>
              <a:t>had </a:t>
            </a:r>
            <a:r>
              <a:rPr lang="en-US" sz="3000" b="1" dirty="0" smtClean="0">
                <a:solidFill>
                  <a:srgbClr val="C00000"/>
                </a:solidFill>
              </a:rPr>
              <a:t>to remain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intact </a:t>
            </a:r>
            <a:r>
              <a:rPr lang="en-US" sz="3000" b="1" dirty="0" smtClean="0">
                <a:solidFill>
                  <a:srgbClr val="C00000"/>
                </a:solidFill>
              </a:rPr>
              <a:t>and on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Egyptian </a:t>
            </a:r>
            <a:r>
              <a:rPr lang="en-US" sz="3000" b="1" dirty="0" smtClean="0">
                <a:solidFill>
                  <a:srgbClr val="C00000"/>
                </a:solidFill>
              </a:rPr>
              <a:t>land.</a:t>
            </a:r>
            <a:endParaRPr lang="en-US" sz="3000" b="1" dirty="0">
              <a:solidFill>
                <a:srgbClr val="C00000"/>
              </a:solidFill>
            </a:endParaRPr>
          </a:p>
        </p:txBody>
      </p:sp>
      <p:pic>
        <p:nvPicPr>
          <p:cNvPr id="12290" name="Picture 2" descr="http://upload.wikimedia.org/wikipedia/commons/0/06/Anubis_attending_the_mummy_of_Sennedjem.jpg"/>
          <p:cNvPicPr>
            <a:picLocks noChangeAspect="1" noChangeArrowheads="1"/>
          </p:cNvPicPr>
          <p:nvPr/>
        </p:nvPicPr>
        <p:blipFill>
          <a:blip r:embed="rId2" cstate="print"/>
          <a:srcRect/>
          <a:stretch>
            <a:fillRect/>
          </a:stretch>
        </p:blipFill>
        <p:spPr bwMode="auto">
          <a:xfrm>
            <a:off x="3003826" y="2286001"/>
            <a:ext cx="6140174" cy="4572000"/>
          </a:xfrm>
          <a:prstGeom prst="rect">
            <a:avLst/>
          </a:prstGeom>
          <a:noFill/>
        </p:spPr>
      </p:pic>
    </p:spTree>
  </p:cSld>
  <p:clrMapOvr>
    <a:masterClrMapping/>
  </p:clrMapOvr>
  <p:transition advTm="84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rgbClr val="C00000"/>
                </a:solidFill>
                <a:latin typeface="Aharoni" pitchFamily="2" charset="-79"/>
                <a:cs typeface="Aharoni" pitchFamily="2" charset="-79"/>
              </a:rPr>
              <a:t>The Pyramids                                 Ancient Egypt</a:t>
            </a:r>
            <a:endParaRPr lang="en-US" sz="3200" dirty="0">
              <a:solidFill>
                <a:srgbClr val="C00000"/>
              </a:solidFill>
              <a:latin typeface="Aharoni" pitchFamily="2" charset="-79"/>
              <a:cs typeface="Aharoni" pitchFamily="2" charset="-79"/>
            </a:endParaRPr>
          </a:p>
        </p:txBody>
      </p:sp>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rgbClr val="C00000"/>
                </a:solidFill>
              </a:rPr>
              <a:t>Learn more about history at</a:t>
            </a:r>
          </a:p>
          <a:p>
            <a:pPr algn="ctr"/>
            <a:r>
              <a:rPr lang="en-US" sz="3200" b="1" dirty="0" smtClean="0">
                <a:solidFill>
                  <a:srgbClr val="C00000"/>
                </a:solidFill>
              </a:rPr>
              <a:t>www.mrdowling.com</a:t>
            </a:r>
            <a:endParaRPr lang="en-US" sz="3200" dirty="0">
              <a:solidFill>
                <a:srgbClr val="C00000"/>
              </a:solidFill>
            </a:endParaRPr>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8" name="TextBox 7"/>
          <p:cNvSpPr txBox="1"/>
          <p:nvPr/>
        </p:nvSpPr>
        <p:spPr>
          <a:xfrm>
            <a:off x="533400" y="838200"/>
            <a:ext cx="3466270" cy="523220"/>
          </a:xfrm>
          <a:prstGeom prst="rect">
            <a:avLst/>
          </a:prstGeom>
          <a:noFill/>
        </p:spPr>
        <p:txBody>
          <a:bodyPr wrap="none" rtlCol="0">
            <a:spAutoFit/>
          </a:bodyPr>
          <a:lstStyle/>
          <a:p>
            <a:r>
              <a:rPr lang="en-US" sz="1400" dirty="0" smtClean="0">
                <a:solidFill>
                  <a:srgbClr val="C00000"/>
                </a:solidFill>
              </a:rPr>
              <a:t>Music courtesy of Kevin MacLeod</a:t>
            </a:r>
          </a:p>
          <a:p>
            <a:r>
              <a:rPr lang="en-US" sz="1400" dirty="0" smtClean="0">
                <a:solidFill>
                  <a:srgbClr val="C00000"/>
                </a:solidFill>
              </a:rPr>
              <a:t>http://incompetech.com/music/royalty-free/</a:t>
            </a:r>
            <a:endParaRPr lang="en-US" sz="1400" dirty="0">
              <a:solidFill>
                <a:srgbClr val="C00000"/>
              </a:solidFill>
            </a:endParaRPr>
          </a:p>
        </p:txBody>
      </p:sp>
    </p:spTree>
  </p:cSld>
  <p:clrMapOvr>
    <a:masterClrMapping/>
  </p:clrMapOvr>
  <p:transition advTm="84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8458200" cy="4495800"/>
          </a:xfrm>
        </p:spPr>
        <p:txBody>
          <a:bodyPr>
            <a:noAutofit/>
          </a:bodyPr>
          <a:lstStyle/>
          <a:p>
            <a:pPr algn="l"/>
            <a:r>
              <a:rPr lang="en-US" sz="3000" b="1" dirty="0" smtClean="0">
                <a:solidFill>
                  <a:srgbClr val="C00000"/>
                </a:solidFill>
              </a:rPr>
              <a:t>The Egyptians wanted their pharaoh to make a successful journey to the afterlife so he could continue to provide Egypt with the sun and the river.  </a:t>
            </a:r>
            <a:r>
              <a:rPr lang="en-US" sz="3000" b="1" dirty="0" smtClean="0">
                <a:solidFill>
                  <a:srgbClr val="793905"/>
                </a:solidFill>
              </a:rPr>
              <a:t>For that </a:t>
            </a:r>
            <a:br>
              <a:rPr lang="en-US" sz="3000" b="1" dirty="0" smtClean="0">
                <a:solidFill>
                  <a:srgbClr val="793905"/>
                </a:solidFill>
              </a:rPr>
            </a:br>
            <a:r>
              <a:rPr lang="en-US" sz="3000" b="1" dirty="0" smtClean="0">
                <a:solidFill>
                  <a:srgbClr val="793905"/>
                </a:solidFill>
              </a:rPr>
              <a:t>to happen, the </a:t>
            </a:r>
            <a:br>
              <a:rPr lang="en-US" sz="3000" b="1" dirty="0" smtClean="0">
                <a:solidFill>
                  <a:srgbClr val="793905"/>
                </a:solidFill>
              </a:rPr>
            </a:br>
            <a:r>
              <a:rPr lang="en-US" sz="3000" b="1" dirty="0" smtClean="0">
                <a:solidFill>
                  <a:srgbClr val="793905"/>
                </a:solidFill>
              </a:rPr>
              <a:t>pharaoh’s body </a:t>
            </a:r>
            <a:br>
              <a:rPr lang="en-US" sz="3000" b="1" dirty="0" smtClean="0">
                <a:solidFill>
                  <a:srgbClr val="793905"/>
                </a:solidFill>
              </a:rPr>
            </a:br>
            <a:r>
              <a:rPr lang="en-US" sz="3000" b="1" dirty="0" smtClean="0">
                <a:solidFill>
                  <a:srgbClr val="793905"/>
                </a:solidFill>
              </a:rPr>
              <a:t>had to remain </a:t>
            </a:r>
            <a:br>
              <a:rPr lang="en-US" sz="3000" b="1" dirty="0" smtClean="0">
                <a:solidFill>
                  <a:srgbClr val="793905"/>
                </a:solidFill>
              </a:rPr>
            </a:br>
            <a:r>
              <a:rPr lang="en-US" sz="3000" b="1" dirty="0" smtClean="0">
                <a:solidFill>
                  <a:srgbClr val="793905"/>
                </a:solidFill>
              </a:rPr>
              <a:t>intact and on </a:t>
            </a:r>
            <a:br>
              <a:rPr lang="en-US" sz="3000" b="1" dirty="0" smtClean="0">
                <a:solidFill>
                  <a:srgbClr val="793905"/>
                </a:solidFill>
              </a:rPr>
            </a:br>
            <a:r>
              <a:rPr lang="en-US" sz="3000" b="1" dirty="0" smtClean="0">
                <a:solidFill>
                  <a:srgbClr val="793905"/>
                </a:solidFill>
              </a:rPr>
              <a:t>Egyptian land.</a:t>
            </a:r>
            <a:endParaRPr lang="en-US" sz="3000" b="1" dirty="0">
              <a:solidFill>
                <a:srgbClr val="793905"/>
              </a:solidFill>
            </a:endParaRPr>
          </a:p>
        </p:txBody>
      </p:sp>
      <p:pic>
        <p:nvPicPr>
          <p:cNvPr id="12290" name="Picture 2" descr="http://upload.wikimedia.org/wikipedia/commons/0/06/Anubis_attending_the_mummy_of_Sennedjem.jpg"/>
          <p:cNvPicPr>
            <a:picLocks noChangeAspect="1" noChangeArrowheads="1"/>
          </p:cNvPicPr>
          <p:nvPr/>
        </p:nvPicPr>
        <p:blipFill>
          <a:blip r:embed="rId2" cstate="print"/>
          <a:srcRect/>
          <a:stretch>
            <a:fillRect/>
          </a:stretch>
        </p:blipFill>
        <p:spPr bwMode="auto">
          <a:xfrm>
            <a:off x="3003826" y="2286001"/>
            <a:ext cx="6140174" cy="4572000"/>
          </a:xfrm>
          <a:prstGeom prst="rect">
            <a:avLst/>
          </a:prstGeom>
          <a:noFill/>
        </p:spPr>
      </p:pic>
    </p:spTree>
  </p:cSld>
  <p:clrMapOvr>
    <a:masterClrMapping/>
  </p:clrMapOvr>
  <p:transition advTm="5328">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5943600" cy="5257800"/>
          </a:xfrm>
        </p:spPr>
        <p:txBody>
          <a:bodyPr>
            <a:noAutofit/>
          </a:bodyPr>
          <a:lstStyle/>
          <a:p>
            <a:pPr algn="l"/>
            <a:r>
              <a:rPr lang="en-US" sz="3000" b="1" dirty="0" smtClean="0">
                <a:solidFill>
                  <a:srgbClr val="793905"/>
                </a:solidFill>
              </a:rPr>
              <a:t>The Egyptians buried </a:t>
            </a:r>
            <a:r>
              <a:rPr lang="en-US" sz="3000" b="1" dirty="0" smtClean="0">
                <a:solidFill>
                  <a:srgbClr val="793905"/>
                </a:solidFill>
              </a:rPr>
              <a:t/>
            </a:r>
            <a:br>
              <a:rPr lang="en-US" sz="3000" b="1" dirty="0" smtClean="0">
                <a:solidFill>
                  <a:srgbClr val="793905"/>
                </a:solidFill>
              </a:rPr>
            </a:br>
            <a:r>
              <a:rPr lang="en-US" sz="3000" b="1" dirty="0" smtClean="0">
                <a:solidFill>
                  <a:srgbClr val="793905"/>
                </a:solidFill>
              </a:rPr>
              <a:t>their pharaohs with </a:t>
            </a:r>
            <a:br>
              <a:rPr lang="en-US" sz="3000" b="1" dirty="0" smtClean="0">
                <a:solidFill>
                  <a:srgbClr val="793905"/>
                </a:solidFill>
              </a:rPr>
            </a:br>
            <a:r>
              <a:rPr lang="en-US" sz="3000" b="1" dirty="0" smtClean="0">
                <a:solidFill>
                  <a:srgbClr val="793905"/>
                </a:solidFill>
              </a:rPr>
              <a:t>food and the ruler’s </a:t>
            </a:r>
            <a:br>
              <a:rPr lang="en-US" sz="3000" b="1" dirty="0" smtClean="0">
                <a:solidFill>
                  <a:srgbClr val="793905"/>
                </a:solidFill>
              </a:rPr>
            </a:br>
            <a:r>
              <a:rPr lang="en-US" sz="3000" b="1" dirty="0" smtClean="0">
                <a:solidFill>
                  <a:srgbClr val="793905"/>
                </a:solidFill>
              </a:rPr>
              <a:t>most treasured</a:t>
            </a:r>
            <a:br>
              <a:rPr lang="en-US" sz="3000" b="1" dirty="0" smtClean="0">
                <a:solidFill>
                  <a:srgbClr val="793905"/>
                </a:solidFill>
              </a:rPr>
            </a:br>
            <a:r>
              <a:rPr lang="en-US" sz="3000" b="1" dirty="0" smtClean="0">
                <a:solidFill>
                  <a:srgbClr val="793905"/>
                </a:solidFill>
              </a:rPr>
              <a:t>objects; </a:t>
            </a:r>
            <a:r>
              <a:rPr lang="en-US" sz="3000" b="1" dirty="0" smtClean="0">
                <a:solidFill>
                  <a:srgbClr val="C00000"/>
                </a:solidFill>
              </a:rPr>
              <a:t>they believed</a:t>
            </a:r>
            <a:br>
              <a:rPr lang="en-US" sz="3000" b="1" dirty="0" smtClean="0">
                <a:solidFill>
                  <a:srgbClr val="C00000"/>
                </a:solidFill>
              </a:rPr>
            </a:br>
            <a:r>
              <a:rPr lang="en-US" sz="3000" b="1" dirty="0" smtClean="0">
                <a:solidFill>
                  <a:srgbClr val="C00000"/>
                </a:solidFill>
              </a:rPr>
              <a:t>the spiritual essence </a:t>
            </a:r>
            <a:br>
              <a:rPr lang="en-US" sz="3000" b="1" dirty="0" smtClean="0">
                <a:solidFill>
                  <a:srgbClr val="C00000"/>
                </a:solidFill>
              </a:rPr>
            </a:br>
            <a:r>
              <a:rPr lang="en-US" sz="3000" b="1" dirty="0" smtClean="0">
                <a:solidFill>
                  <a:srgbClr val="C00000"/>
                </a:solidFill>
              </a:rPr>
              <a:t>of the objects would </a:t>
            </a:r>
            <a:br>
              <a:rPr lang="en-US" sz="3000" b="1" dirty="0" smtClean="0">
                <a:solidFill>
                  <a:srgbClr val="C00000"/>
                </a:solidFill>
              </a:rPr>
            </a:br>
            <a:r>
              <a:rPr lang="en-US" sz="3000" b="1" dirty="0" smtClean="0">
                <a:solidFill>
                  <a:srgbClr val="C00000"/>
                </a:solidFill>
              </a:rPr>
              <a:t>comfort the pharaoh </a:t>
            </a:r>
            <a:br>
              <a:rPr lang="en-US" sz="3000" b="1" dirty="0" smtClean="0">
                <a:solidFill>
                  <a:srgbClr val="C00000"/>
                </a:solidFill>
              </a:rPr>
            </a:br>
            <a:r>
              <a:rPr lang="en-US" sz="3000" b="1" dirty="0" smtClean="0">
                <a:solidFill>
                  <a:srgbClr val="C00000"/>
                </a:solidFill>
              </a:rPr>
              <a:t>as he traveled through </a:t>
            </a:r>
            <a:br>
              <a:rPr lang="en-US" sz="3000" b="1" dirty="0" smtClean="0">
                <a:solidFill>
                  <a:srgbClr val="C00000"/>
                </a:solidFill>
              </a:rPr>
            </a:br>
            <a:r>
              <a:rPr lang="en-US" sz="3000" b="1" dirty="0" smtClean="0">
                <a:solidFill>
                  <a:srgbClr val="C00000"/>
                </a:solidFill>
              </a:rPr>
              <a:t>the underworld on his </a:t>
            </a:r>
            <a:br>
              <a:rPr lang="en-US" sz="3000" b="1" dirty="0" smtClean="0">
                <a:solidFill>
                  <a:srgbClr val="C00000"/>
                </a:solidFill>
              </a:rPr>
            </a:br>
            <a:r>
              <a:rPr lang="en-US" sz="3000" b="1" dirty="0" smtClean="0">
                <a:solidFill>
                  <a:srgbClr val="C00000"/>
                </a:solidFill>
              </a:rPr>
              <a:t>journey to the afterlife. </a:t>
            </a:r>
            <a:endParaRPr lang="en-US" sz="3000" b="1" dirty="0">
              <a:solidFill>
                <a:srgbClr val="C00000"/>
              </a:solidFill>
            </a:endParaRPr>
          </a:p>
        </p:txBody>
      </p:sp>
      <p:pic>
        <p:nvPicPr>
          <p:cNvPr id="11265" name="Picture 1"/>
          <p:cNvPicPr>
            <a:picLocks noChangeAspect="1" noChangeArrowheads="1"/>
          </p:cNvPicPr>
          <p:nvPr/>
        </p:nvPicPr>
        <p:blipFill>
          <a:blip r:embed="rId2" cstate="print"/>
          <a:srcRect/>
          <a:stretch>
            <a:fillRect/>
          </a:stretch>
        </p:blipFill>
        <p:spPr bwMode="auto">
          <a:xfrm>
            <a:off x="4114799" y="914400"/>
            <a:ext cx="5029201" cy="4717469"/>
          </a:xfrm>
          <a:prstGeom prst="rect">
            <a:avLst/>
          </a:prstGeom>
          <a:noFill/>
          <a:ln w="9525">
            <a:noFill/>
            <a:miter lim="800000"/>
            <a:headEnd/>
            <a:tailEnd/>
          </a:ln>
          <a:effectLst/>
        </p:spPr>
      </p:pic>
    </p:spTree>
  </p:cSld>
  <p:clrMapOvr>
    <a:masterClrMapping/>
  </p:clrMapOvr>
  <p:transition advTm="59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20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5943600" cy="5257800"/>
          </a:xfrm>
        </p:spPr>
        <p:txBody>
          <a:bodyPr>
            <a:noAutofit/>
          </a:bodyPr>
          <a:lstStyle/>
          <a:p>
            <a:pPr algn="l"/>
            <a:r>
              <a:rPr lang="en-US" sz="3000" b="1" dirty="0" smtClean="0">
                <a:solidFill>
                  <a:srgbClr val="C00000"/>
                </a:solidFill>
              </a:rPr>
              <a:t>The Egyptians buried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their pharaohs with </a:t>
            </a:r>
            <a:br>
              <a:rPr lang="en-US" sz="3000" b="1" dirty="0" smtClean="0">
                <a:solidFill>
                  <a:srgbClr val="C00000"/>
                </a:solidFill>
              </a:rPr>
            </a:br>
            <a:r>
              <a:rPr lang="en-US" sz="3000" b="1" dirty="0" smtClean="0">
                <a:solidFill>
                  <a:srgbClr val="C00000"/>
                </a:solidFill>
              </a:rPr>
              <a:t>food and the ruler’s </a:t>
            </a:r>
            <a:br>
              <a:rPr lang="en-US" sz="3000" b="1" dirty="0" smtClean="0">
                <a:solidFill>
                  <a:srgbClr val="C00000"/>
                </a:solidFill>
              </a:rPr>
            </a:br>
            <a:r>
              <a:rPr lang="en-US" sz="3000" b="1" dirty="0" smtClean="0">
                <a:solidFill>
                  <a:srgbClr val="C00000"/>
                </a:solidFill>
              </a:rPr>
              <a:t>most treasured</a:t>
            </a:r>
            <a:br>
              <a:rPr lang="en-US" sz="3000" b="1" dirty="0" smtClean="0">
                <a:solidFill>
                  <a:srgbClr val="C00000"/>
                </a:solidFill>
              </a:rPr>
            </a:br>
            <a:r>
              <a:rPr lang="en-US" sz="3000" b="1" dirty="0" smtClean="0">
                <a:solidFill>
                  <a:srgbClr val="C00000"/>
                </a:solidFill>
              </a:rPr>
              <a:t>objects; </a:t>
            </a:r>
            <a:r>
              <a:rPr lang="en-US" sz="3000" b="1" dirty="0" smtClean="0">
                <a:solidFill>
                  <a:srgbClr val="793905"/>
                </a:solidFill>
              </a:rPr>
              <a:t>they believed</a:t>
            </a:r>
            <a:br>
              <a:rPr lang="en-US" sz="3000" b="1" dirty="0" smtClean="0">
                <a:solidFill>
                  <a:srgbClr val="793905"/>
                </a:solidFill>
              </a:rPr>
            </a:br>
            <a:r>
              <a:rPr lang="en-US" sz="3000" b="1" dirty="0" smtClean="0">
                <a:solidFill>
                  <a:srgbClr val="793905"/>
                </a:solidFill>
              </a:rPr>
              <a:t>the spiritual essence </a:t>
            </a:r>
            <a:br>
              <a:rPr lang="en-US" sz="3000" b="1" dirty="0" smtClean="0">
                <a:solidFill>
                  <a:srgbClr val="793905"/>
                </a:solidFill>
              </a:rPr>
            </a:br>
            <a:r>
              <a:rPr lang="en-US" sz="3000" b="1" dirty="0" smtClean="0">
                <a:solidFill>
                  <a:srgbClr val="793905"/>
                </a:solidFill>
              </a:rPr>
              <a:t>of the objects would </a:t>
            </a:r>
            <a:br>
              <a:rPr lang="en-US" sz="3000" b="1" dirty="0" smtClean="0">
                <a:solidFill>
                  <a:srgbClr val="793905"/>
                </a:solidFill>
              </a:rPr>
            </a:br>
            <a:r>
              <a:rPr lang="en-US" sz="3000" b="1" dirty="0" smtClean="0">
                <a:solidFill>
                  <a:srgbClr val="793905"/>
                </a:solidFill>
              </a:rPr>
              <a:t>comfort the pharaoh </a:t>
            </a:r>
            <a:br>
              <a:rPr lang="en-US" sz="3000" b="1" dirty="0" smtClean="0">
                <a:solidFill>
                  <a:srgbClr val="793905"/>
                </a:solidFill>
              </a:rPr>
            </a:br>
            <a:r>
              <a:rPr lang="en-US" sz="3000" b="1" dirty="0" smtClean="0">
                <a:solidFill>
                  <a:srgbClr val="793905"/>
                </a:solidFill>
              </a:rPr>
              <a:t>as he traveled through </a:t>
            </a:r>
            <a:br>
              <a:rPr lang="en-US" sz="3000" b="1" dirty="0" smtClean="0">
                <a:solidFill>
                  <a:srgbClr val="793905"/>
                </a:solidFill>
              </a:rPr>
            </a:br>
            <a:r>
              <a:rPr lang="en-US" sz="3000" b="1" dirty="0" smtClean="0">
                <a:solidFill>
                  <a:srgbClr val="793905"/>
                </a:solidFill>
              </a:rPr>
              <a:t>the underworld on his </a:t>
            </a:r>
            <a:br>
              <a:rPr lang="en-US" sz="3000" b="1" dirty="0" smtClean="0">
                <a:solidFill>
                  <a:srgbClr val="793905"/>
                </a:solidFill>
              </a:rPr>
            </a:br>
            <a:r>
              <a:rPr lang="en-US" sz="3000" b="1" dirty="0" smtClean="0">
                <a:solidFill>
                  <a:srgbClr val="793905"/>
                </a:solidFill>
              </a:rPr>
              <a:t>journey to the afterlife. </a:t>
            </a:r>
            <a:endParaRPr lang="en-US" sz="3000" b="1" dirty="0">
              <a:solidFill>
                <a:srgbClr val="D4650A"/>
              </a:solidFill>
            </a:endParaRPr>
          </a:p>
        </p:txBody>
      </p:sp>
      <p:pic>
        <p:nvPicPr>
          <p:cNvPr id="11265" name="Picture 1"/>
          <p:cNvPicPr>
            <a:picLocks noChangeAspect="1" noChangeArrowheads="1"/>
          </p:cNvPicPr>
          <p:nvPr/>
        </p:nvPicPr>
        <p:blipFill>
          <a:blip r:embed="rId2" cstate="print"/>
          <a:srcRect/>
          <a:stretch>
            <a:fillRect/>
          </a:stretch>
        </p:blipFill>
        <p:spPr bwMode="auto">
          <a:xfrm>
            <a:off x="4114799" y="914400"/>
            <a:ext cx="5029201" cy="4717469"/>
          </a:xfrm>
          <a:prstGeom prst="rect">
            <a:avLst/>
          </a:prstGeom>
          <a:noFill/>
          <a:ln w="9525">
            <a:noFill/>
            <a:miter lim="800000"/>
            <a:headEnd/>
            <a:tailEnd/>
          </a:ln>
          <a:effectLst/>
        </p:spPr>
      </p:pic>
    </p:spTree>
  </p:cSld>
  <p:clrMapOvr>
    <a:masterClrMapping/>
  </p:clrMapOvr>
  <p:transition advTm="8219">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4876800" y="1752600"/>
            <a:ext cx="4038600" cy="3810000"/>
          </a:xfrm>
        </p:spPr>
        <p:txBody>
          <a:bodyPr>
            <a:noAutofit/>
          </a:bodyPr>
          <a:lstStyle/>
          <a:p>
            <a:pPr algn="l"/>
            <a:r>
              <a:rPr lang="en-US" sz="3000" b="1" dirty="0" smtClean="0">
                <a:solidFill>
                  <a:srgbClr val="793905"/>
                </a:solidFill>
              </a:rPr>
              <a:t>The early pharaohs were buried in the Egyptian sand, but their bodies were easy prey for jackals.  </a:t>
            </a:r>
            <a:r>
              <a:rPr lang="en-US" sz="3000" b="1" dirty="0" smtClean="0">
                <a:solidFill>
                  <a:srgbClr val="C00000"/>
                </a:solidFill>
              </a:rPr>
              <a:t>Jackals are wolf-like creatures that prowl the desert for decayed flesh. </a:t>
            </a:r>
            <a:endParaRPr lang="en-US" sz="3000" b="1" dirty="0">
              <a:solidFill>
                <a:srgbClr val="C00000"/>
              </a:solidFill>
            </a:endParaRPr>
          </a:p>
        </p:txBody>
      </p:sp>
      <p:pic>
        <p:nvPicPr>
          <p:cNvPr id="10243" name="Picture 3"/>
          <p:cNvPicPr>
            <a:picLocks noChangeAspect="1" noChangeArrowheads="1"/>
          </p:cNvPicPr>
          <p:nvPr/>
        </p:nvPicPr>
        <p:blipFill>
          <a:blip r:embed="rId2" cstate="print"/>
          <a:srcRect/>
          <a:stretch>
            <a:fillRect/>
          </a:stretch>
        </p:blipFill>
        <p:spPr bwMode="auto">
          <a:xfrm>
            <a:off x="0" y="609601"/>
            <a:ext cx="4663355" cy="6248400"/>
          </a:xfrm>
          <a:prstGeom prst="rect">
            <a:avLst/>
          </a:prstGeom>
          <a:noFill/>
          <a:ln w="9525">
            <a:noFill/>
            <a:miter lim="800000"/>
            <a:headEnd/>
            <a:tailEnd/>
          </a:ln>
          <a:effectLst/>
        </p:spPr>
      </p:pic>
    </p:spTree>
  </p:cSld>
  <p:clrMapOvr>
    <a:masterClrMapping/>
  </p:clrMapOvr>
  <p:transition advTm="64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4876800" y="1752600"/>
            <a:ext cx="4038600" cy="3810000"/>
          </a:xfrm>
        </p:spPr>
        <p:txBody>
          <a:bodyPr>
            <a:noAutofit/>
          </a:bodyPr>
          <a:lstStyle/>
          <a:p>
            <a:pPr algn="l"/>
            <a:r>
              <a:rPr lang="en-US" sz="3000" b="1" dirty="0" smtClean="0">
                <a:solidFill>
                  <a:srgbClr val="C00000"/>
                </a:solidFill>
              </a:rPr>
              <a:t>The early pharaohs were buried in the Egyptian sand, but their bodies were easy prey for jackals.  </a:t>
            </a:r>
            <a:r>
              <a:rPr lang="en-US" sz="3000" b="1" dirty="0" smtClean="0">
                <a:solidFill>
                  <a:srgbClr val="793905"/>
                </a:solidFill>
              </a:rPr>
              <a:t>Jackals are wolf-like creatures that prowl the desert for decayed flesh. </a:t>
            </a:r>
            <a:endParaRPr lang="en-US" sz="3000" b="1" dirty="0">
              <a:solidFill>
                <a:srgbClr val="D4650A"/>
              </a:solidFill>
            </a:endParaRPr>
          </a:p>
        </p:txBody>
      </p:sp>
      <p:pic>
        <p:nvPicPr>
          <p:cNvPr id="10243" name="Picture 3"/>
          <p:cNvPicPr>
            <a:picLocks noChangeAspect="1" noChangeArrowheads="1"/>
          </p:cNvPicPr>
          <p:nvPr/>
        </p:nvPicPr>
        <p:blipFill>
          <a:blip r:embed="rId2" cstate="print"/>
          <a:srcRect/>
          <a:stretch>
            <a:fillRect/>
          </a:stretch>
        </p:blipFill>
        <p:spPr bwMode="auto">
          <a:xfrm>
            <a:off x="0" y="609601"/>
            <a:ext cx="4663355" cy="6248400"/>
          </a:xfrm>
          <a:prstGeom prst="rect">
            <a:avLst/>
          </a:prstGeom>
          <a:noFill/>
          <a:ln w="9525">
            <a:noFill/>
            <a:miter lim="800000"/>
            <a:headEnd/>
            <a:tailEnd/>
          </a:ln>
          <a:effectLst/>
        </p:spPr>
      </p:pic>
    </p:spTree>
  </p:cSld>
  <p:clrMapOvr>
    <a:masterClrMapping/>
  </p:clrMapOvr>
  <p:transition advTm="4609">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3200" dirty="0" smtClean="0">
                <a:solidFill>
                  <a:schemeClr val="accent2">
                    <a:lumMod val="75000"/>
                  </a:schemeClr>
                </a:solidFill>
                <a:latin typeface="Aharoni" pitchFamily="2" charset="-79"/>
                <a:cs typeface="Aharoni" pitchFamily="2" charset="-79"/>
              </a:rPr>
              <a:t>The </a:t>
            </a:r>
            <a:r>
              <a:rPr lang="en-US" sz="3200" dirty="0" smtClean="0">
                <a:solidFill>
                  <a:schemeClr val="accent2">
                    <a:lumMod val="75000"/>
                  </a:schemeClr>
                </a:solidFill>
                <a:latin typeface="Aharoni" pitchFamily="2" charset="-79"/>
                <a:cs typeface="Aharoni" pitchFamily="2" charset="-79"/>
              </a:rPr>
              <a:t>Pyramids                                 Ancient </a:t>
            </a:r>
            <a:r>
              <a:rPr lang="en-US" sz="3200" dirty="0" smtClean="0">
                <a:solidFill>
                  <a:schemeClr val="accent2">
                    <a:lumMod val="75000"/>
                  </a:schemeClr>
                </a:solidFill>
                <a:latin typeface="Aharoni" pitchFamily="2" charset="-79"/>
                <a:cs typeface="Aharoni" pitchFamily="2" charset="-79"/>
              </a:rPr>
              <a:t>Egypt</a:t>
            </a:r>
            <a:endParaRPr lang="en-US" sz="3200" dirty="0">
              <a:solidFill>
                <a:schemeClr val="accent2">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8534400" cy="3048000"/>
          </a:xfrm>
        </p:spPr>
        <p:txBody>
          <a:bodyPr>
            <a:noAutofit/>
          </a:bodyPr>
          <a:lstStyle/>
          <a:p>
            <a:pPr algn="l"/>
            <a:r>
              <a:rPr lang="en-US" sz="3000" b="1" dirty="0" smtClean="0">
                <a:solidFill>
                  <a:srgbClr val="793905"/>
                </a:solidFill>
              </a:rPr>
              <a:t>The Egyptian people protected the bodies of the pharaohs by surrounding the pharaoh’s graves with mud pits.  </a:t>
            </a:r>
            <a:r>
              <a:rPr lang="en-US" sz="3000" b="1" dirty="0" smtClean="0">
                <a:solidFill>
                  <a:srgbClr val="C00000"/>
                </a:solidFill>
              </a:rPr>
              <a:t>Archeologists found bodies buried about 3400BCE that were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largely </a:t>
            </a:r>
            <a:r>
              <a:rPr lang="en-US" sz="3000" b="1" dirty="0" smtClean="0">
                <a:solidFill>
                  <a:srgbClr val="C00000"/>
                </a:solidFill>
              </a:rPr>
              <a:t>intact.  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dry </a:t>
            </a:r>
            <a:r>
              <a:rPr lang="en-US" sz="3000" b="1" dirty="0" smtClean="0">
                <a:solidFill>
                  <a:srgbClr val="C00000"/>
                </a:solidFill>
              </a:rPr>
              <a:t>sand preserved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the bodies even </a:t>
            </a:r>
            <a:br>
              <a:rPr lang="en-US" sz="3000" b="1" dirty="0" smtClean="0">
                <a:solidFill>
                  <a:srgbClr val="C00000"/>
                </a:solidFill>
              </a:rPr>
            </a:br>
            <a:r>
              <a:rPr lang="en-US" sz="3000" b="1" dirty="0" smtClean="0">
                <a:solidFill>
                  <a:srgbClr val="C00000"/>
                </a:solidFill>
              </a:rPr>
              <a:t>better </a:t>
            </a:r>
            <a:r>
              <a:rPr lang="en-US" sz="3000" b="1" dirty="0" smtClean="0">
                <a:solidFill>
                  <a:srgbClr val="C00000"/>
                </a:solidFill>
              </a:rPr>
              <a:t>than the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elaborate </a:t>
            </a:r>
            <a:r>
              <a:rPr lang="en-US" sz="3000" b="1" dirty="0" smtClean="0">
                <a:solidFill>
                  <a:srgbClr val="C00000"/>
                </a:solidFill>
              </a:rPr>
              <a:t>techniques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the </a:t>
            </a:r>
            <a:r>
              <a:rPr lang="en-US" sz="3000" b="1" dirty="0" smtClean="0">
                <a:solidFill>
                  <a:srgbClr val="C00000"/>
                </a:solidFill>
              </a:rPr>
              <a:t>Egyptians used </a:t>
            </a:r>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later </a:t>
            </a:r>
            <a:r>
              <a:rPr lang="en-US" sz="3000" b="1" dirty="0" smtClean="0">
                <a:solidFill>
                  <a:srgbClr val="C00000"/>
                </a:solidFill>
              </a:rPr>
              <a:t>in their history. </a:t>
            </a:r>
            <a:endParaRPr lang="en-US" sz="3000" b="1" dirty="0">
              <a:solidFill>
                <a:srgbClr val="C00000"/>
              </a:solidFill>
            </a:endParaRPr>
          </a:p>
        </p:txBody>
      </p:sp>
      <p:pic>
        <p:nvPicPr>
          <p:cNvPr id="9218" name="Picture 2" descr="http://creationwiki.org/pool/images/thumb/9/92/Grainsilosaqqarasteppyramid.jpg/300px-Grainsilosaqqarasteppyramid.jpg"/>
          <p:cNvPicPr>
            <a:picLocks noChangeAspect="1" noChangeArrowheads="1"/>
          </p:cNvPicPr>
          <p:nvPr/>
        </p:nvPicPr>
        <p:blipFill>
          <a:blip r:embed="rId2" cstate="print"/>
          <a:srcRect/>
          <a:stretch>
            <a:fillRect/>
          </a:stretch>
        </p:blipFill>
        <p:spPr bwMode="auto">
          <a:xfrm>
            <a:off x="3810000" y="2133600"/>
            <a:ext cx="4800600" cy="3600450"/>
          </a:xfrm>
          <a:prstGeom prst="rect">
            <a:avLst/>
          </a:prstGeom>
          <a:noFill/>
        </p:spPr>
      </p:pic>
    </p:spTree>
  </p:cSld>
  <p:clrMapOvr>
    <a:masterClrMapping/>
  </p:clrMapOvr>
  <p:transition advTm="58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1041</Words>
  <Application>Microsoft Office PowerPoint</Application>
  <PresentationFormat>On-screen Show (4:3)</PresentationFormat>
  <Paragraphs>63</Paragraphs>
  <Slides>30</Slides>
  <Notes>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lpstr>The Pyramids                                 Ancient Egypt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Gift of the Nile                       Ancient Egypt</dc:title>
  <dc:creator>mikedow1@gmail.com</dc:creator>
  <cp:lastModifiedBy>mikedow1@gmail.com</cp:lastModifiedBy>
  <cp:revision>14</cp:revision>
  <dcterms:created xsi:type="dcterms:W3CDTF">2013-10-20T20:51:24Z</dcterms:created>
  <dcterms:modified xsi:type="dcterms:W3CDTF">2013-10-28T02:02:04Z</dcterms:modified>
</cp:coreProperties>
</file>