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09" r:id="rId2"/>
    <p:sldId id="310" r:id="rId3"/>
    <p:sldId id="311" r:id="rId4"/>
    <p:sldId id="312" r:id="rId5"/>
    <p:sldId id="314" r:id="rId6"/>
    <p:sldId id="315" r:id="rId7"/>
    <p:sldId id="316" r:id="rId8"/>
    <p:sldId id="317" r:id="rId9"/>
    <p:sldId id="318" r:id="rId10"/>
    <p:sldId id="29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17" autoAdjust="0"/>
    <p:restoredTop sz="94660"/>
  </p:normalViewPr>
  <p:slideViewPr>
    <p:cSldViewPr>
      <p:cViewPr varScale="1">
        <p:scale>
          <a:sx n="100" d="100"/>
          <a:sy n="100" d="100"/>
        </p:scale>
        <p:origin x="-252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9A949D-9475-49CE-879C-92CF21CCAC47}" type="datetimeFigureOut">
              <a:rPr lang="en-US" smtClean="0"/>
              <a:pPr/>
              <a:t>10/26/14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C6BC60-369F-4C61-85F8-58FAEB9B1C6C}" type="slidenum">
              <a:rPr lang="en-US" smtClean="0"/>
              <a:pPr/>
              <a:t>‹#›</a:t>
            </a:fld>
            <a:endParaRPr lang="en-US"/>
          </a:p>
        </p:txBody>
      </p:sp>
    </p:spTree>
    <p:extLst>
      <p:ext uri="{BB962C8B-B14F-4D97-AF65-F5344CB8AC3E}">
        <p14:creationId xmlns:p14="http://schemas.microsoft.com/office/powerpoint/2010/main" val="3481535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FD22EF-E5E4-4374-BEC5-E517F3052FF0}" type="datetimeFigureOut">
              <a:rPr lang="en-US" smtClean="0"/>
              <a:pPr/>
              <a:t>10/26/14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3A183-3CBE-44AA-ACA3-BF92CD93AAB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FD22EF-E5E4-4374-BEC5-E517F3052FF0}" type="datetimeFigureOut">
              <a:rPr lang="en-US" smtClean="0"/>
              <a:pPr/>
              <a:t>10/26/14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3A183-3CBE-44AA-ACA3-BF92CD93AA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FD22EF-E5E4-4374-BEC5-E517F3052FF0}" type="datetimeFigureOut">
              <a:rPr lang="en-US" smtClean="0"/>
              <a:pPr/>
              <a:t>10/26/14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3A183-3CBE-44AA-ACA3-BF92CD93AAB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FD22EF-E5E4-4374-BEC5-E517F3052FF0}" type="datetimeFigureOut">
              <a:rPr lang="en-US" smtClean="0"/>
              <a:pPr/>
              <a:t>10/26/14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3A183-3CBE-44AA-ACA3-BF92CD93AA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FD22EF-E5E4-4374-BEC5-E517F3052FF0}" type="datetimeFigureOut">
              <a:rPr lang="en-US" smtClean="0"/>
              <a:pPr/>
              <a:t>10/26/14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3A183-3CBE-44AA-ACA3-BF92CD93AAB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FD22EF-E5E4-4374-BEC5-E517F3052FF0}" type="datetimeFigureOut">
              <a:rPr lang="en-US" smtClean="0"/>
              <a:pPr/>
              <a:t>10/26/14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3A183-3CBE-44AA-ACA3-BF92CD93AA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FD22EF-E5E4-4374-BEC5-E517F3052FF0}" type="datetimeFigureOut">
              <a:rPr lang="en-US" smtClean="0"/>
              <a:pPr/>
              <a:t>10/26/14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53A183-3CBE-44AA-ACA3-BF92CD93AAB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FD22EF-E5E4-4374-BEC5-E517F3052FF0}" type="datetimeFigureOut">
              <a:rPr lang="en-US" smtClean="0"/>
              <a:pPr/>
              <a:t>10/26/14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53A183-3CBE-44AA-ACA3-BF92CD93AA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FD22EF-E5E4-4374-BEC5-E517F3052FF0}" type="datetimeFigureOut">
              <a:rPr lang="en-US" smtClean="0"/>
              <a:pPr/>
              <a:t>10/26/14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53A183-3CBE-44AA-ACA3-BF92CD93AA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FD22EF-E5E4-4374-BEC5-E517F3052FF0}" type="datetimeFigureOut">
              <a:rPr lang="en-US" smtClean="0"/>
              <a:pPr/>
              <a:t>10/26/14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3A183-3CBE-44AA-ACA3-BF92CD93AA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FD22EF-E5E4-4374-BEC5-E517F3052FF0}" type="datetimeFigureOut">
              <a:rPr lang="en-US" smtClean="0"/>
              <a:pPr/>
              <a:t>10/26/14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3A183-3CBE-44AA-ACA3-BF92CD93AA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duotone>
              <a:prstClr val="black"/>
              <a:srgbClr val="D9C3A5">
                <a:tint val="50000"/>
                <a:satMod val="180000"/>
              </a:srgbClr>
            </a:duotone>
            <a:lum bright="12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D22EF-E5E4-4374-BEC5-E517F3052FF0}" type="datetimeFigureOut">
              <a:rPr lang="en-US" smtClean="0"/>
              <a:pPr/>
              <a:t>10/26/14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3A183-3CBE-44AA-ACA3-BF92CD93AA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3657600" y="685800"/>
            <a:ext cx="5410200" cy="6001642"/>
          </a:xfrm>
          <a:prstGeom prst="rect">
            <a:avLst/>
          </a:prstGeom>
        </p:spPr>
        <p:txBody>
          <a:bodyPr wrap="square">
            <a:spAutoFit/>
          </a:bodyPr>
          <a:lstStyle/>
          <a:p>
            <a:r>
              <a:rPr lang="en-US" sz="3200" b="1" dirty="0">
                <a:solidFill>
                  <a:srgbClr val="7030A0"/>
                </a:solidFill>
                <a:latin typeface="Arial" pitchFamily="34" charset="0"/>
                <a:cs typeface="Arial" pitchFamily="34" charset="0"/>
              </a:rPr>
              <a:t>The writing of the ancient Egyptians was a great mystery until the discovery of the Rosetta Stone.  In 1799, French soldiers were building a fort near the Egyptian village of Rosetta.  </a:t>
            </a:r>
            <a:r>
              <a:rPr lang="en-US" sz="3200" b="1" dirty="0" smtClean="0">
                <a:solidFill>
                  <a:srgbClr val="7030A0"/>
                </a:solidFill>
                <a:latin typeface="Arial" pitchFamily="34" charset="0"/>
                <a:cs typeface="Arial" pitchFamily="34" charset="0"/>
              </a:rPr>
              <a:t>The soldiers unearthed a dark grey-pinkish granite stone that stood about four feet tall and 2½ feet wide.  </a:t>
            </a:r>
            <a:endParaRPr lang="en-US" sz="3200" b="1" dirty="0">
              <a:solidFill>
                <a:srgbClr val="002060"/>
              </a:solidFill>
              <a:latin typeface="Arial" pitchFamily="34" charset="0"/>
              <a:cs typeface="Arial" pitchFamily="34" charset="0"/>
            </a:endParaRPr>
          </a:p>
        </p:txBody>
      </p:sp>
      <p:sp>
        <p:nvSpPr>
          <p:cNvPr id="14"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The Rosetta Stone                      </a:t>
            </a: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Ancient </a:t>
            </a: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Egypt</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pic>
        <p:nvPicPr>
          <p:cNvPr id="9" name="Picture 8"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447800"/>
            <a:ext cx="3313054" cy="4276611"/>
          </a:xfrm>
          <a:prstGeom prst="rect">
            <a:avLst/>
          </a:prstGeom>
          <a:effectLst/>
        </p:spPr>
      </p:pic>
    </p:spTree>
  </p:cSld>
  <p:clrMapOvr>
    <a:masterClrMapping/>
  </p:clrMapOvr>
  <p:transition xmlns:p14="http://schemas.microsoft.com/office/powerpoint/2010/main" advTm="5937">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4495800"/>
            <a:ext cx="8458200" cy="1077218"/>
          </a:xfrm>
          <a:prstGeom prst="rect">
            <a:avLst/>
          </a:prstGeom>
          <a:ln>
            <a:noFill/>
          </a:ln>
        </p:spPr>
        <p:txBody>
          <a:bodyPr wrap="square">
            <a:spAutoFit/>
          </a:bodyPr>
          <a:lstStyle/>
          <a:p>
            <a:pPr algn="ctr"/>
            <a:r>
              <a:rPr lang="en-US" sz="3200" b="1" dirty="0" smtClean="0">
                <a:solidFill>
                  <a:srgbClr val="7030A0"/>
                </a:solidFill>
              </a:rPr>
              <a:t>Learn more about history at</a:t>
            </a:r>
          </a:p>
          <a:p>
            <a:pPr algn="ctr"/>
            <a:r>
              <a:rPr lang="en-US" sz="3200" b="1" dirty="0" smtClean="0">
                <a:solidFill>
                  <a:srgbClr val="7030A0"/>
                </a:solidFill>
              </a:rPr>
              <a:t>www.mrdowling.com</a:t>
            </a:r>
            <a:endParaRPr lang="en-US" sz="3200" dirty="0">
              <a:solidFill>
                <a:srgbClr val="7030A0"/>
              </a:solidFill>
            </a:endParaRPr>
          </a:p>
        </p:txBody>
      </p:sp>
      <p:pic>
        <p:nvPicPr>
          <p:cNvPr id="8" name="Picture 7" descr="logotransparent.png"/>
          <p:cNvPicPr>
            <a:picLocks noChangeAspect="1"/>
          </p:cNvPicPr>
          <p:nvPr/>
        </p:nvPicPr>
        <p:blipFill>
          <a:blip r:embed="rId2" cstate="print"/>
          <a:stretch>
            <a:fillRect/>
          </a:stretch>
        </p:blipFill>
        <p:spPr>
          <a:xfrm>
            <a:off x="2590800" y="2590800"/>
            <a:ext cx="3898270" cy="1630526"/>
          </a:xfrm>
          <a:prstGeom prst="rect">
            <a:avLst/>
          </a:prstGeom>
        </p:spPr>
      </p:pic>
      <p:sp>
        <p:nvSpPr>
          <p:cNvPr id="5"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The Rosetta Stone                      </a:t>
            </a: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Ancient </a:t>
            </a: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Egypt</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sp>
        <p:nvSpPr>
          <p:cNvPr id="7" name="Rectangle 6"/>
          <p:cNvSpPr/>
          <p:nvPr/>
        </p:nvSpPr>
        <p:spPr>
          <a:xfrm>
            <a:off x="457200" y="685800"/>
            <a:ext cx="4572000" cy="1631216"/>
          </a:xfrm>
          <a:prstGeom prst="rect">
            <a:avLst/>
          </a:prstGeom>
        </p:spPr>
        <p:txBody>
          <a:bodyPr>
            <a:spAutoFit/>
          </a:bodyPr>
          <a:lstStyle/>
          <a:p>
            <a:pPr algn="ctr"/>
            <a:r>
              <a:rPr lang="en-US" sz="2400" b="1" dirty="0">
                <a:solidFill>
                  <a:srgbClr val="7030A0"/>
                </a:solidFill>
              </a:rPr>
              <a:t>Music credit:</a:t>
            </a:r>
          </a:p>
          <a:p>
            <a:pPr algn="ctr"/>
            <a:r>
              <a:rPr lang="en-US" sz="2400" b="1" dirty="0" smtClean="0">
                <a:solidFill>
                  <a:srgbClr val="7030A0"/>
                </a:solidFill>
              </a:rPr>
              <a:t>I Feel You by </a:t>
            </a:r>
            <a:r>
              <a:rPr lang="en-US" sz="2400" b="1" dirty="0">
                <a:solidFill>
                  <a:srgbClr val="7030A0"/>
                </a:solidFill>
              </a:rPr>
              <a:t>Kevin McLeod </a:t>
            </a:r>
            <a:br>
              <a:rPr lang="en-US" sz="2400" b="1" dirty="0">
                <a:solidFill>
                  <a:srgbClr val="7030A0"/>
                </a:solidFill>
              </a:rPr>
            </a:br>
            <a:r>
              <a:rPr lang="en-US" sz="2400" b="1" dirty="0">
                <a:solidFill>
                  <a:srgbClr val="7030A0"/>
                </a:solidFill>
              </a:rPr>
              <a:t>at </a:t>
            </a:r>
            <a:r>
              <a:rPr lang="en-US" sz="2400" b="1" dirty="0">
                <a:solidFill>
                  <a:srgbClr val="7030A0"/>
                </a:solidFill>
              </a:rPr>
              <a:t>incompetech.com </a:t>
            </a:r>
          </a:p>
          <a:p>
            <a:pPr algn="ctr"/>
            <a:r>
              <a:rPr lang="en-US" sz="1400" b="1" dirty="0">
                <a:solidFill>
                  <a:srgbClr val="7030A0"/>
                </a:solidFill>
              </a:rPr>
              <a:t>Licensed under Creative Commons: By Attribution 3.0</a:t>
            </a:r>
          </a:p>
          <a:p>
            <a:pPr algn="ctr"/>
            <a:r>
              <a:rPr lang="en-US" sz="1400" b="1" dirty="0">
                <a:solidFill>
                  <a:srgbClr val="7030A0"/>
                </a:solidFill>
              </a:rPr>
              <a:t>http://creativecommons.org/licenses/by/3.0/</a:t>
            </a:r>
            <a:endParaRPr lang="en-US" sz="1400" b="1" dirty="0">
              <a:solidFill>
                <a:srgbClr val="7030A0"/>
              </a:solidFill>
            </a:endParaRPr>
          </a:p>
        </p:txBody>
      </p:sp>
    </p:spTree>
  </p:cSld>
  <p:clrMapOvr>
    <a:masterClrMapping/>
  </p:clrMapOvr>
  <p:transition xmlns:p14="http://schemas.microsoft.com/office/powerpoint/2010/main" advTm="10812">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fade">
                                      <p:cBhvr>
                                        <p:cTn id="24" dur="1000"/>
                                        <p:tgtEl>
                                          <p:spTgt spid="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fade">
                                      <p:cBhvr>
                                        <p:cTn id="29"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609600" y="838200"/>
            <a:ext cx="7848600" cy="2554545"/>
          </a:xfrm>
          <a:prstGeom prst="rect">
            <a:avLst/>
          </a:prstGeom>
        </p:spPr>
        <p:txBody>
          <a:bodyPr wrap="square">
            <a:spAutoFit/>
          </a:bodyPr>
          <a:lstStyle/>
          <a:p>
            <a:r>
              <a:rPr lang="en-US" sz="3200" b="1" dirty="0">
                <a:solidFill>
                  <a:srgbClr val="7030A0"/>
                </a:solidFill>
                <a:latin typeface="Arial" pitchFamily="34" charset="0"/>
                <a:cs typeface="Arial" pitchFamily="34" charset="0"/>
              </a:rPr>
              <a:t>The Rosetta Stone was inscribed with three languages.  One language was Greek, but the </a:t>
            </a:r>
            <a:r>
              <a:rPr lang="en-US" sz="3200" b="1" dirty="0" smtClean="0">
                <a:solidFill>
                  <a:srgbClr val="7030A0"/>
                </a:solidFill>
                <a:latin typeface="Arial" pitchFamily="34" charset="0"/>
                <a:cs typeface="Arial" pitchFamily="34" charset="0"/>
              </a:rPr>
              <a:t>others were </a:t>
            </a:r>
            <a:r>
              <a:rPr lang="en-US" sz="3200" b="1" dirty="0">
                <a:solidFill>
                  <a:srgbClr val="7030A0"/>
                </a:solidFill>
                <a:latin typeface="Arial" pitchFamily="34" charset="0"/>
                <a:cs typeface="Arial" pitchFamily="34" charset="0"/>
              </a:rPr>
              <a:t>forms </a:t>
            </a:r>
            <a:r>
              <a:rPr lang="en-US" sz="3200" b="1" dirty="0" smtClean="0">
                <a:solidFill>
                  <a:srgbClr val="7030A0"/>
                </a:solidFill>
                <a:latin typeface="Arial" pitchFamily="34" charset="0"/>
                <a:cs typeface="Arial" pitchFamily="34" charset="0"/>
              </a:rPr>
              <a:t>of Egyptian </a:t>
            </a:r>
            <a:r>
              <a:rPr lang="en-US" sz="3200" b="1" dirty="0">
                <a:solidFill>
                  <a:srgbClr val="7030A0"/>
                </a:solidFill>
                <a:latin typeface="Arial" pitchFamily="34" charset="0"/>
                <a:cs typeface="Arial" pitchFamily="34" charset="0"/>
              </a:rPr>
              <a:t>writing </a:t>
            </a:r>
            <a:r>
              <a:rPr lang="en-US" sz="3200" b="1" dirty="0" smtClean="0">
                <a:solidFill>
                  <a:srgbClr val="7030A0"/>
                </a:solidFill>
                <a:latin typeface="Arial" pitchFamily="34" charset="0"/>
                <a:cs typeface="Arial" pitchFamily="34" charset="0"/>
              </a:rPr>
              <a:t>that </a:t>
            </a:r>
            <a:r>
              <a:rPr lang="en-US" sz="3200" b="1" dirty="0">
                <a:solidFill>
                  <a:srgbClr val="7030A0"/>
                </a:solidFill>
                <a:latin typeface="Arial" pitchFamily="34" charset="0"/>
                <a:cs typeface="Arial" pitchFamily="34" charset="0"/>
              </a:rPr>
              <a:t>were </a:t>
            </a:r>
            <a:r>
              <a:rPr lang="en-US" sz="3200" b="1" dirty="0" smtClean="0">
                <a:solidFill>
                  <a:srgbClr val="7030A0"/>
                </a:solidFill>
                <a:latin typeface="Arial" pitchFamily="34" charset="0"/>
                <a:cs typeface="Arial" pitchFamily="34" charset="0"/>
              </a:rPr>
              <a:t>unreadable at </a:t>
            </a:r>
            <a:r>
              <a:rPr lang="en-US" sz="3200" b="1" dirty="0">
                <a:solidFill>
                  <a:srgbClr val="7030A0"/>
                </a:solidFill>
                <a:latin typeface="Arial" pitchFamily="34" charset="0"/>
                <a:cs typeface="Arial" pitchFamily="34" charset="0"/>
              </a:rPr>
              <a:t>that </a:t>
            </a:r>
            <a:r>
              <a:rPr lang="en-US" sz="3200" b="1" dirty="0" smtClean="0">
                <a:solidFill>
                  <a:srgbClr val="7030A0"/>
                </a:solidFill>
                <a:latin typeface="Arial" pitchFamily="34" charset="0"/>
                <a:cs typeface="Arial" pitchFamily="34" charset="0"/>
              </a:rPr>
              <a:t>time</a:t>
            </a:r>
            <a:r>
              <a:rPr lang="en-US" sz="3200" b="1" dirty="0">
                <a:solidFill>
                  <a:srgbClr val="7030A0"/>
                </a:solidFill>
                <a:latin typeface="Arial" pitchFamily="34" charset="0"/>
                <a:cs typeface="Arial" pitchFamily="34" charset="0"/>
              </a:rPr>
              <a:t>.  </a:t>
            </a:r>
            <a:endParaRPr lang="en-US" sz="3200" b="1" dirty="0">
              <a:solidFill>
                <a:srgbClr val="002060"/>
              </a:solidFill>
              <a:latin typeface="Arial" pitchFamily="34" charset="0"/>
              <a:cs typeface="Arial" pitchFamily="34" charset="0"/>
            </a:endParaRPr>
          </a:p>
        </p:txBody>
      </p:sp>
      <p:sp>
        <p:nvSpPr>
          <p:cNvPr id="14"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The Rosetta Stone                      </a:t>
            </a: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Ancient </a:t>
            </a: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Egypt</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pic>
        <p:nvPicPr>
          <p:cNvPr id="10" name="Picture 9"/>
          <p:cNvPicPr>
            <a:picLocks noChangeAspect="1"/>
          </p:cNvPicPr>
          <p:nvPr/>
        </p:nvPicPr>
        <p:blipFill>
          <a:blip r:embed="rId2"/>
          <a:stretch>
            <a:fillRect/>
          </a:stretch>
        </p:blipFill>
        <p:spPr>
          <a:xfrm>
            <a:off x="1676400" y="3581400"/>
            <a:ext cx="5496561" cy="2743200"/>
          </a:xfrm>
          <a:prstGeom prst="rect">
            <a:avLst/>
          </a:prstGeom>
        </p:spPr>
      </p:pic>
    </p:spTree>
    <p:extLst>
      <p:ext uri="{BB962C8B-B14F-4D97-AF65-F5344CB8AC3E}">
        <p14:creationId xmlns:p14="http://schemas.microsoft.com/office/powerpoint/2010/main" val="4106903063"/>
      </p:ext>
    </p:extLst>
  </p:cSld>
  <p:clrMapOvr>
    <a:masterClrMapping/>
  </p:clrMapOvr>
  <p:transition xmlns:p14="http://schemas.microsoft.com/office/powerpoint/2010/main" advTm="5937">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457200" y="1447800"/>
            <a:ext cx="4038600" cy="4524315"/>
          </a:xfrm>
          <a:prstGeom prst="rect">
            <a:avLst/>
          </a:prstGeom>
        </p:spPr>
        <p:txBody>
          <a:bodyPr wrap="square">
            <a:spAutoFit/>
          </a:bodyPr>
          <a:lstStyle/>
          <a:p>
            <a:r>
              <a:rPr lang="en-US" sz="3200" b="1" dirty="0">
                <a:solidFill>
                  <a:srgbClr val="7030A0"/>
                </a:solidFill>
                <a:latin typeface="Arial" pitchFamily="34" charset="0"/>
                <a:cs typeface="Arial" pitchFamily="34" charset="0"/>
              </a:rPr>
              <a:t>The Greek writing described a law written in 196BCE.   Scholars decided the Greek writing might give clues to the meaning of the Egyptian symbols. </a:t>
            </a:r>
            <a:endParaRPr lang="en-US" sz="3200" b="1" dirty="0">
              <a:solidFill>
                <a:srgbClr val="002060"/>
              </a:solidFill>
              <a:latin typeface="Arial" pitchFamily="34" charset="0"/>
              <a:cs typeface="Arial" pitchFamily="34" charset="0"/>
            </a:endParaRPr>
          </a:p>
          <a:p>
            <a:endParaRPr lang="en-US" sz="3200" b="1" dirty="0">
              <a:solidFill>
                <a:srgbClr val="002060"/>
              </a:solidFill>
              <a:latin typeface="Arial" pitchFamily="34" charset="0"/>
              <a:cs typeface="Arial" pitchFamily="34" charset="0"/>
            </a:endParaRPr>
          </a:p>
        </p:txBody>
      </p:sp>
      <p:sp>
        <p:nvSpPr>
          <p:cNvPr id="14"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The Rosetta Stone                      </a:t>
            </a: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Ancient </a:t>
            </a: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Egypt</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pic>
        <p:nvPicPr>
          <p:cNvPr id="8" name="Picture 7" desc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447800"/>
            <a:ext cx="4229100" cy="4229100"/>
          </a:xfrm>
          <a:prstGeom prst="rect">
            <a:avLst/>
          </a:prstGeom>
        </p:spPr>
      </p:pic>
    </p:spTree>
    <p:extLst>
      <p:ext uri="{BB962C8B-B14F-4D97-AF65-F5344CB8AC3E}">
        <p14:creationId xmlns:p14="http://schemas.microsoft.com/office/powerpoint/2010/main" val="3917626185"/>
      </p:ext>
    </p:extLst>
  </p:cSld>
  <p:clrMapOvr>
    <a:masterClrMapping/>
  </p:clrMapOvr>
  <p:transition xmlns:p14="http://schemas.microsoft.com/office/powerpoint/2010/main" advTm="5937">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4419600" y="685800"/>
            <a:ext cx="4343400" cy="6001642"/>
          </a:xfrm>
          <a:prstGeom prst="rect">
            <a:avLst/>
          </a:prstGeom>
        </p:spPr>
        <p:txBody>
          <a:bodyPr wrap="square">
            <a:spAutoFit/>
          </a:bodyPr>
          <a:lstStyle/>
          <a:p>
            <a:r>
              <a:rPr lang="en-US" sz="3200" b="1" dirty="0" smtClean="0">
                <a:solidFill>
                  <a:srgbClr val="7030A0"/>
                </a:solidFill>
                <a:latin typeface="Arial" pitchFamily="34" charset="0"/>
                <a:cs typeface="Arial" pitchFamily="34" charset="0"/>
              </a:rPr>
              <a:t>The British </a:t>
            </a:r>
            <a:r>
              <a:rPr lang="en-US" sz="3200" b="1" dirty="0">
                <a:solidFill>
                  <a:srgbClr val="7030A0"/>
                </a:solidFill>
                <a:latin typeface="Arial" pitchFamily="34" charset="0"/>
                <a:cs typeface="Arial" pitchFamily="34" charset="0"/>
              </a:rPr>
              <a:t>seized Egypt in 1801 and transported the Rosetta Stone to the British Museum.  Scholars carefully studied the writing on the Rosetta Stone, but their work proceeded slowly because parts of the stone had crumbled. </a:t>
            </a:r>
            <a:endParaRPr lang="en-US" sz="3200" b="1" dirty="0">
              <a:solidFill>
                <a:srgbClr val="002060"/>
              </a:solidFill>
              <a:latin typeface="Arial" pitchFamily="34" charset="0"/>
              <a:cs typeface="Arial" pitchFamily="34" charset="0"/>
            </a:endParaRPr>
          </a:p>
        </p:txBody>
      </p:sp>
      <p:sp>
        <p:nvSpPr>
          <p:cNvPr id="14"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The Rosetta Stone                      </a:t>
            </a: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Ancient </a:t>
            </a: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Egypt</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pic>
        <p:nvPicPr>
          <p:cNvPr id="2" name="Picture 1"/>
          <p:cNvPicPr>
            <a:picLocks noChangeAspect="1"/>
          </p:cNvPicPr>
          <p:nvPr/>
        </p:nvPicPr>
        <p:blipFill>
          <a:blip r:embed="rId2"/>
          <a:stretch>
            <a:fillRect/>
          </a:stretch>
        </p:blipFill>
        <p:spPr>
          <a:xfrm>
            <a:off x="152400" y="990600"/>
            <a:ext cx="4000500" cy="5334000"/>
          </a:xfrm>
          <a:prstGeom prst="rect">
            <a:avLst/>
          </a:prstGeom>
        </p:spPr>
      </p:pic>
    </p:spTree>
    <p:extLst>
      <p:ext uri="{BB962C8B-B14F-4D97-AF65-F5344CB8AC3E}">
        <p14:creationId xmlns:p14="http://schemas.microsoft.com/office/powerpoint/2010/main" val="4043623871"/>
      </p:ext>
    </p:extLst>
  </p:cSld>
  <p:clrMapOvr>
    <a:masterClrMapping/>
  </p:clrMapOvr>
  <p:transition xmlns:p14="http://schemas.microsoft.com/office/powerpoint/2010/main" advTm="5937">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381000" y="1219200"/>
            <a:ext cx="4724400" cy="5016757"/>
          </a:xfrm>
          <a:prstGeom prst="rect">
            <a:avLst/>
          </a:prstGeom>
        </p:spPr>
        <p:txBody>
          <a:bodyPr wrap="square">
            <a:spAutoFit/>
          </a:bodyPr>
          <a:lstStyle/>
          <a:p>
            <a:r>
              <a:rPr lang="en-US" sz="3200" b="1" dirty="0">
                <a:solidFill>
                  <a:srgbClr val="7030A0"/>
                </a:solidFill>
                <a:latin typeface="Arial" pitchFamily="34" charset="0"/>
                <a:cs typeface="Arial" pitchFamily="34" charset="0"/>
              </a:rPr>
              <a:t>In time, the scholars concluded that the law was written in hieroglyphics and demotic scripts.  Hieroglyphics was the sacred writing of ancient Egypt and was known only by the most learned priests.  </a:t>
            </a:r>
            <a:endParaRPr lang="en-US" sz="3200" b="1" dirty="0">
              <a:solidFill>
                <a:srgbClr val="002060"/>
              </a:solidFill>
              <a:latin typeface="Arial" pitchFamily="34" charset="0"/>
              <a:cs typeface="Arial" pitchFamily="34" charset="0"/>
            </a:endParaRPr>
          </a:p>
        </p:txBody>
      </p:sp>
      <p:sp>
        <p:nvSpPr>
          <p:cNvPr id="14"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The Rosetta Stone                      </a:t>
            </a: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Ancient </a:t>
            </a: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Egypt</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pic>
        <p:nvPicPr>
          <p:cNvPr id="2" name="Picture 1" desc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914400"/>
            <a:ext cx="3009900" cy="5303157"/>
          </a:xfrm>
          <a:prstGeom prst="rect">
            <a:avLst/>
          </a:prstGeom>
        </p:spPr>
      </p:pic>
    </p:spTree>
    <p:extLst>
      <p:ext uri="{BB962C8B-B14F-4D97-AF65-F5344CB8AC3E}">
        <p14:creationId xmlns:p14="http://schemas.microsoft.com/office/powerpoint/2010/main" val="914465257"/>
      </p:ext>
    </p:extLst>
  </p:cSld>
  <p:clrMapOvr>
    <a:masterClrMapping/>
  </p:clrMapOvr>
  <p:transition xmlns:p14="http://schemas.microsoft.com/office/powerpoint/2010/main" advTm="5937">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1219200" y="4419600"/>
            <a:ext cx="6934200" cy="2062103"/>
          </a:xfrm>
          <a:prstGeom prst="rect">
            <a:avLst/>
          </a:prstGeom>
        </p:spPr>
        <p:txBody>
          <a:bodyPr wrap="square">
            <a:spAutoFit/>
          </a:bodyPr>
          <a:lstStyle/>
          <a:p>
            <a:r>
              <a:rPr lang="en-US" sz="3200" b="1" dirty="0">
                <a:solidFill>
                  <a:srgbClr val="7030A0"/>
                </a:solidFill>
                <a:latin typeface="Arial" pitchFamily="34" charset="0"/>
                <a:cs typeface="Arial" pitchFamily="34" charset="0"/>
              </a:rPr>
              <a:t>Demotic was a cursive script that the Egyptians used for less formal writing.  Demotic writing shared some similarities with Greek. </a:t>
            </a:r>
            <a:endParaRPr lang="en-US" sz="3200" b="1" dirty="0">
              <a:solidFill>
                <a:srgbClr val="002060"/>
              </a:solidFill>
              <a:latin typeface="Arial" pitchFamily="34" charset="0"/>
              <a:cs typeface="Arial" pitchFamily="34" charset="0"/>
            </a:endParaRPr>
          </a:p>
        </p:txBody>
      </p:sp>
      <p:sp>
        <p:nvSpPr>
          <p:cNvPr id="14"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The Rosetta Stone                      </a:t>
            </a: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Ancient </a:t>
            </a: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Egypt</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pic>
        <p:nvPicPr>
          <p:cNvPr id="2" name="Picture 1" desc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143000"/>
            <a:ext cx="4914900" cy="3038556"/>
          </a:xfrm>
          <a:prstGeom prst="rect">
            <a:avLst/>
          </a:prstGeom>
        </p:spPr>
      </p:pic>
    </p:spTree>
    <p:extLst>
      <p:ext uri="{BB962C8B-B14F-4D97-AF65-F5344CB8AC3E}">
        <p14:creationId xmlns:p14="http://schemas.microsoft.com/office/powerpoint/2010/main" val="145659323"/>
      </p:ext>
    </p:extLst>
  </p:cSld>
  <p:clrMapOvr>
    <a:masterClrMapping/>
  </p:clrMapOvr>
  <p:transition xmlns:p14="http://schemas.microsoft.com/office/powerpoint/2010/main" advTm="5937">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3352800" y="685800"/>
            <a:ext cx="5562600" cy="6001642"/>
          </a:xfrm>
          <a:prstGeom prst="rect">
            <a:avLst/>
          </a:prstGeom>
        </p:spPr>
        <p:txBody>
          <a:bodyPr wrap="square">
            <a:spAutoFit/>
          </a:bodyPr>
          <a:lstStyle/>
          <a:p>
            <a:r>
              <a:rPr lang="en-US" sz="3200" b="1" dirty="0">
                <a:solidFill>
                  <a:srgbClr val="7030A0"/>
                </a:solidFill>
                <a:latin typeface="Arial" pitchFamily="34" charset="0"/>
                <a:cs typeface="Arial" pitchFamily="34" charset="0"/>
              </a:rPr>
              <a:t>In 1822, a French linguist named Jean Champollion matched several characters from the three texts and slowly deciphered an alphabet of hieroglyphics.  Champollion concluded that hieroglyphics had originally been pictographs, but the symbols stood for sounds in later times.  </a:t>
            </a:r>
            <a:endParaRPr lang="en-US" sz="3200" b="1" dirty="0">
              <a:solidFill>
                <a:srgbClr val="002060"/>
              </a:solidFill>
              <a:latin typeface="Arial" pitchFamily="34" charset="0"/>
              <a:cs typeface="Arial" pitchFamily="34" charset="0"/>
            </a:endParaRPr>
          </a:p>
        </p:txBody>
      </p:sp>
      <p:sp>
        <p:nvSpPr>
          <p:cNvPr id="14"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The Rosetta Stone                      </a:t>
            </a: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Ancient </a:t>
            </a: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Egypt</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pic>
        <p:nvPicPr>
          <p:cNvPr id="2" name="Picture 1" descr="604champoll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2600"/>
            <a:ext cx="3190875" cy="5105400"/>
          </a:xfrm>
          <a:prstGeom prst="rect">
            <a:avLst/>
          </a:prstGeom>
        </p:spPr>
      </p:pic>
    </p:spTree>
    <p:extLst>
      <p:ext uri="{BB962C8B-B14F-4D97-AF65-F5344CB8AC3E}">
        <p14:creationId xmlns:p14="http://schemas.microsoft.com/office/powerpoint/2010/main" val="3754551777"/>
      </p:ext>
    </p:extLst>
  </p:cSld>
  <p:clrMapOvr>
    <a:masterClrMapping/>
  </p:clrMapOvr>
  <p:transition xmlns:p14="http://schemas.microsoft.com/office/powerpoint/2010/main" advTm="5937">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457200" y="762000"/>
            <a:ext cx="8153400" cy="4031873"/>
          </a:xfrm>
          <a:prstGeom prst="rect">
            <a:avLst/>
          </a:prstGeom>
        </p:spPr>
        <p:txBody>
          <a:bodyPr wrap="square">
            <a:spAutoFit/>
          </a:bodyPr>
          <a:lstStyle/>
          <a:p>
            <a:r>
              <a:rPr lang="en-US" sz="3200" b="1" dirty="0">
                <a:solidFill>
                  <a:srgbClr val="7030A0"/>
                </a:solidFill>
                <a:latin typeface="Arial" pitchFamily="34" charset="0"/>
                <a:cs typeface="Arial" pitchFamily="34" charset="0"/>
              </a:rPr>
              <a:t>Using Champollion’s key, the mysterious hieroglyphic text became readable.  Within a few years, scholars were able to find the explanation for the pyramids and many of the </a:t>
            </a:r>
            <a:r>
              <a:rPr lang="en-US" sz="3200" b="1" dirty="0" smtClean="0">
                <a:solidFill>
                  <a:srgbClr val="7030A0"/>
                </a:solidFill>
                <a:latin typeface="Arial" pitchFamily="34" charset="0"/>
                <a:cs typeface="Arial" pitchFamily="34" charset="0"/>
              </a:rPr>
              <a:t/>
            </a:r>
            <a:br>
              <a:rPr lang="en-US" sz="3200" b="1" dirty="0" smtClean="0">
                <a:solidFill>
                  <a:srgbClr val="7030A0"/>
                </a:solidFill>
                <a:latin typeface="Arial" pitchFamily="34" charset="0"/>
                <a:cs typeface="Arial" pitchFamily="34" charset="0"/>
              </a:rPr>
            </a:br>
            <a:r>
              <a:rPr lang="en-US" sz="3200" b="1" dirty="0" smtClean="0">
                <a:solidFill>
                  <a:srgbClr val="7030A0"/>
                </a:solidFill>
                <a:latin typeface="Arial" pitchFamily="34" charset="0"/>
                <a:cs typeface="Arial" pitchFamily="34" charset="0"/>
              </a:rPr>
              <a:t>other </a:t>
            </a:r>
            <a:r>
              <a:rPr lang="en-US" sz="3200" b="1" dirty="0">
                <a:solidFill>
                  <a:srgbClr val="7030A0"/>
                </a:solidFill>
                <a:latin typeface="Arial" pitchFamily="34" charset="0"/>
                <a:cs typeface="Arial" pitchFamily="34" charset="0"/>
              </a:rPr>
              <a:t>mysteries </a:t>
            </a:r>
            <a:r>
              <a:rPr lang="en-US" sz="3200" b="1" dirty="0" smtClean="0">
                <a:solidFill>
                  <a:srgbClr val="7030A0"/>
                </a:solidFill>
                <a:latin typeface="Arial" pitchFamily="34" charset="0"/>
                <a:cs typeface="Arial" pitchFamily="34" charset="0"/>
              </a:rPr>
              <a:t/>
            </a:r>
            <a:br>
              <a:rPr lang="en-US" sz="3200" b="1" dirty="0" smtClean="0">
                <a:solidFill>
                  <a:srgbClr val="7030A0"/>
                </a:solidFill>
                <a:latin typeface="Arial" pitchFamily="34" charset="0"/>
                <a:cs typeface="Arial" pitchFamily="34" charset="0"/>
              </a:rPr>
            </a:br>
            <a:r>
              <a:rPr lang="en-US" sz="3200" b="1" dirty="0" smtClean="0">
                <a:solidFill>
                  <a:srgbClr val="7030A0"/>
                </a:solidFill>
                <a:latin typeface="Arial" pitchFamily="34" charset="0"/>
                <a:cs typeface="Arial" pitchFamily="34" charset="0"/>
              </a:rPr>
              <a:t>of </a:t>
            </a:r>
            <a:r>
              <a:rPr lang="en-US" sz="3200" b="1" dirty="0">
                <a:solidFill>
                  <a:srgbClr val="7030A0"/>
                </a:solidFill>
                <a:latin typeface="Arial" pitchFamily="34" charset="0"/>
                <a:cs typeface="Arial" pitchFamily="34" charset="0"/>
              </a:rPr>
              <a:t>ancient </a:t>
            </a:r>
            <a:r>
              <a:rPr lang="en-US" sz="3200" b="1" dirty="0" smtClean="0">
                <a:solidFill>
                  <a:srgbClr val="7030A0"/>
                </a:solidFill>
                <a:latin typeface="Arial" pitchFamily="34" charset="0"/>
                <a:cs typeface="Arial" pitchFamily="34" charset="0"/>
              </a:rPr>
              <a:t/>
            </a:r>
            <a:br>
              <a:rPr lang="en-US" sz="3200" b="1" dirty="0" smtClean="0">
                <a:solidFill>
                  <a:srgbClr val="7030A0"/>
                </a:solidFill>
                <a:latin typeface="Arial" pitchFamily="34" charset="0"/>
                <a:cs typeface="Arial" pitchFamily="34" charset="0"/>
              </a:rPr>
            </a:br>
            <a:r>
              <a:rPr lang="en-US" sz="3200" b="1" dirty="0" smtClean="0">
                <a:solidFill>
                  <a:srgbClr val="7030A0"/>
                </a:solidFill>
                <a:latin typeface="Arial" pitchFamily="34" charset="0"/>
                <a:cs typeface="Arial" pitchFamily="34" charset="0"/>
              </a:rPr>
              <a:t>Egypt</a:t>
            </a:r>
            <a:r>
              <a:rPr lang="en-US" sz="3200" b="1" dirty="0">
                <a:solidFill>
                  <a:srgbClr val="7030A0"/>
                </a:solidFill>
                <a:latin typeface="Arial" pitchFamily="34" charset="0"/>
                <a:cs typeface="Arial" pitchFamily="34" charset="0"/>
              </a:rPr>
              <a:t>.</a:t>
            </a:r>
            <a:endParaRPr lang="en-US" sz="3200" b="1" dirty="0">
              <a:solidFill>
                <a:srgbClr val="002060"/>
              </a:solidFill>
              <a:latin typeface="Arial" pitchFamily="34" charset="0"/>
              <a:cs typeface="Arial" pitchFamily="34" charset="0"/>
            </a:endParaRPr>
          </a:p>
        </p:txBody>
      </p:sp>
      <p:sp>
        <p:nvSpPr>
          <p:cNvPr id="14"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The Rosetta Stone                      </a:t>
            </a: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Ancient </a:t>
            </a: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Egypt</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pic>
        <p:nvPicPr>
          <p:cNvPr id="2" name="Picture 1"/>
          <p:cNvPicPr>
            <a:picLocks noChangeAspect="1"/>
          </p:cNvPicPr>
          <p:nvPr/>
        </p:nvPicPr>
        <p:blipFill>
          <a:blip r:embed="rId2"/>
          <a:stretch>
            <a:fillRect/>
          </a:stretch>
        </p:blipFill>
        <p:spPr>
          <a:xfrm>
            <a:off x="3733800" y="2990088"/>
            <a:ext cx="5181600" cy="3575304"/>
          </a:xfrm>
          <a:prstGeom prst="rect">
            <a:avLst/>
          </a:prstGeom>
        </p:spPr>
      </p:pic>
    </p:spTree>
    <p:extLst>
      <p:ext uri="{BB962C8B-B14F-4D97-AF65-F5344CB8AC3E}">
        <p14:creationId xmlns:p14="http://schemas.microsoft.com/office/powerpoint/2010/main" val="2423922968"/>
      </p:ext>
    </p:extLst>
  </p:cSld>
  <p:clrMapOvr>
    <a:masterClrMapping/>
  </p:clrMapOvr>
  <p:transition xmlns:p14="http://schemas.microsoft.com/office/powerpoint/2010/main" advTm="5937">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1-ps.googleusercontent.com/h/www.mrdowling.com/images/300x408x701spartan.png.pagespeed.ic.PMTuj7KuB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533400" y="685800"/>
            <a:ext cx="8229600" cy="5509200"/>
          </a:xfrm>
          <a:prstGeom prst="rect">
            <a:avLst/>
          </a:prstGeom>
        </p:spPr>
        <p:txBody>
          <a:bodyPr wrap="square">
            <a:spAutoFit/>
          </a:bodyPr>
          <a:lstStyle/>
          <a:p>
            <a:r>
              <a:rPr lang="en-US" sz="3200" b="1" dirty="0">
                <a:solidFill>
                  <a:srgbClr val="7030A0"/>
                </a:solidFill>
                <a:latin typeface="Arial" pitchFamily="34" charset="0"/>
                <a:cs typeface="Arial" pitchFamily="34" charset="0"/>
              </a:rPr>
              <a:t>In 2003, Egypt formally requested that the British return the Rosetta Stone to its original home.   The British Museum and other leading world museums responded by issuing a joint statement </a:t>
            </a:r>
            <a:r>
              <a:rPr lang="en-US" sz="3200" b="1" dirty="0" smtClean="0">
                <a:solidFill>
                  <a:srgbClr val="7030A0"/>
                </a:solidFill>
                <a:latin typeface="Arial" pitchFamily="34" charset="0"/>
                <a:cs typeface="Arial" pitchFamily="34" charset="0"/>
              </a:rPr>
              <a:t/>
            </a:r>
            <a:br>
              <a:rPr lang="en-US" sz="3200" b="1" dirty="0" smtClean="0">
                <a:solidFill>
                  <a:srgbClr val="7030A0"/>
                </a:solidFill>
                <a:latin typeface="Arial" pitchFamily="34" charset="0"/>
                <a:cs typeface="Arial" pitchFamily="34" charset="0"/>
              </a:rPr>
            </a:br>
            <a:r>
              <a:rPr lang="en-US" sz="3200" b="1" dirty="0" smtClean="0">
                <a:solidFill>
                  <a:srgbClr val="7030A0"/>
                </a:solidFill>
                <a:latin typeface="Arial" pitchFamily="34" charset="0"/>
                <a:cs typeface="Arial" pitchFamily="34" charset="0"/>
              </a:rPr>
              <a:t>rejecting </a:t>
            </a:r>
            <a:r>
              <a:rPr lang="en-US" sz="3200" b="1" dirty="0">
                <a:solidFill>
                  <a:srgbClr val="7030A0"/>
                </a:solidFill>
                <a:latin typeface="Arial" pitchFamily="34" charset="0"/>
                <a:cs typeface="Arial" pitchFamily="34" charset="0"/>
              </a:rPr>
              <a:t>Egypt’s request.  </a:t>
            </a:r>
            <a:r>
              <a:rPr lang="en-US" sz="3200" b="1" dirty="0" smtClean="0">
                <a:solidFill>
                  <a:srgbClr val="7030A0"/>
                </a:solidFill>
                <a:latin typeface="Arial" pitchFamily="34" charset="0"/>
                <a:cs typeface="Arial" pitchFamily="34" charset="0"/>
              </a:rPr>
              <a:t/>
            </a:r>
            <a:br>
              <a:rPr lang="en-US" sz="3200" b="1" dirty="0" smtClean="0">
                <a:solidFill>
                  <a:srgbClr val="7030A0"/>
                </a:solidFill>
                <a:latin typeface="Arial" pitchFamily="34" charset="0"/>
                <a:cs typeface="Arial" pitchFamily="34" charset="0"/>
              </a:rPr>
            </a:br>
            <a:r>
              <a:rPr lang="en-US" sz="3200" b="1" dirty="0" smtClean="0">
                <a:solidFill>
                  <a:srgbClr val="7030A0"/>
                </a:solidFill>
                <a:latin typeface="Arial" pitchFamily="34" charset="0"/>
                <a:cs typeface="Arial" pitchFamily="34" charset="0"/>
              </a:rPr>
              <a:t>The statement </a:t>
            </a:r>
            <a:r>
              <a:rPr lang="en-US" sz="3200" b="1" dirty="0">
                <a:solidFill>
                  <a:srgbClr val="7030A0"/>
                </a:solidFill>
                <a:latin typeface="Arial" pitchFamily="34" charset="0"/>
                <a:cs typeface="Arial" pitchFamily="34" charset="0"/>
              </a:rPr>
              <a:t>explained </a:t>
            </a:r>
            <a:r>
              <a:rPr lang="en-US" sz="3200" b="1" dirty="0" smtClean="0">
                <a:solidFill>
                  <a:srgbClr val="7030A0"/>
                </a:solidFill>
                <a:latin typeface="Arial" pitchFamily="34" charset="0"/>
                <a:cs typeface="Arial" pitchFamily="34" charset="0"/>
              </a:rPr>
              <a:t/>
            </a:r>
            <a:br>
              <a:rPr lang="en-US" sz="3200" b="1" dirty="0" smtClean="0">
                <a:solidFill>
                  <a:srgbClr val="7030A0"/>
                </a:solidFill>
                <a:latin typeface="Arial" pitchFamily="34" charset="0"/>
                <a:cs typeface="Arial" pitchFamily="34" charset="0"/>
              </a:rPr>
            </a:br>
            <a:r>
              <a:rPr lang="en-US" sz="3200" b="1" dirty="0" smtClean="0">
                <a:solidFill>
                  <a:srgbClr val="7030A0"/>
                </a:solidFill>
                <a:latin typeface="Arial" pitchFamily="34" charset="0"/>
                <a:cs typeface="Arial" pitchFamily="34" charset="0"/>
              </a:rPr>
              <a:t>that ancient artifacts </a:t>
            </a:r>
            <a:r>
              <a:rPr lang="en-US" sz="3200" b="1" dirty="0">
                <a:solidFill>
                  <a:srgbClr val="7030A0"/>
                </a:solidFill>
                <a:latin typeface="Arial" pitchFamily="34" charset="0"/>
                <a:cs typeface="Arial" pitchFamily="34" charset="0"/>
              </a:rPr>
              <a:t>such </a:t>
            </a:r>
            <a:r>
              <a:rPr lang="en-US" sz="3200" b="1" dirty="0" smtClean="0">
                <a:solidFill>
                  <a:srgbClr val="7030A0"/>
                </a:solidFill>
                <a:latin typeface="Arial" pitchFamily="34" charset="0"/>
                <a:cs typeface="Arial" pitchFamily="34" charset="0"/>
              </a:rPr>
              <a:t/>
            </a:r>
            <a:br>
              <a:rPr lang="en-US" sz="3200" b="1" dirty="0" smtClean="0">
                <a:solidFill>
                  <a:srgbClr val="7030A0"/>
                </a:solidFill>
                <a:latin typeface="Arial" pitchFamily="34" charset="0"/>
                <a:cs typeface="Arial" pitchFamily="34" charset="0"/>
              </a:rPr>
            </a:br>
            <a:r>
              <a:rPr lang="en-US" sz="3200" b="1" dirty="0" smtClean="0">
                <a:solidFill>
                  <a:srgbClr val="7030A0"/>
                </a:solidFill>
                <a:latin typeface="Arial" pitchFamily="34" charset="0"/>
                <a:cs typeface="Arial" pitchFamily="34" charset="0"/>
              </a:rPr>
              <a:t>as the </a:t>
            </a:r>
            <a:r>
              <a:rPr lang="en-US" sz="3200" b="1" dirty="0">
                <a:solidFill>
                  <a:srgbClr val="7030A0"/>
                </a:solidFill>
                <a:latin typeface="Arial" pitchFamily="34" charset="0"/>
                <a:cs typeface="Arial" pitchFamily="34" charset="0"/>
              </a:rPr>
              <a:t>Rosetta </a:t>
            </a:r>
            <a:r>
              <a:rPr lang="en-US" sz="3200" b="1" dirty="0" smtClean="0">
                <a:solidFill>
                  <a:srgbClr val="7030A0"/>
                </a:solidFill>
                <a:latin typeface="Arial" pitchFamily="34" charset="0"/>
                <a:cs typeface="Arial" pitchFamily="34" charset="0"/>
              </a:rPr>
              <a:t>Stone </a:t>
            </a:r>
            <a:br>
              <a:rPr lang="en-US" sz="3200" b="1" dirty="0" smtClean="0">
                <a:solidFill>
                  <a:srgbClr val="7030A0"/>
                </a:solidFill>
                <a:latin typeface="Arial" pitchFamily="34" charset="0"/>
                <a:cs typeface="Arial" pitchFamily="34" charset="0"/>
              </a:rPr>
            </a:br>
            <a:r>
              <a:rPr lang="en-US" sz="3200" b="1" dirty="0" smtClean="0">
                <a:solidFill>
                  <a:srgbClr val="7030A0"/>
                </a:solidFill>
                <a:latin typeface="Arial" pitchFamily="34" charset="0"/>
                <a:cs typeface="Arial" pitchFamily="34" charset="0"/>
              </a:rPr>
              <a:t>belong not </a:t>
            </a:r>
            <a:r>
              <a:rPr lang="en-US" sz="3200" b="1" dirty="0">
                <a:solidFill>
                  <a:srgbClr val="7030A0"/>
                </a:solidFill>
                <a:latin typeface="Arial" pitchFamily="34" charset="0"/>
                <a:cs typeface="Arial" pitchFamily="34" charset="0"/>
              </a:rPr>
              <a:t>to their </a:t>
            </a:r>
            <a:r>
              <a:rPr lang="en-US" sz="3200" b="1" dirty="0" smtClean="0">
                <a:solidFill>
                  <a:srgbClr val="7030A0"/>
                </a:solidFill>
                <a:latin typeface="Arial" pitchFamily="34" charset="0"/>
                <a:cs typeface="Arial" pitchFamily="34" charset="0"/>
              </a:rPr>
              <a:t>home </a:t>
            </a:r>
            <a:br>
              <a:rPr lang="en-US" sz="3200" b="1" dirty="0" smtClean="0">
                <a:solidFill>
                  <a:srgbClr val="7030A0"/>
                </a:solidFill>
                <a:latin typeface="Arial" pitchFamily="34" charset="0"/>
                <a:cs typeface="Arial" pitchFamily="34" charset="0"/>
              </a:rPr>
            </a:br>
            <a:r>
              <a:rPr lang="en-US" sz="3200" b="1" dirty="0" smtClean="0">
                <a:solidFill>
                  <a:srgbClr val="7030A0"/>
                </a:solidFill>
                <a:latin typeface="Arial" pitchFamily="34" charset="0"/>
                <a:cs typeface="Arial" pitchFamily="34" charset="0"/>
              </a:rPr>
              <a:t>nation but </a:t>
            </a:r>
            <a:r>
              <a:rPr lang="en-US" sz="3200" b="1" dirty="0">
                <a:solidFill>
                  <a:srgbClr val="7030A0"/>
                </a:solidFill>
                <a:latin typeface="Arial" pitchFamily="34" charset="0"/>
                <a:cs typeface="Arial" pitchFamily="34" charset="0"/>
              </a:rPr>
              <a:t>to all of </a:t>
            </a:r>
            <a:r>
              <a:rPr lang="en-US" sz="3200" b="1" dirty="0" smtClean="0">
                <a:solidFill>
                  <a:srgbClr val="7030A0"/>
                </a:solidFill>
                <a:latin typeface="Arial" pitchFamily="34" charset="0"/>
                <a:cs typeface="Arial" pitchFamily="34" charset="0"/>
              </a:rPr>
              <a:t>humanity</a:t>
            </a:r>
            <a:r>
              <a:rPr lang="en-US" sz="3200" b="1" dirty="0">
                <a:solidFill>
                  <a:srgbClr val="7030A0"/>
                </a:solidFill>
                <a:latin typeface="Arial" pitchFamily="34" charset="0"/>
                <a:cs typeface="Arial" pitchFamily="34" charset="0"/>
              </a:rPr>
              <a:t>.</a:t>
            </a:r>
            <a:endParaRPr lang="en-US" sz="3200" b="1" dirty="0">
              <a:solidFill>
                <a:srgbClr val="002060"/>
              </a:solidFill>
              <a:latin typeface="Arial" pitchFamily="34" charset="0"/>
              <a:cs typeface="Arial" pitchFamily="34" charset="0"/>
            </a:endParaRPr>
          </a:p>
        </p:txBody>
      </p:sp>
      <p:sp>
        <p:nvSpPr>
          <p:cNvPr id="14" name="Title 1"/>
          <p:cNvSpPr txBox="1">
            <a:spLocks/>
          </p:cNvSpPr>
          <p:nvPr/>
        </p:nvSpPr>
        <p:spPr>
          <a:xfrm>
            <a:off x="0" y="0"/>
            <a:ext cx="9144000" cy="4762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The Rosetta Stone                      </a:t>
            </a: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Ancient </a:t>
            </a:r>
            <a:r>
              <a:rPr kumimoji="0" lang="en-US" sz="2800" b="0" i="0" u="none" strike="noStrike" kern="1200" cap="none" spc="0" normalizeH="0" baseline="0" noProof="0" dirty="0" smtClean="0">
                <a:ln>
                  <a:noFill/>
                </a:ln>
                <a:solidFill>
                  <a:srgbClr val="002060"/>
                </a:solidFill>
                <a:effectLst/>
                <a:uLnTx/>
                <a:uFillTx/>
                <a:latin typeface="Arial Black" pitchFamily="34" charset="0"/>
                <a:ea typeface="+mj-ea"/>
                <a:cs typeface="+mj-cs"/>
              </a:rPr>
              <a:t>Egypt</a:t>
            </a:r>
            <a:endParaRPr kumimoji="0" lang="en-US" sz="2800" b="0" i="0" u="none" strike="noStrike" kern="1200" cap="none" spc="0" normalizeH="0" baseline="0" noProof="0" dirty="0">
              <a:ln>
                <a:noFill/>
              </a:ln>
              <a:solidFill>
                <a:srgbClr val="002060"/>
              </a:solidFill>
              <a:effectLst/>
              <a:uLnTx/>
              <a:uFillTx/>
              <a:latin typeface="Arial Black" pitchFamily="34" charset="0"/>
              <a:ea typeface="+mj-ea"/>
              <a:cs typeface="+mj-cs"/>
            </a:endParaRPr>
          </a:p>
        </p:txBody>
      </p:sp>
      <p:pic>
        <p:nvPicPr>
          <p:cNvPr id="5" name="Picture 4" desc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2895600"/>
            <a:ext cx="2602928" cy="3467100"/>
          </a:xfrm>
          <a:prstGeom prst="rect">
            <a:avLst/>
          </a:prstGeom>
        </p:spPr>
      </p:pic>
    </p:spTree>
    <p:extLst>
      <p:ext uri="{BB962C8B-B14F-4D97-AF65-F5344CB8AC3E}">
        <p14:creationId xmlns:p14="http://schemas.microsoft.com/office/powerpoint/2010/main" val="676398197"/>
      </p:ext>
    </p:extLst>
  </p:cSld>
  <p:clrMapOvr>
    <a:masterClrMapping/>
  </p:clrMapOvr>
  <p:transition xmlns:p14="http://schemas.microsoft.com/office/powerpoint/2010/main" advTm="5937">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TotalTime>
  <Words>377</Words>
  <Application>Microsoft Macintosh PowerPoint</Application>
  <PresentationFormat>On-screen Show (4:3)</PresentationFormat>
  <Paragraphs>25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Persia                 Ancient Greece</dc:title>
  <dc:creator>mikedow1@gmail.com</dc:creator>
  <cp:lastModifiedBy>Mike Dowling</cp:lastModifiedBy>
  <cp:revision>84</cp:revision>
  <dcterms:created xsi:type="dcterms:W3CDTF">2013-11-29T19:57:32Z</dcterms:created>
  <dcterms:modified xsi:type="dcterms:W3CDTF">2014-10-26T15:31:31Z</dcterms:modified>
</cp:coreProperties>
</file>