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6" r:id="rId3"/>
    <p:sldId id="295" r:id="rId4"/>
    <p:sldId id="280" r:id="rId5"/>
    <p:sldId id="294" r:id="rId6"/>
    <p:sldId id="281" r:id="rId7"/>
    <p:sldId id="291" r:id="rId8"/>
    <p:sldId id="292" r:id="rId9"/>
    <p:sldId id="293" r:id="rId10"/>
    <p:sldId id="282" r:id="rId11"/>
    <p:sldId id="289" r:id="rId12"/>
    <p:sldId id="290" r:id="rId13"/>
    <p:sldId id="283" r:id="rId14"/>
    <p:sldId id="286" r:id="rId15"/>
    <p:sldId id="287" r:id="rId16"/>
    <p:sldId id="288" r:id="rId17"/>
    <p:sldId id="284" r:id="rId18"/>
    <p:sldId id="285" r:id="rId19"/>
    <p:sldId id="27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793905"/>
    <a:srgbClr val="D4650A"/>
    <a:srgbClr val="F79747"/>
    <a:srgbClr val="F9AB6B"/>
    <a:srgbClr val="FBA305"/>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07"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C7C154-2288-47DB-BEF8-42E6109FBACA}"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C7C154-2288-47DB-BEF8-42E6109FBACA}"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C7C154-2288-47DB-BEF8-42E6109FBACA}"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C7C154-2288-47DB-BEF8-42E6109FBACA}"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C7C154-2288-47DB-BEF8-42E6109FBACA}" type="datetimeFigureOut">
              <a:rPr lang="en-US" smtClean="0"/>
              <a:pPr/>
              <a:t>3/2/2014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C7C154-2288-47DB-BEF8-42E6109FBACA}" type="datetimeFigureOut">
              <a:rPr lang="en-US" smtClean="0"/>
              <a:pPr/>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C7C154-2288-47DB-BEF8-42E6109FBACA}" type="datetimeFigureOut">
              <a:rPr lang="en-US" smtClean="0"/>
              <a:pPr/>
              <a:t>3/2/2014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C7C154-2288-47DB-BEF8-42E6109FBACA}" type="datetimeFigureOut">
              <a:rPr lang="en-US" smtClean="0"/>
              <a:pPr/>
              <a:t>3/2/2014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7C154-2288-47DB-BEF8-42E6109FBACA}" type="datetimeFigureOut">
              <a:rPr lang="en-US" smtClean="0"/>
              <a:pPr/>
              <a:t>3/2/2014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C7C154-2288-47DB-BEF8-42E6109FBACA}" type="datetimeFigureOut">
              <a:rPr lang="en-US" smtClean="0"/>
              <a:pPr/>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C7C154-2288-47DB-BEF8-42E6109FBACA}" type="datetimeFigureOut">
              <a:rPr lang="en-US" smtClean="0"/>
              <a:pPr/>
              <a:t>3/2/2014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6D19C-8EBE-4615-A28F-7D5D9E85F9B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0">
              <a:schemeClr val="accent1">
                <a:lumMod val="60000"/>
                <a:lumOff val="40000"/>
              </a:schemeClr>
            </a:gs>
            <a:gs pos="70000">
              <a:schemeClr val="accent1">
                <a:lumMod val="20000"/>
                <a:lumOff val="80000"/>
              </a:schemeClr>
            </a:gs>
          </a:gsLst>
          <a:lin ang="36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C7C154-2288-47DB-BEF8-42E6109FBACA}" type="datetimeFigureOut">
              <a:rPr lang="en-US" smtClean="0"/>
              <a:pPr/>
              <a:t>3/2/2014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96D19C-8EBE-4615-A28F-7D5D9E85F9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C:\mrdowling\audio\612-india.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ng"/>
          <p:cNvPicPr>
            <a:picLocks noChangeAspect="1"/>
          </p:cNvPicPr>
          <p:nvPr/>
        </p:nvPicPr>
        <p:blipFill>
          <a:blip r:embed="rId3" cstate="print"/>
          <a:stretch>
            <a:fillRect/>
          </a:stretch>
        </p:blipFill>
        <p:spPr>
          <a:xfrm>
            <a:off x="4632680" y="838200"/>
            <a:ext cx="4511320" cy="5562600"/>
          </a:xfrm>
          <a:prstGeom prst="rect">
            <a:avLst/>
          </a:prstGeom>
        </p:spPr>
      </p:pic>
      <p:sp>
        <p:nvSpPr>
          <p:cNvPr id="3" name="Subtitle 2"/>
          <p:cNvSpPr>
            <a:spLocks noGrp="1"/>
          </p:cNvSpPr>
          <p:nvPr>
            <p:ph type="subTitle" idx="1"/>
          </p:nvPr>
        </p:nvSpPr>
        <p:spPr>
          <a:xfrm>
            <a:off x="381000" y="762000"/>
            <a:ext cx="6629400" cy="5410200"/>
          </a:xfrm>
        </p:spPr>
        <p:txBody>
          <a:bodyPr>
            <a:noAutofit/>
          </a:bodyPr>
          <a:lstStyle/>
          <a:p>
            <a:pPr algn="l"/>
            <a:r>
              <a:rPr lang="en-US" sz="3000" b="1" dirty="0" smtClean="0">
                <a:solidFill>
                  <a:schemeClr val="tx2">
                    <a:lumMod val="50000"/>
                  </a:schemeClr>
                </a:solidFill>
              </a:rPr>
              <a:t>The </a:t>
            </a:r>
            <a:r>
              <a:rPr lang="en-US" sz="3000" b="1" dirty="0" smtClean="0">
                <a:solidFill>
                  <a:schemeClr val="tx2">
                    <a:lumMod val="50000"/>
                  </a:schemeClr>
                </a:solidFill>
              </a:rPr>
              <a:t>Indian subcontinent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is </a:t>
            </a:r>
            <a:r>
              <a:rPr lang="en-US" sz="3000" b="1" dirty="0" smtClean="0">
                <a:solidFill>
                  <a:schemeClr val="tx2">
                    <a:lumMod val="50000"/>
                  </a:schemeClr>
                </a:solidFill>
              </a:rPr>
              <a:t>a peninsula that juts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southward </a:t>
            </a:r>
            <a:r>
              <a:rPr lang="en-US" sz="3000" b="1" dirty="0" smtClean="0">
                <a:solidFill>
                  <a:schemeClr val="tx2">
                    <a:lumMod val="50000"/>
                  </a:schemeClr>
                </a:solidFill>
              </a:rPr>
              <a:t>from the rest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of </a:t>
            </a:r>
            <a:r>
              <a:rPr lang="en-US" sz="3000" b="1" dirty="0" smtClean="0">
                <a:solidFill>
                  <a:schemeClr val="tx2">
                    <a:lumMod val="50000"/>
                  </a:schemeClr>
                </a:solidFill>
              </a:rPr>
              <a:t>Asia like an enormous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arrowhead.  </a:t>
            </a:r>
            <a:r>
              <a:rPr lang="en-US" sz="3000" b="1" dirty="0" smtClean="0">
                <a:solidFill>
                  <a:srgbClr val="0070C0"/>
                </a:solidFill>
              </a:rPr>
              <a:t>The Himalayan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Mountains </a:t>
            </a:r>
            <a:r>
              <a:rPr lang="en-US" sz="3000" b="1" dirty="0" smtClean="0">
                <a:solidFill>
                  <a:srgbClr val="0070C0"/>
                </a:solidFill>
              </a:rPr>
              <a:t>separate the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subcontinent </a:t>
            </a:r>
            <a:r>
              <a:rPr lang="en-US" sz="3000" b="1" dirty="0" smtClean="0">
                <a:solidFill>
                  <a:srgbClr val="0070C0"/>
                </a:solidFill>
              </a:rPr>
              <a:t>from the rest of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Asia</a:t>
            </a:r>
            <a:r>
              <a:rPr lang="en-US" sz="3000" b="1" dirty="0" smtClean="0">
                <a:solidFill>
                  <a:srgbClr val="0070C0"/>
                </a:solidFill>
              </a:rPr>
              <a:t>.  The first three letters of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the </a:t>
            </a:r>
            <a:r>
              <a:rPr lang="en-US" sz="3000" b="1" dirty="0" smtClean="0">
                <a:solidFill>
                  <a:srgbClr val="0070C0"/>
                </a:solidFill>
              </a:rPr>
              <a:t>word tell us that while it is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a </a:t>
            </a:r>
            <a:r>
              <a:rPr lang="en-US" sz="3000" b="1" dirty="0" smtClean="0">
                <a:solidFill>
                  <a:srgbClr val="0070C0"/>
                </a:solidFill>
              </a:rPr>
              <a:t>distinct landmass, the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subcontinent </a:t>
            </a:r>
            <a:r>
              <a:rPr lang="en-US" sz="3000" b="1" dirty="0" smtClean="0">
                <a:solidFill>
                  <a:srgbClr val="0070C0"/>
                </a:solidFill>
              </a:rPr>
              <a:t>of India is not large enough to be considered a continent. </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pic>
        <p:nvPicPr>
          <p:cNvPr id="11" name="612-india.mp3">
            <a:hlinkClick r:id="" action="ppaction://media"/>
          </p:cNvPr>
          <p:cNvPicPr>
            <a:picLocks noRot="1" noChangeAspect="1"/>
          </p:cNvPicPr>
          <p:nvPr>
            <a:audioFile r:link="rId1"/>
          </p:nvPr>
        </p:nvPicPr>
        <p:blipFill>
          <a:blip r:embed="rId4" cstate="print"/>
          <a:stretch>
            <a:fillRect/>
          </a:stretch>
        </p:blipFill>
        <p:spPr>
          <a:xfrm>
            <a:off x="9677400" y="2362200"/>
            <a:ext cx="244475" cy="228600"/>
          </a:xfrm>
          <a:prstGeom prst="rect">
            <a:avLst/>
          </a:prstGeom>
        </p:spPr>
      </p:pic>
    </p:spTree>
  </p:cSld>
  <p:clrMapOvr>
    <a:masterClrMapping/>
  </p:clrMapOvr>
  <p:transition advTm="8688">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1"/>
                                        </p:tgtEl>
                                      </p:cBhvr>
                                    </p:cmd>
                                  </p:childTnLst>
                                </p:cTn>
                              </p:par>
                              <p:par>
                                <p:cTn id="7" presetID="10"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animEffect transition="in" filter="fade">
                                      <p:cBhvr>
                                        <p:cTn id="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0" fill="hold" display="0">
                  <p:stCondLst>
                    <p:cond delay="indefinite"/>
                  </p:stCondLst>
                  <p:endCondLst>
                    <p:cond evt="onPrev" delay="0">
                      <p:tgtEl>
                        <p:sldTgt/>
                      </p:tgtEl>
                    </p:cond>
                    <p:cond evt="onStopAudio" delay="0">
                      <p:tgtEl>
                        <p:sldTgt/>
                      </p:tgtEl>
                    </p:cond>
                  </p:endCondLst>
                </p:cTn>
                <p:tgtEl>
                  <p:spTgt spid="11"/>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ng"/>
          <p:cNvPicPr>
            <a:picLocks noChangeAspect="1"/>
          </p:cNvPicPr>
          <p:nvPr/>
        </p:nvPicPr>
        <p:blipFill>
          <a:blip r:embed="rId2" cstate="print"/>
          <a:stretch>
            <a:fillRect/>
          </a:stretch>
        </p:blipFill>
        <p:spPr>
          <a:xfrm>
            <a:off x="0" y="3581401"/>
            <a:ext cx="9211324" cy="3276600"/>
          </a:xfrm>
          <a:prstGeom prst="rect">
            <a:avLst/>
          </a:prstGeom>
        </p:spPr>
      </p:pic>
      <p:sp>
        <p:nvSpPr>
          <p:cNvPr id="3" name="Subtitle 2"/>
          <p:cNvSpPr>
            <a:spLocks noGrp="1"/>
          </p:cNvSpPr>
          <p:nvPr>
            <p:ph type="subTitle" idx="1"/>
          </p:nvPr>
        </p:nvSpPr>
        <p:spPr>
          <a:xfrm>
            <a:off x="228600" y="685800"/>
            <a:ext cx="8686800" cy="3352800"/>
          </a:xfrm>
        </p:spPr>
        <p:txBody>
          <a:bodyPr>
            <a:noAutofit/>
          </a:bodyPr>
          <a:lstStyle/>
          <a:p>
            <a:pPr algn="l"/>
            <a:r>
              <a:rPr lang="en-US" sz="3000" b="1" dirty="0" smtClean="0">
                <a:solidFill>
                  <a:schemeClr val="tx2">
                    <a:lumMod val="75000"/>
                  </a:schemeClr>
                </a:solidFill>
              </a:rPr>
              <a:t>The Himalayas include Mount Everest, the tallest mountain in the world.  </a:t>
            </a:r>
            <a:r>
              <a:rPr lang="en-US" sz="3000" b="1" dirty="0" smtClean="0">
                <a:solidFill>
                  <a:srgbClr val="0070C0"/>
                </a:solidFill>
              </a:rPr>
              <a:t>Everest </a:t>
            </a:r>
            <a:r>
              <a:rPr lang="en-US" sz="3000" b="1" dirty="0" smtClean="0">
                <a:solidFill>
                  <a:srgbClr val="0070C0"/>
                </a:solidFill>
              </a:rPr>
              <a:t>rises 29,028 feet above sea level on the border between India and Nepal. </a:t>
            </a:r>
            <a:r>
              <a:rPr lang="en-US" sz="3000" b="1" dirty="0" smtClean="0">
                <a:solidFill>
                  <a:srgbClr val="0070C0"/>
                </a:solidFill>
              </a:rPr>
              <a:t> No </a:t>
            </a:r>
            <a:r>
              <a:rPr lang="en-US" sz="3000" b="1" dirty="0" smtClean="0">
                <a:solidFill>
                  <a:srgbClr val="0070C0"/>
                </a:solidFill>
              </a:rPr>
              <a:t>plant life grows near the mountain’s peak due to powerful winds, extremely cold temperatures, and a lack of </a:t>
            </a:r>
            <a:r>
              <a:rPr lang="en-US" sz="3000" b="1" dirty="0" smtClean="0">
                <a:solidFill>
                  <a:srgbClr val="0070C0"/>
                </a:solidFill>
              </a:rPr>
              <a:t>carbon </a:t>
            </a:r>
            <a:br>
              <a:rPr lang="en-US" sz="3000" b="1" dirty="0" smtClean="0">
                <a:solidFill>
                  <a:srgbClr val="0070C0"/>
                </a:solidFill>
              </a:rPr>
            </a:br>
            <a:r>
              <a:rPr lang="en-US" sz="3000" b="1" dirty="0" smtClean="0">
                <a:solidFill>
                  <a:srgbClr val="0070C0"/>
                </a:solidFill>
              </a:rPr>
              <a:t>dioxide</a:t>
            </a:r>
            <a:r>
              <a:rPr lang="en-US" sz="3000" b="1" dirty="0" smtClean="0">
                <a:solidFill>
                  <a:srgbClr val="0070C0"/>
                </a:solidFill>
              </a:rPr>
              <a:t>. </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5234">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ng"/>
          <p:cNvPicPr>
            <a:picLocks noChangeAspect="1"/>
          </p:cNvPicPr>
          <p:nvPr/>
        </p:nvPicPr>
        <p:blipFill>
          <a:blip r:embed="rId2" cstate="print"/>
          <a:stretch>
            <a:fillRect/>
          </a:stretch>
        </p:blipFill>
        <p:spPr>
          <a:xfrm>
            <a:off x="0" y="3581401"/>
            <a:ext cx="9211324" cy="3276600"/>
          </a:xfrm>
          <a:prstGeom prst="rect">
            <a:avLst/>
          </a:prstGeom>
        </p:spPr>
      </p:pic>
      <p:sp>
        <p:nvSpPr>
          <p:cNvPr id="3" name="Subtitle 2"/>
          <p:cNvSpPr>
            <a:spLocks noGrp="1"/>
          </p:cNvSpPr>
          <p:nvPr>
            <p:ph type="subTitle" idx="1"/>
          </p:nvPr>
        </p:nvSpPr>
        <p:spPr>
          <a:xfrm>
            <a:off x="228600" y="685800"/>
            <a:ext cx="8686800" cy="3352800"/>
          </a:xfrm>
        </p:spPr>
        <p:txBody>
          <a:bodyPr>
            <a:noAutofit/>
          </a:bodyPr>
          <a:lstStyle/>
          <a:p>
            <a:pPr algn="l"/>
            <a:r>
              <a:rPr lang="en-US" sz="3000" b="1" dirty="0" smtClean="0">
                <a:solidFill>
                  <a:srgbClr val="0070C0"/>
                </a:solidFill>
              </a:rPr>
              <a:t>The Himalayas include Mount Everest, the tallest mountain in the world.  </a:t>
            </a:r>
            <a:r>
              <a:rPr lang="en-US" sz="3000" b="1" dirty="0" smtClean="0">
                <a:solidFill>
                  <a:schemeClr val="tx2">
                    <a:lumMod val="75000"/>
                  </a:schemeClr>
                </a:solidFill>
              </a:rPr>
              <a:t>Everest </a:t>
            </a:r>
            <a:r>
              <a:rPr lang="en-US" sz="3000" b="1" dirty="0" smtClean="0">
                <a:solidFill>
                  <a:schemeClr val="tx2">
                    <a:lumMod val="75000"/>
                  </a:schemeClr>
                </a:solidFill>
              </a:rPr>
              <a:t>rises 29,028 feet above sea level on the border between </a:t>
            </a:r>
            <a:r>
              <a:rPr lang="en-US" sz="3000" b="1" dirty="0" smtClean="0">
                <a:solidFill>
                  <a:schemeClr val="tx2">
                    <a:lumMod val="75000"/>
                  </a:schemeClr>
                </a:solidFill>
              </a:rPr>
              <a:t>China and </a:t>
            </a:r>
            <a:r>
              <a:rPr lang="en-US" sz="3000" b="1" dirty="0" smtClean="0">
                <a:solidFill>
                  <a:schemeClr val="tx2">
                    <a:lumMod val="75000"/>
                  </a:schemeClr>
                </a:solidFill>
              </a:rPr>
              <a:t>Nepal. </a:t>
            </a:r>
            <a:r>
              <a:rPr lang="en-US" sz="3000" b="1" dirty="0" smtClean="0">
                <a:solidFill>
                  <a:schemeClr val="tx2">
                    <a:lumMod val="75000"/>
                  </a:schemeClr>
                </a:solidFill>
              </a:rPr>
              <a:t> </a:t>
            </a:r>
            <a:r>
              <a:rPr lang="en-US" sz="3000" b="1" dirty="0" smtClean="0">
                <a:solidFill>
                  <a:srgbClr val="0070C0"/>
                </a:solidFill>
              </a:rPr>
              <a:t>No </a:t>
            </a:r>
            <a:r>
              <a:rPr lang="en-US" sz="3000" b="1" dirty="0" smtClean="0">
                <a:solidFill>
                  <a:srgbClr val="0070C0"/>
                </a:solidFill>
              </a:rPr>
              <a:t>plant life grows near the mountain’s peak due to powerful winds, extremely cold temperatures, and a lack of </a:t>
            </a:r>
            <a:r>
              <a:rPr lang="en-US" sz="3000" b="1" dirty="0" smtClean="0">
                <a:solidFill>
                  <a:srgbClr val="0070C0"/>
                </a:solidFill>
              </a:rPr>
              <a:t>carbon </a:t>
            </a:r>
            <a:br>
              <a:rPr lang="en-US" sz="3000" b="1" dirty="0" smtClean="0">
                <a:solidFill>
                  <a:srgbClr val="0070C0"/>
                </a:solidFill>
              </a:rPr>
            </a:br>
            <a:r>
              <a:rPr lang="en-US" sz="3000" b="1" dirty="0" smtClean="0">
                <a:solidFill>
                  <a:srgbClr val="0070C0"/>
                </a:solidFill>
              </a:rPr>
              <a:t>dioxide</a:t>
            </a:r>
            <a:r>
              <a:rPr lang="en-US" sz="3000" b="1" dirty="0" smtClean="0">
                <a:solidFill>
                  <a:srgbClr val="0070C0"/>
                </a:solidFill>
              </a:rPr>
              <a:t>. </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7484">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ng"/>
          <p:cNvPicPr>
            <a:picLocks noChangeAspect="1"/>
          </p:cNvPicPr>
          <p:nvPr/>
        </p:nvPicPr>
        <p:blipFill>
          <a:blip r:embed="rId2" cstate="print"/>
          <a:stretch>
            <a:fillRect/>
          </a:stretch>
        </p:blipFill>
        <p:spPr>
          <a:xfrm>
            <a:off x="0" y="3581401"/>
            <a:ext cx="9211324" cy="3276600"/>
          </a:xfrm>
          <a:prstGeom prst="rect">
            <a:avLst/>
          </a:prstGeom>
        </p:spPr>
      </p:pic>
      <p:sp>
        <p:nvSpPr>
          <p:cNvPr id="3" name="Subtitle 2"/>
          <p:cNvSpPr>
            <a:spLocks noGrp="1"/>
          </p:cNvSpPr>
          <p:nvPr>
            <p:ph type="subTitle" idx="1"/>
          </p:nvPr>
        </p:nvSpPr>
        <p:spPr>
          <a:xfrm>
            <a:off x="228600" y="685800"/>
            <a:ext cx="8686800" cy="3352800"/>
          </a:xfrm>
        </p:spPr>
        <p:txBody>
          <a:bodyPr>
            <a:noAutofit/>
          </a:bodyPr>
          <a:lstStyle/>
          <a:p>
            <a:pPr algn="l"/>
            <a:r>
              <a:rPr lang="en-US" sz="3000" b="1" dirty="0" smtClean="0">
                <a:solidFill>
                  <a:srgbClr val="0070C0"/>
                </a:solidFill>
              </a:rPr>
              <a:t>The Himalayas include Mount Everest, the tallest mountain in the world. </a:t>
            </a:r>
            <a:r>
              <a:rPr lang="en-US" sz="3000" b="1" dirty="0" smtClean="0">
                <a:solidFill>
                  <a:srgbClr val="0070C0"/>
                </a:solidFill>
              </a:rPr>
              <a:t> Everest </a:t>
            </a:r>
            <a:r>
              <a:rPr lang="en-US" sz="3000" b="1" dirty="0" smtClean="0">
                <a:solidFill>
                  <a:srgbClr val="0070C0"/>
                </a:solidFill>
              </a:rPr>
              <a:t>rises 29,028 feet above sea level on the border between </a:t>
            </a:r>
            <a:r>
              <a:rPr lang="en-US" sz="3000" b="1" dirty="0" smtClean="0">
                <a:solidFill>
                  <a:srgbClr val="0070C0"/>
                </a:solidFill>
              </a:rPr>
              <a:t>China and </a:t>
            </a:r>
            <a:r>
              <a:rPr lang="en-US" sz="3000" b="1" dirty="0" smtClean="0">
                <a:solidFill>
                  <a:srgbClr val="0070C0"/>
                </a:solidFill>
              </a:rPr>
              <a:t>Nepal. </a:t>
            </a:r>
            <a:r>
              <a:rPr lang="en-US" sz="3000" b="1" dirty="0" smtClean="0">
                <a:solidFill>
                  <a:srgbClr val="0070C0"/>
                </a:solidFill>
              </a:rPr>
              <a:t> </a:t>
            </a:r>
            <a:r>
              <a:rPr lang="en-US" sz="3000" b="1" dirty="0" smtClean="0">
                <a:solidFill>
                  <a:schemeClr val="tx2">
                    <a:lumMod val="75000"/>
                  </a:schemeClr>
                </a:solidFill>
              </a:rPr>
              <a:t>No </a:t>
            </a:r>
            <a:r>
              <a:rPr lang="en-US" sz="3000" b="1" dirty="0" smtClean="0">
                <a:solidFill>
                  <a:schemeClr val="tx2">
                    <a:lumMod val="75000"/>
                  </a:schemeClr>
                </a:solidFill>
              </a:rPr>
              <a:t>plant life grows near the mountain’s peak due to powerful winds, extremely cold temperatures, and a lack of </a:t>
            </a:r>
            <a:r>
              <a:rPr lang="en-US" sz="3000" b="1" dirty="0" smtClean="0">
                <a:solidFill>
                  <a:schemeClr val="tx2">
                    <a:lumMod val="75000"/>
                  </a:schemeClr>
                </a:solidFill>
              </a:rPr>
              <a:t>carbon </a:t>
            </a:r>
            <a:br>
              <a:rPr lang="en-US" sz="3000" b="1" dirty="0" smtClean="0">
                <a:solidFill>
                  <a:schemeClr val="tx2">
                    <a:lumMod val="75000"/>
                  </a:schemeClr>
                </a:solidFill>
              </a:rPr>
            </a:br>
            <a:r>
              <a:rPr lang="en-US" sz="3000" b="1" dirty="0" smtClean="0">
                <a:solidFill>
                  <a:schemeClr val="tx2">
                    <a:lumMod val="75000"/>
                  </a:schemeClr>
                </a:solidFill>
              </a:rPr>
              <a:t>dioxide</a:t>
            </a:r>
            <a:r>
              <a:rPr lang="en-US" sz="3000" b="1" dirty="0" smtClean="0">
                <a:solidFill>
                  <a:schemeClr val="tx2">
                    <a:lumMod val="75000"/>
                  </a:schemeClr>
                </a:solidFill>
              </a:rPr>
              <a:t>. </a:t>
            </a:r>
            <a:endParaRPr lang="en-US" sz="3000" b="1" dirty="0">
              <a:solidFill>
                <a:schemeClr val="tx2">
                  <a:lumMod val="75000"/>
                </a:schemeClr>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9078">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ount Everest, Mountains, Winter, Snow, Ice, Face"/>
          <p:cNvPicPr>
            <a:picLocks noChangeAspect="1" noChangeArrowheads="1"/>
          </p:cNvPicPr>
          <p:nvPr/>
        </p:nvPicPr>
        <p:blipFill>
          <a:blip r:embed="rId2" cstate="print"/>
          <a:srcRect/>
          <a:stretch>
            <a:fillRect/>
          </a:stretch>
        </p:blipFill>
        <p:spPr bwMode="auto">
          <a:xfrm>
            <a:off x="3352800" y="2590800"/>
            <a:ext cx="6096000" cy="4572000"/>
          </a:xfrm>
          <a:prstGeom prst="rect">
            <a:avLst/>
          </a:prstGeom>
          <a:noFill/>
          <a:effectLst>
            <a:softEdge rad="635000"/>
          </a:effectLst>
        </p:spPr>
      </p:pic>
      <p:sp>
        <p:nvSpPr>
          <p:cNvPr id="3" name="Subtitle 2"/>
          <p:cNvSpPr>
            <a:spLocks noGrp="1"/>
          </p:cNvSpPr>
          <p:nvPr>
            <p:ph type="subTitle" idx="1"/>
          </p:nvPr>
        </p:nvSpPr>
        <p:spPr>
          <a:xfrm>
            <a:off x="228600" y="838200"/>
            <a:ext cx="8534400" cy="4572000"/>
          </a:xfrm>
        </p:spPr>
        <p:txBody>
          <a:bodyPr>
            <a:noAutofit/>
          </a:bodyPr>
          <a:lstStyle/>
          <a:p>
            <a:pPr algn="l"/>
            <a:r>
              <a:rPr lang="en-US" sz="3000" b="1" dirty="0" smtClean="0">
                <a:solidFill>
                  <a:schemeClr val="tx2">
                    <a:lumMod val="75000"/>
                  </a:schemeClr>
                </a:solidFill>
              </a:rPr>
              <a:t>Many adventurous people attempt to climb Everest every year. </a:t>
            </a:r>
            <a:r>
              <a:rPr lang="en-US" sz="3000" b="1" dirty="0" smtClean="0">
                <a:solidFill>
                  <a:schemeClr val="tx2">
                    <a:lumMod val="75000"/>
                  </a:schemeClr>
                </a:solidFill>
              </a:rPr>
              <a:t> </a:t>
            </a:r>
            <a:r>
              <a:rPr lang="en-US" sz="3000" b="1" dirty="0" smtClean="0">
                <a:solidFill>
                  <a:srgbClr val="0070C0"/>
                </a:solidFill>
              </a:rPr>
              <a:t>Often </a:t>
            </a:r>
            <a:r>
              <a:rPr lang="en-US" sz="3000" b="1" dirty="0" smtClean="0">
                <a:solidFill>
                  <a:srgbClr val="0070C0"/>
                </a:solidFill>
              </a:rPr>
              <a:t>their venture ends in sickness or death. </a:t>
            </a:r>
            <a:r>
              <a:rPr lang="en-US" sz="3000" b="1" dirty="0" smtClean="0">
                <a:solidFill>
                  <a:srgbClr val="0070C0"/>
                </a:solidFill>
              </a:rPr>
              <a:t> Most </a:t>
            </a:r>
            <a:r>
              <a:rPr lang="en-US" sz="3000" b="1" dirty="0" smtClean="0">
                <a:solidFill>
                  <a:srgbClr val="0070C0"/>
                </a:solidFill>
              </a:rPr>
              <a:t>people are unable to breathe 20,000 feet above sea level because there is not enough oxygen in the atmosphere</a:t>
            </a:r>
            <a:r>
              <a:rPr lang="en-US" sz="3000" b="1" dirty="0" smtClean="0">
                <a:solidFill>
                  <a:srgbClr val="0070C0"/>
                </a:solidFill>
              </a:rPr>
              <a:t>.  </a:t>
            </a:r>
            <a:br>
              <a:rPr lang="en-US" sz="3000" b="1" dirty="0" smtClean="0">
                <a:solidFill>
                  <a:srgbClr val="0070C0"/>
                </a:solidFill>
              </a:rPr>
            </a:br>
            <a:r>
              <a:rPr lang="en-US" sz="3000" b="1" dirty="0" smtClean="0">
                <a:solidFill>
                  <a:srgbClr val="0070C0"/>
                </a:solidFill>
              </a:rPr>
              <a:t>A person will </a:t>
            </a:r>
            <a:r>
              <a:rPr lang="en-US" sz="3000" b="1" dirty="0" smtClean="0">
                <a:solidFill>
                  <a:srgbClr val="0070C0"/>
                </a:solidFill>
              </a:rPr>
              <a:t>suffer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brain damage </a:t>
            </a:r>
            <a:r>
              <a:rPr lang="en-US" sz="3000" b="1" dirty="0" smtClean="0">
                <a:solidFill>
                  <a:srgbClr val="0070C0"/>
                </a:solidFill>
              </a:rPr>
              <a:t>when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they are unable </a:t>
            </a:r>
            <a:r>
              <a:rPr lang="en-US" sz="3000" b="1" dirty="0" smtClean="0">
                <a:solidFill>
                  <a:srgbClr val="0070C0"/>
                </a:solidFill>
              </a:rPr>
              <a:t>to </a:t>
            </a:r>
            <a:br>
              <a:rPr lang="en-US" sz="3000" b="1" dirty="0" smtClean="0">
                <a:solidFill>
                  <a:srgbClr val="0070C0"/>
                </a:solidFill>
              </a:rPr>
            </a:br>
            <a:r>
              <a:rPr lang="en-US" sz="3000" b="1" dirty="0" smtClean="0">
                <a:solidFill>
                  <a:srgbClr val="0070C0"/>
                </a:solidFill>
              </a:rPr>
              <a:t>breathe</a:t>
            </a:r>
            <a:r>
              <a:rPr lang="en-US" sz="3000" b="1" dirty="0" smtClean="0">
                <a:solidFill>
                  <a:srgbClr val="0070C0"/>
                </a:solidFill>
              </a:rPr>
              <a:t>.  </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3968">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ount Everest, Mountains, Winter, Snow, Ice, Face"/>
          <p:cNvPicPr>
            <a:picLocks noChangeAspect="1" noChangeArrowheads="1"/>
          </p:cNvPicPr>
          <p:nvPr/>
        </p:nvPicPr>
        <p:blipFill>
          <a:blip r:embed="rId2" cstate="print"/>
          <a:srcRect/>
          <a:stretch>
            <a:fillRect/>
          </a:stretch>
        </p:blipFill>
        <p:spPr bwMode="auto">
          <a:xfrm>
            <a:off x="3352800" y="2590800"/>
            <a:ext cx="6096000" cy="4572000"/>
          </a:xfrm>
          <a:prstGeom prst="rect">
            <a:avLst/>
          </a:prstGeom>
          <a:noFill/>
          <a:effectLst>
            <a:softEdge rad="635000"/>
          </a:effectLst>
        </p:spPr>
      </p:pic>
      <p:sp>
        <p:nvSpPr>
          <p:cNvPr id="3" name="Subtitle 2"/>
          <p:cNvSpPr>
            <a:spLocks noGrp="1"/>
          </p:cNvSpPr>
          <p:nvPr>
            <p:ph type="subTitle" idx="1"/>
          </p:nvPr>
        </p:nvSpPr>
        <p:spPr>
          <a:xfrm>
            <a:off x="228600" y="838200"/>
            <a:ext cx="8534400" cy="4572000"/>
          </a:xfrm>
        </p:spPr>
        <p:txBody>
          <a:bodyPr>
            <a:noAutofit/>
          </a:bodyPr>
          <a:lstStyle/>
          <a:p>
            <a:pPr algn="l"/>
            <a:r>
              <a:rPr lang="en-US" sz="3000" b="1" dirty="0" smtClean="0">
                <a:solidFill>
                  <a:srgbClr val="0070C0"/>
                </a:solidFill>
              </a:rPr>
              <a:t>Many adventurous people attempt to climb Everest every year. </a:t>
            </a:r>
            <a:r>
              <a:rPr lang="en-US" sz="3000" b="1" dirty="0" smtClean="0">
                <a:solidFill>
                  <a:srgbClr val="0070C0"/>
                </a:solidFill>
              </a:rPr>
              <a:t> </a:t>
            </a:r>
            <a:r>
              <a:rPr lang="en-US" sz="3000" b="1" dirty="0" smtClean="0">
                <a:solidFill>
                  <a:schemeClr val="tx2">
                    <a:lumMod val="75000"/>
                  </a:schemeClr>
                </a:solidFill>
              </a:rPr>
              <a:t>Often </a:t>
            </a:r>
            <a:r>
              <a:rPr lang="en-US" sz="3000" b="1" dirty="0" smtClean="0">
                <a:solidFill>
                  <a:schemeClr val="tx2">
                    <a:lumMod val="75000"/>
                  </a:schemeClr>
                </a:solidFill>
              </a:rPr>
              <a:t>their venture ends in sickness or death. </a:t>
            </a:r>
            <a:r>
              <a:rPr lang="en-US" sz="3000" b="1" dirty="0" smtClean="0">
                <a:solidFill>
                  <a:schemeClr val="tx2">
                    <a:lumMod val="75000"/>
                  </a:schemeClr>
                </a:solidFill>
              </a:rPr>
              <a:t> </a:t>
            </a:r>
            <a:r>
              <a:rPr lang="en-US" sz="3000" b="1" dirty="0" smtClean="0">
                <a:solidFill>
                  <a:srgbClr val="0070C0"/>
                </a:solidFill>
              </a:rPr>
              <a:t>Most </a:t>
            </a:r>
            <a:r>
              <a:rPr lang="en-US" sz="3000" b="1" dirty="0" smtClean="0">
                <a:solidFill>
                  <a:srgbClr val="0070C0"/>
                </a:solidFill>
              </a:rPr>
              <a:t>people are unable to breathe 20,000 feet above sea level because there is not enough oxygen in the atmosphere</a:t>
            </a:r>
            <a:r>
              <a:rPr lang="en-US" sz="3000" b="1" dirty="0" smtClean="0">
                <a:solidFill>
                  <a:srgbClr val="0070C0"/>
                </a:solidFill>
              </a:rPr>
              <a:t>.  </a:t>
            </a:r>
            <a:br>
              <a:rPr lang="en-US" sz="3000" b="1" dirty="0" smtClean="0">
                <a:solidFill>
                  <a:srgbClr val="0070C0"/>
                </a:solidFill>
              </a:rPr>
            </a:br>
            <a:r>
              <a:rPr lang="en-US" sz="3000" b="1" dirty="0" smtClean="0">
                <a:solidFill>
                  <a:srgbClr val="0070C0"/>
                </a:solidFill>
              </a:rPr>
              <a:t>A person will </a:t>
            </a:r>
            <a:r>
              <a:rPr lang="en-US" sz="3000" b="1" dirty="0" smtClean="0">
                <a:solidFill>
                  <a:srgbClr val="0070C0"/>
                </a:solidFill>
              </a:rPr>
              <a:t>suffer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brain damage </a:t>
            </a:r>
            <a:r>
              <a:rPr lang="en-US" sz="3000" b="1" dirty="0" smtClean="0">
                <a:solidFill>
                  <a:srgbClr val="0070C0"/>
                </a:solidFill>
              </a:rPr>
              <a:t>when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they are unable </a:t>
            </a:r>
            <a:r>
              <a:rPr lang="en-US" sz="3000" b="1" dirty="0" smtClean="0">
                <a:solidFill>
                  <a:srgbClr val="0070C0"/>
                </a:solidFill>
              </a:rPr>
              <a:t>to </a:t>
            </a:r>
            <a:br>
              <a:rPr lang="en-US" sz="3000" b="1" dirty="0" smtClean="0">
                <a:solidFill>
                  <a:srgbClr val="0070C0"/>
                </a:solidFill>
              </a:rPr>
            </a:br>
            <a:r>
              <a:rPr lang="en-US" sz="3000" b="1" dirty="0" smtClean="0">
                <a:solidFill>
                  <a:srgbClr val="0070C0"/>
                </a:solidFill>
              </a:rPr>
              <a:t>breathe</a:t>
            </a:r>
            <a:r>
              <a:rPr lang="en-US" sz="3000" b="1" dirty="0" smtClean="0">
                <a:solidFill>
                  <a:srgbClr val="0070C0"/>
                </a:solidFill>
              </a:rPr>
              <a:t>.  </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3203">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ount Everest, Mountains, Winter, Snow, Ice, Face"/>
          <p:cNvPicPr>
            <a:picLocks noChangeAspect="1" noChangeArrowheads="1"/>
          </p:cNvPicPr>
          <p:nvPr/>
        </p:nvPicPr>
        <p:blipFill>
          <a:blip r:embed="rId2" cstate="print"/>
          <a:srcRect/>
          <a:stretch>
            <a:fillRect/>
          </a:stretch>
        </p:blipFill>
        <p:spPr bwMode="auto">
          <a:xfrm>
            <a:off x="3352800" y="2590800"/>
            <a:ext cx="6096000" cy="4572000"/>
          </a:xfrm>
          <a:prstGeom prst="rect">
            <a:avLst/>
          </a:prstGeom>
          <a:noFill/>
          <a:effectLst>
            <a:softEdge rad="635000"/>
          </a:effectLst>
        </p:spPr>
      </p:pic>
      <p:sp>
        <p:nvSpPr>
          <p:cNvPr id="3" name="Subtitle 2"/>
          <p:cNvSpPr>
            <a:spLocks noGrp="1"/>
          </p:cNvSpPr>
          <p:nvPr>
            <p:ph type="subTitle" idx="1"/>
          </p:nvPr>
        </p:nvSpPr>
        <p:spPr>
          <a:xfrm>
            <a:off x="228600" y="838200"/>
            <a:ext cx="8534400" cy="4572000"/>
          </a:xfrm>
        </p:spPr>
        <p:txBody>
          <a:bodyPr>
            <a:noAutofit/>
          </a:bodyPr>
          <a:lstStyle/>
          <a:p>
            <a:pPr algn="l"/>
            <a:r>
              <a:rPr lang="en-US" sz="3000" b="1" dirty="0" smtClean="0">
                <a:solidFill>
                  <a:srgbClr val="0070C0"/>
                </a:solidFill>
              </a:rPr>
              <a:t>Many adventurous people attempt to climb Everest every year. </a:t>
            </a:r>
            <a:r>
              <a:rPr lang="en-US" sz="3000" b="1" dirty="0" smtClean="0">
                <a:solidFill>
                  <a:srgbClr val="0070C0"/>
                </a:solidFill>
              </a:rPr>
              <a:t> Often </a:t>
            </a:r>
            <a:r>
              <a:rPr lang="en-US" sz="3000" b="1" dirty="0" smtClean="0">
                <a:solidFill>
                  <a:srgbClr val="0070C0"/>
                </a:solidFill>
              </a:rPr>
              <a:t>their venture ends in sickness or death. </a:t>
            </a:r>
            <a:r>
              <a:rPr lang="en-US" sz="3000" b="1" dirty="0" smtClean="0">
                <a:solidFill>
                  <a:srgbClr val="0070C0"/>
                </a:solidFill>
              </a:rPr>
              <a:t> </a:t>
            </a:r>
            <a:r>
              <a:rPr lang="en-US" sz="3000" b="1" dirty="0" smtClean="0">
                <a:solidFill>
                  <a:schemeClr val="tx2">
                    <a:lumMod val="75000"/>
                  </a:schemeClr>
                </a:solidFill>
              </a:rPr>
              <a:t>Most </a:t>
            </a:r>
            <a:r>
              <a:rPr lang="en-US" sz="3000" b="1" dirty="0" smtClean="0">
                <a:solidFill>
                  <a:schemeClr val="tx2">
                    <a:lumMod val="75000"/>
                  </a:schemeClr>
                </a:solidFill>
              </a:rPr>
              <a:t>people are unable to breathe 20,000 feet above sea level because there is not enough oxygen in the atmosphere</a:t>
            </a:r>
            <a:r>
              <a:rPr lang="en-US" sz="3000" b="1" dirty="0" smtClean="0">
                <a:solidFill>
                  <a:schemeClr val="tx2">
                    <a:lumMod val="75000"/>
                  </a:schemeClr>
                </a:solidFill>
              </a:rPr>
              <a:t>.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A person will </a:t>
            </a:r>
            <a:r>
              <a:rPr lang="en-US" sz="3000" b="1" dirty="0" smtClean="0">
                <a:solidFill>
                  <a:srgbClr val="0070C0"/>
                </a:solidFill>
              </a:rPr>
              <a:t>suffer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brain damage </a:t>
            </a:r>
            <a:r>
              <a:rPr lang="en-US" sz="3000" b="1" dirty="0" smtClean="0">
                <a:solidFill>
                  <a:srgbClr val="0070C0"/>
                </a:solidFill>
              </a:rPr>
              <a:t>when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they are unable </a:t>
            </a:r>
            <a:r>
              <a:rPr lang="en-US" sz="3000" b="1" dirty="0" smtClean="0">
                <a:solidFill>
                  <a:srgbClr val="0070C0"/>
                </a:solidFill>
              </a:rPr>
              <a:t>to </a:t>
            </a:r>
            <a:br>
              <a:rPr lang="en-US" sz="3000" b="1" dirty="0" smtClean="0">
                <a:solidFill>
                  <a:srgbClr val="0070C0"/>
                </a:solidFill>
              </a:rPr>
            </a:br>
            <a:r>
              <a:rPr lang="en-US" sz="3000" b="1" dirty="0" smtClean="0">
                <a:solidFill>
                  <a:srgbClr val="0070C0"/>
                </a:solidFill>
              </a:rPr>
              <a:t>breathe</a:t>
            </a:r>
            <a:r>
              <a:rPr lang="en-US" sz="3000" b="1" dirty="0" smtClean="0">
                <a:solidFill>
                  <a:srgbClr val="0070C0"/>
                </a:solidFill>
              </a:rPr>
              <a:t>.  </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7437">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ount Everest, Mountains, Winter, Snow, Ice, Face"/>
          <p:cNvPicPr>
            <a:picLocks noChangeAspect="1" noChangeArrowheads="1"/>
          </p:cNvPicPr>
          <p:nvPr/>
        </p:nvPicPr>
        <p:blipFill>
          <a:blip r:embed="rId2" cstate="print"/>
          <a:srcRect/>
          <a:stretch>
            <a:fillRect/>
          </a:stretch>
        </p:blipFill>
        <p:spPr bwMode="auto">
          <a:xfrm>
            <a:off x="3352800" y="2590800"/>
            <a:ext cx="6096000" cy="4572000"/>
          </a:xfrm>
          <a:prstGeom prst="rect">
            <a:avLst/>
          </a:prstGeom>
          <a:noFill/>
          <a:effectLst>
            <a:softEdge rad="635000"/>
          </a:effectLst>
        </p:spPr>
      </p:pic>
      <p:sp>
        <p:nvSpPr>
          <p:cNvPr id="3" name="Subtitle 2"/>
          <p:cNvSpPr>
            <a:spLocks noGrp="1"/>
          </p:cNvSpPr>
          <p:nvPr>
            <p:ph type="subTitle" idx="1"/>
          </p:nvPr>
        </p:nvSpPr>
        <p:spPr>
          <a:xfrm>
            <a:off x="228600" y="838200"/>
            <a:ext cx="8534400" cy="4572000"/>
          </a:xfrm>
        </p:spPr>
        <p:txBody>
          <a:bodyPr>
            <a:noAutofit/>
          </a:bodyPr>
          <a:lstStyle/>
          <a:p>
            <a:pPr algn="l"/>
            <a:r>
              <a:rPr lang="en-US" sz="3000" b="1" dirty="0" smtClean="0">
                <a:solidFill>
                  <a:srgbClr val="0070C0"/>
                </a:solidFill>
              </a:rPr>
              <a:t>Many adventurous people attempt to climb Everest every year. </a:t>
            </a:r>
            <a:r>
              <a:rPr lang="en-US" sz="3000" b="1" dirty="0" smtClean="0">
                <a:solidFill>
                  <a:srgbClr val="0070C0"/>
                </a:solidFill>
              </a:rPr>
              <a:t> Often </a:t>
            </a:r>
            <a:r>
              <a:rPr lang="en-US" sz="3000" b="1" dirty="0" smtClean="0">
                <a:solidFill>
                  <a:srgbClr val="0070C0"/>
                </a:solidFill>
              </a:rPr>
              <a:t>their venture ends in sickness or death. </a:t>
            </a:r>
            <a:r>
              <a:rPr lang="en-US" sz="3000" b="1" dirty="0" smtClean="0">
                <a:solidFill>
                  <a:srgbClr val="0070C0"/>
                </a:solidFill>
              </a:rPr>
              <a:t> Most </a:t>
            </a:r>
            <a:r>
              <a:rPr lang="en-US" sz="3000" b="1" dirty="0" smtClean="0">
                <a:solidFill>
                  <a:srgbClr val="0070C0"/>
                </a:solidFill>
              </a:rPr>
              <a:t>people are unable to breathe 20,000 feet above sea level because there is not enough oxygen in the atmosphere</a:t>
            </a:r>
            <a:r>
              <a:rPr lang="en-US" sz="3000" b="1" dirty="0" smtClean="0">
                <a:solidFill>
                  <a:srgbClr val="0070C0"/>
                </a:solidFill>
              </a:rPr>
              <a:t>.  </a:t>
            </a:r>
            <a:br>
              <a:rPr lang="en-US" sz="3000" b="1" dirty="0" smtClean="0">
                <a:solidFill>
                  <a:srgbClr val="0070C0"/>
                </a:solidFill>
              </a:rPr>
            </a:br>
            <a:r>
              <a:rPr lang="en-US" sz="3000" b="1" dirty="0" smtClean="0">
                <a:solidFill>
                  <a:schemeClr val="tx2">
                    <a:lumMod val="75000"/>
                  </a:schemeClr>
                </a:solidFill>
              </a:rPr>
              <a:t>A person will </a:t>
            </a:r>
            <a:r>
              <a:rPr lang="en-US" sz="3000" b="1" dirty="0" smtClean="0">
                <a:solidFill>
                  <a:schemeClr val="tx2">
                    <a:lumMod val="75000"/>
                  </a:schemeClr>
                </a:solidFill>
              </a:rPr>
              <a:t>suffer </a:t>
            </a:r>
            <a:r>
              <a:rPr lang="en-US" sz="3000" b="1" dirty="0" smtClean="0">
                <a:solidFill>
                  <a:schemeClr val="tx2">
                    <a:lumMod val="75000"/>
                  </a:schemeClr>
                </a:solidFill>
              </a:rPr>
              <a:t/>
            </a:r>
            <a:br>
              <a:rPr lang="en-US" sz="3000" b="1" dirty="0" smtClean="0">
                <a:solidFill>
                  <a:schemeClr val="tx2">
                    <a:lumMod val="75000"/>
                  </a:schemeClr>
                </a:solidFill>
              </a:rPr>
            </a:br>
            <a:r>
              <a:rPr lang="en-US" sz="3000" b="1" dirty="0" smtClean="0">
                <a:solidFill>
                  <a:schemeClr val="tx2">
                    <a:lumMod val="75000"/>
                  </a:schemeClr>
                </a:solidFill>
              </a:rPr>
              <a:t>brain damage </a:t>
            </a:r>
            <a:r>
              <a:rPr lang="en-US" sz="3000" b="1" dirty="0" smtClean="0">
                <a:solidFill>
                  <a:schemeClr val="tx2">
                    <a:lumMod val="75000"/>
                  </a:schemeClr>
                </a:solidFill>
              </a:rPr>
              <a:t>when </a:t>
            </a:r>
            <a:r>
              <a:rPr lang="en-US" sz="3000" b="1" dirty="0" smtClean="0">
                <a:solidFill>
                  <a:schemeClr val="tx2">
                    <a:lumMod val="75000"/>
                  </a:schemeClr>
                </a:solidFill>
              </a:rPr>
              <a:t/>
            </a:r>
            <a:br>
              <a:rPr lang="en-US" sz="3000" b="1" dirty="0" smtClean="0">
                <a:solidFill>
                  <a:schemeClr val="tx2">
                    <a:lumMod val="75000"/>
                  </a:schemeClr>
                </a:solidFill>
              </a:rPr>
            </a:br>
            <a:r>
              <a:rPr lang="en-US" sz="3000" b="1" dirty="0" smtClean="0">
                <a:solidFill>
                  <a:schemeClr val="tx2">
                    <a:lumMod val="75000"/>
                  </a:schemeClr>
                </a:solidFill>
              </a:rPr>
              <a:t>they are unable </a:t>
            </a:r>
            <a:r>
              <a:rPr lang="en-US" sz="3000" b="1" dirty="0" smtClean="0">
                <a:solidFill>
                  <a:schemeClr val="tx2">
                    <a:lumMod val="75000"/>
                  </a:schemeClr>
                </a:solidFill>
              </a:rPr>
              <a:t>to </a:t>
            </a:r>
            <a:br>
              <a:rPr lang="en-US" sz="3000" b="1" dirty="0" smtClean="0">
                <a:solidFill>
                  <a:schemeClr val="tx2">
                    <a:lumMod val="75000"/>
                  </a:schemeClr>
                </a:solidFill>
              </a:rPr>
            </a:br>
            <a:r>
              <a:rPr lang="en-US" sz="3000" b="1" dirty="0" smtClean="0">
                <a:solidFill>
                  <a:schemeClr val="tx2">
                    <a:lumMod val="75000"/>
                  </a:schemeClr>
                </a:solidFill>
              </a:rPr>
              <a:t>breathe</a:t>
            </a:r>
            <a:r>
              <a:rPr lang="en-US" sz="3000" b="1" dirty="0" smtClean="0">
                <a:solidFill>
                  <a:schemeClr val="tx2">
                    <a:lumMod val="75000"/>
                  </a:schemeClr>
                </a:solidFill>
              </a:rPr>
              <a:t>.  </a:t>
            </a:r>
            <a:endParaRPr lang="en-US" sz="3000" b="1" dirty="0">
              <a:solidFill>
                <a:schemeClr val="tx2">
                  <a:lumMod val="75000"/>
                </a:schemeClr>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3593">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629400" cy="2590800"/>
          </a:xfrm>
        </p:spPr>
        <p:txBody>
          <a:bodyPr>
            <a:noAutofit/>
          </a:bodyPr>
          <a:lstStyle/>
          <a:p>
            <a:pPr algn="l"/>
            <a:r>
              <a:rPr lang="en-US" sz="3000" b="1" dirty="0" smtClean="0">
                <a:solidFill>
                  <a:schemeClr val="tx2">
                    <a:lumMod val="75000"/>
                  </a:schemeClr>
                </a:solidFill>
              </a:rPr>
              <a:t>Strong winds and frigid temperatures combined with the lack of oxygen make the Himalayan climate very rigorous. </a:t>
            </a:r>
            <a:r>
              <a:rPr lang="en-US" sz="3000" b="1" dirty="0" smtClean="0">
                <a:solidFill>
                  <a:srgbClr val="0070C0"/>
                </a:solidFill>
              </a:rPr>
              <a:t>Clearly the peak of Mount Everest is a place for only the heartiest of people.</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pic>
        <p:nvPicPr>
          <p:cNvPr id="8" name="Picture 7" descr="!!.png"/>
          <p:cNvPicPr>
            <a:picLocks noChangeAspect="1"/>
          </p:cNvPicPr>
          <p:nvPr/>
        </p:nvPicPr>
        <p:blipFill>
          <a:blip r:embed="rId2" cstate="print"/>
          <a:stretch>
            <a:fillRect/>
          </a:stretch>
        </p:blipFill>
        <p:spPr>
          <a:xfrm>
            <a:off x="152400" y="609600"/>
            <a:ext cx="8892026" cy="3163021"/>
          </a:xfrm>
          <a:prstGeom prst="rect">
            <a:avLst/>
          </a:prstGeom>
        </p:spPr>
      </p:pic>
    </p:spTree>
  </p:cSld>
  <p:clrMapOvr>
    <a:masterClrMapping/>
  </p:clrMapOvr>
  <p:transition advTm="8406">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629400" cy="2590800"/>
          </a:xfrm>
        </p:spPr>
        <p:txBody>
          <a:bodyPr>
            <a:noAutofit/>
          </a:bodyPr>
          <a:lstStyle/>
          <a:p>
            <a:pPr algn="l"/>
            <a:r>
              <a:rPr lang="en-US" sz="3000" b="1" dirty="0" smtClean="0">
                <a:solidFill>
                  <a:srgbClr val="0070C0"/>
                </a:solidFill>
              </a:rPr>
              <a:t>Strong winds and frigid temperatures combined with the lack of oxygen make the Himalayan climate very rigorous. </a:t>
            </a:r>
            <a:r>
              <a:rPr lang="en-US" sz="3000" b="1" dirty="0" smtClean="0">
                <a:solidFill>
                  <a:schemeClr val="tx2">
                    <a:lumMod val="75000"/>
                  </a:schemeClr>
                </a:solidFill>
              </a:rPr>
              <a:t>Clearly the peak of Mount Everest is a place for only the heartiest of people.</a:t>
            </a:r>
            <a:endParaRPr lang="en-US" sz="3000" b="1" dirty="0">
              <a:solidFill>
                <a:schemeClr val="tx2">
                  <a:lumMod val="75000"/>
                </a:schemeClr>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pic>
        <p:nvPicPr>
          <p:cNvPr id="8" name="Picture 7" descr="!!.png"/>
          <p:cNvPicPr>
            <a:picLocks noChangeAspect="1"/>
          </p:cNvPicPr>
          <p:nvPr/>
        </p:nvPicPr>
        <p:blipFill>
          <a:blip r:embed="rId2" cstate="print"/>
          <a:stretch>
            <a:fillRect/>
          </a:stretch>
        </p:blipFill>
        <p:spPr>
          <a:xfrm>
            <a:off x="152400" y="609600"/>
            <a:ext cx="8892026" cy="3163021"/>
          </a:xfrm>
          <a:prstGeom prst="rect">
            <a:avLst/>
          </a:prstGeom>
        </p:spPr>
      </p:pic>
    </p:spTree>
  </p:cSld>
  <p:clrMapOvr>
    <a:masterClrMapping/>
  </p:clrMapOvr>
  <p:transition advTm="664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4495800"/>
            <a:ext cx="8458200" cy="1077218"/>
          </a:xfrm>
          <a:prstGeom prst="rect">
            <a:avLst/>
          </a:prstGeom>
          <a:ln>
            <a:noFill/>
          </a:ln>
        </p:spPr>
        <p:txBody>
          <a:bodyPr wrap="square">
            <a:spAutoFit/>
          </a:bodyPr>
          <a:lstStyle/>
          <a:p>
            <a:pPr algn="ctr"/>
            <a:r>
              <a:rPr lang="en-US" sz="3200" b="1" dirty="0" smtClean="0">
                <a:solidFill>
                  <a:srgbClr val="0070C0"/>
                </a:solidFill>
              </a:rPr>
              <a:t>Learn more about history at</a:t>
            </a:r>
          </a:p>
          <a:p>
            <a:pPr algn="ctr"/>
            <a:r>
              <a:rPr lang="en-US" sz="3200" b="1" dirty="0" smtClean="0">
                <a:solidFill>
                  <a:srgbClr val="0070C0"/>
                </a:solidFill>
              </a:rPr>
              <a:t>www.mrdowling.com</a:t>
            </a:r>
            <a:endParaRPr lang="en-US" sz="3200" dirty="0">
              <a:solidFill>
                <a:srgbClr val="0070C0"/>
              </a:solidFill>
            </a:endParaRPr>
          </a:p>
        </p:txBody>
      </p:sp>
      <p:pic>
        <p:nvPicPr>
          <p:cNvPr id="7" name="Picture 6" descr="logotransparent.png"/>
          <p:cNvPicPr>
            <a:picLocks noChangeAspect="1"/>
          </p:cNvPicPr>
          <p:nvPr/>
        </p:nvPicPr>
        <p:blipFill>
          <a:blip r:embed="rId2" cstate="print"/>
          <a:stretch>
            <a:fillRect/>
          </a:stretch>
        </p:blipFill>
        <p:spPr>
          <a:xfrm>
            <a:off x="2590800" y="2590800"/>
            <a:ext cx="3898270" cy="1630526"/>
          </a:xfrm>
          <a:prstGeom prst="rect">
            <a:avLst/>
          </a:prstGeom>
        </p:spPr>
      </p:pic>
      <p:sp>
        <p:nvSpPr>
          <p:cNvPr id="8"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rgbClr val="0070C0"/>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rgbClr val="0070C0"/>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rgbClr val="0070C0"/>
              </a:solidFill>
              <a:effectLst/>
              <a:uLnTx/>
              <a:uFillTx/>
              <a:latin typeface="Aharoni" pitchFamily="2" charset="-79"/>
              <a:ea typeface="+mj-ea"/>
              <a:cs typeface="Aharoni" pitchFamily="2" charset="-79"/>
            </a:endParaRPr>
          </a:p>
        </p:txBody>
      </p:sp>
      <p:sp>
        <p:nvSpPr>
          <p:cNvPr id="9" name="Rectangle 8"/>
          <p:cNvSpPr/>
          <p:nvPr/>
        </p:nvSpPr>
        <p:spPr>
          <a:xfrm>
            <a:off x="0" y="685800"/>
            <a:ext cx="4648200" cy="1461939"/>
          </a:xfrm>
          <a:prstGeom prst="rect">
            <a:avLst/>
          </a:prstGeom>
          <a:ln>
            <a:noFill/>
          </a:ln>
        </p:spPr>
        <p:txBody>
          <a:bodyPr wrap="square">
            <a:spAutoFit/>
          </a:bodyPr>
          <a:lstStyle/>
          <a:p>
            <a:pPr algn="ctr"/>
            <a:r>
              <a:rPr lang="en-US" sz="2000" b="1" dirty="0" smtClean="0">
                <a:solidFill>
                  <a:srgbClr val="0070C0"/>
                </a:solidFill>
              </a:rPr>
              <a:t> Music credit:</a:t>
            </a:r>
          </a:p>
          <a:p>
            <a:pPr algn="ctr"/>
            <a:r>
              <a:rPr lang="en-US" sz="2000" b="1" dirty="0" smtClean="0">
                <a:solidFill>
                  <a:srgbClr val="0070C0"/>
                </a:solidFill>
              </a:rPr>
              <a:t>Desert City by </a:t>
            </a:r>
            <a:r>
              <a:rPr lang="en-US" sz="2000" b="1" dirty="0" smtClean="0">
                <a:solidFill>
                  <a:srgbClr val="0070C0"/>
                </a:solidFill>
              </a:rPr>
              <a:t>Kevin MacLeod  (incompetech.com) </a:t>
            </a:r>
          </a:p>
          <a:p>
            <a:pPr algn="ctr"/>
            <a:r>
              <a:rPr lang="en-US" sz="1450" b="1" dirty="0" smtClean="0">
                <a:solidFill>
                  <a:srgbClr val="0070C0"/>
                </a:solidFill>
              </a:rPr>
              <a:t>Licensed under Creative Commons: By Attribution 3.0</a:t>
            </a:r>
          </a:p>
          <a:p>
            <a:pPr algn="ctr"/>
            <a:r>
              <a:rPr lang="en-US" sz="1450" b="1" dirty="0" smtClean="0">
                <a:solidFill>
                  <a:srgbClr val="0070C0"/>
                </a:solidFill>
              </a:rPr>
              <a:t>http://creativecommons.org/licenses/by/3.0/</a:t>
            </a:r>
            <a:endParaRPr lang="en-US" sz="1450" b="1" dirty="0">
              <a:solidFill>
                <a:srgbClr val="0070C0"/>
              </a:solidFill>
            </a:endParaRPr>
          </a:p>
        </p:txBody>
      </p:sp>
    </p:spTree>
  </p:cSld>
  <p:clrMapOvr>
    <a:masterClrMapping/>
  </p:clrMapOvr>
  <p:transition advTm="6672">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ng"/>
          <p:cNvPicPr>
            <a:picLocks noChangeAspect="1"/>
          </p:cNvPicPr>
          <p:nvPr/>
        </p:nvPicPr>
        <p:blipFill>
          <a:blip r:embed="rId2" cstate="print"/>
          <a:stretch>
            <a:fillRect/>
          </a:stretch>
        </p:blipFill>
        <p:spPr>
          <a:xfrm>
            <a:off x="4632680" y="838200"/>
            <a:ext cx="4511320" cy="5562600"/>
          </a:xfrm>
          <a:prstGeom prst="rect">
            <a:avLst/>
          </a:prstGeom>
        </p:spPr>
      </p:pic>
      <p:sp>
        <p:nvSpPr>
          <p:cNvPr id="3" name="Subtitle 2"/>
          <p:cNvSpPr>
            <a:spLocks noGrp="1"/>
          </p:cNvSpPr>
          <p:nvPr>
            <p:ph type="subTitle" idx="1"/>
          </p:nvPr>
        </p:nvSpPr>
        <p:spPr>
          <a:xfrm>
            <a:off x="381000" y="762000"/>
            <a:ext cx="6629400" cy="5410200"/>
          </a:xfrm>
        </p:spPr>
        <p:txBody>
          <a:bodyPr>
            <a:noAutofit/>
          </a:bodyPr>
          <a:lstStyle/>
          <a:p>
            <a:pPr algn="l"/>
            <a:r>
              <a:rPr lang="en-US" sz="3000" b="1" dirty="0" smtClean="0">
                <a:solidFill>
                  <a:srgbClr val="0070C0"/>
                </a:solidFill>
              </a:rPr>
              <a:t>The </a:t>
            </a:r>
            <a:r>
              <a:rPr lang="en-US" sz="3000" b="1" dirty="0" smtClean="0">
                <a:solidFill>
                  <a:srgbClr val="0070C0"/>
                </a:solidFill>
              </a:rPr>
              <a:t>Indian subcontinent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is </a:t>
            </a:r>
            <a:r>
              <a:rPr lang="en-US" sz="3000" b="1" dirty="0" smtClean="0">
                <a:solidFill>
                  <a:srgbClr val="0070C0"/>
                </a:solidFill>
              </a:rPr>
              <a:t>a peninsula that juts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southward </a:t>
            </a:r>
            <a:r>
              <a:rPr lang="en-US" sz="3000" b="1" dirty="0" smtClean="0">
                <a:solidFill>
                  <a:srgbClr val="0070C0"/>
                </a:solidFill>
              </a:rPr>
              <a:t>from the rest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of </a:t>
            </a:r>
            <a:r>
              <a:rPr lang="en-US" sz="3000" b="1" dirty="0" smtClean="0">
                <a:solidFill>
                  <a:srgbClr val="0070C0"/>
                </a:solidFill>
              </a:rPr>
              <a:t>Asia like an enormous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arrowhead</a:t>
            </a:r>
            <a:r>
              <a:rPr lang="en-US" sz="3000" b="1" dirty="0" smtClean="0">
                <a:solidFill>
                  <a:srgbClr val="0070C0"/>
                </a:solidFill>
              </a:rPr>
              <a:t>. </a:t>
            </a:r>
            <a:r>
              <a:rPr lang="en-US" sz="3000" b="1" dirty="0" smtClean="0">
                <a:solidFill>
                  <a:srgbClr val="0070C0"/>
                </a:solidFill>
              </a:rPr>
              <a:t> </a:t>
            </a:r>
            <a:r>
              <a:rPr lang="en-US" sz="3000" b="1" dirty="0" smtClean="0">
                <a:solidFill>
                  <a:schemeClr val="tx2">
                    <a:lumMod val="50000"/>
                  </a:schemeClr>
                </a:solidFill>
              </a:rPr>
              <a:t>The </a:t>
            </a:r>
            <a:r>
              <a:rPr lang="en-US" sz="3000" b="1" dirty="0" smtClean="0">
                <a:solidFill>
                  <a:schemeClr val="tx2">
                    <a:lumMod val="50000"/>
                  </a:schemeClr>
                </a:solidFill>
              </a:rPr>
              <a:t>Himalayan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Mountains </a:t>
            </a:r>
            <a:r>
              <a:rPr lang="en-US" sz="3000" b="1" dirty="0" smtClean="0">
                <a:solidFill>
                  <a:schemeClr val="tx2">
                    <a:lumMod val="50000"/>
                  </a:schemeClr>
                </a:solidFill>
              </a:rPr>
              <a:t>separate the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subcontinent </a:t>
            </a:r>
            <a:r>
              <a:rPr lang="en-US" sz="3000" b="1" dirty="0" smtClean="0">
                <a:solidFill>
                  <a:schemeClr val="tx2">
                    <a:lumMod val="50000"/>
                  </a:schemeClr>
                </a:solidFill>
              </a:rPr>
              <a:t>from the rest of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Asia</a:t>
            </a:r>
            <a:r>
              <a:rPr lang="en-US" sz="3000" b="1" dirty="0" smtClean="0">
                <a:solidFill>
                  <a:schemeClr val="tx2">
                    <a:lumMod val="50000"/>
                  </a:schemeClr>
                </a:solidFill>
              </a:rPr>
              <a:t>.  </a:t>
            </a:r>
            <a:r>
              <a:rPr lang="en-US" sz="3000" b="1" dirty="0" smtClean="0">
                <a:solidFill>
                  <a:srgbClr val="0070C0"/>
                </a:solidFill>
              </a:rPr>
              <a:t>The first three letters of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the </a:t>
            </a:r>
            <a:r>
              <a:rPr lang="en-US" sz="3000" b="1" dirty="0" smtClean="0">
                <a:solidFill>
                  <a:srgbClr val="0070C0"/>
                </a:solidFill>
              </a:rPr>
              <a:t>word tell us that while it is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a </a:t>
            </a:r>
            <a:r>
              <a:rPr lang="en-US" sz="3000" b="1" dirty="0" smtClean="0">
                <a:solidFill>
                  <a:srgbClr val="0070C0"/>
                </a:solidFill>
              </a:rPr>
              <a:t>distinct landmass, the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subcontinent </a:t>
            </a:r>
            <a:r>
              <a:rPr lang="en-US" sz="3000" b="1" dirty="0" smtClean="0">
                <a:solidFill>
                  <a:srgbClr val="0070C0"/>
                </a:solidFill>
              </a:rPr>
              <a:t>of India is not large enough to be considered a continent. </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45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ng"/>
          <p:cNvPicPr>
            <a:picLocks noChangeAspect="1"/>
          </p:cNvPicPr>
          <p:nvPr/>
        </p:nvPicPr>
        <p:blipFill>
          <a:blip r:embed="rId2" cstate="print"/>
          <a:stretch>
            <a:fillRect/>
          </a:stretch>
        </p:blipFill>
        <p:spPr>
          <a:xfrm>
            <a:off x="4632680" y="838200"/>
            <a:ext cx="4511320" cy="5562600"/>
          </a:xfrm>
          <a:prstGeom prst="rect">
            <a:avLst/>
          </a:prstGeom>
        </p:spPr>
      </p:pic>
      <p:sp>
        <p:nvSpPr>
          <p:cNvPr id="3" name="Subtitle 2"/>
          <p:cNvSpPr>
            <a:spLocks noGrp="1"/>
          </p:cNvSpPr>
          <p:nvPr>
            <p:ph type="subTitle" idx="1"/>
          </p:nvPr>
        </p:nvSpPr>
        <p:spPr>
          <a:xfrm>
            <a:off x="381000" y="762000"/>
            <a:ext cx="6629400" cy="5410200"/>
          </a:xfrm>
        </p:spPr>
        <p:txBody>
          <a:bodyPr>
            <a:noAutofit/>
          </a:bodyPr>
          <a:lstStyle/>
          <a:p>
            <a:pPr algn="l"/>
            <a:r>
              <a:rPr lang="en-US" sz="3000" b="1" dirty="0" smtClean="0">
                <a:solidFill>
                  <a:srgbClr val="0070C0"/>
                </a:solidFill>
              </a:rPr>
              <a:t>The </a:t>
            </a:r>
            <a:r>
              <a:rPr lang="en-US" sz="3000" b="1" dirty="0" smtClean="0">
                <a:solidFill>
                  <a:srgbClr val="0070C0"/>
                </a:solidFill>
              </a:rPr>
              <a:t>Indian subcontinent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is </a:t>
            </a:r>
            <a:r>
              <a:rPr lang="en-US" sz="3000" b="1" dirty="0" smtClean="0">
                <a:solidFill>
                  <a:srgbClr val="0070C0"/>
                </a:solidFill>
              </a:rPr>
              <a:t>a peninsula that juts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southward </a:t>
            </a:r>
            <a:r>
              <a:rPr lang="en-US" sz="3000" b="1" dirty="0" smtClean="0">
                <a:solidFill>
                  <a:srgbClr val="0070C0"/>
                </a:solidFill>
              </a:rPr>
              <a:t>from the rest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of </a:t>
            </a:r>
            <a:r>
              <a:rPr lang="en-US" sz="3000" b="1" dirty="0" smtClean="0">
                <a:solidFill>
                  <a:srgbClr val="0070C0"/>
                </a:solidFill>
              </a:rPr>
              <a:t>Asia like an enormous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arrowhead</a:t>
            </a:r>
            <a:r>
              <a:rPr lang="en-US" sz="3000" b="1" dirty="0" smtClean="0">
                <a:solidFill>
                  <a:srgbClr val="0070C0"/>
                </a:solidFill>
              </a:rPr>
              <a:t>. </a:t>
            </a:r>
            <a:r>
              <a:rPr lang="en-US" sz="3000" b="1" dirty="0" smtClean="0">
                <a:solidFill>
                  <a:srgbClr val="0070C0"/>
                </a:solidFill>
              </a:rPr>
              <a:t> The </a:t>
            </a:r>
            <a:r>
              <a:rPr lang="en-US" sz="3000" b="1" dirty="0" smtClean="0">
                <a:solidFill>
                  <a:srgbClr val="0070C0"/>
                </a:solidFill>
              </a:rPr>
              <a:t>Himalayan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Mountains </a:t>
            </a:r>
            <a:r>
              <a:rPr lang="en-US" sz="3000" b="1" dirty="0" smtClean="0">
                <a:solidFill>
                  <a:srgbClr val="0070C0"/>
                </a:solidFill>
              </a:rPr>
              <a:t>separate the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subcontinent </a:t>
            </a:r>
            <a:r>
              <a:rPr lang="en-US" sz="3000" b="1" dirty="0" smtClean="0">
                <a:solidFill>
                  <a:srgbClr val="0070C0"/>
                </a:solidFill>
              </a:rPr>
              <a:t>from the rest of </a:t>
            </a:r>
            <a:r>
              <a:rPr lang="en-US" sz="3000" b="1" dirty="0" smtClean="0">
                <a:solidFill>
                  <a:srgbClr val="0070C0"/>
                </a:solidFill>
              </a:rPr>
              <a:t/>
            </a:r>
            <a:br>
              <a:rPr lang="en-US" sz="3000" b="1" dirty="0" smtClean="0">
                <a:solidFill>
                  <a:srgbClr val="0070C0"/>
                </a:solidFill>
              </a:rPr>
            </a:br>
            <a:r>
              <a:rPr lang="en-US" sz="3000" b="1" dirty="0" smtClean="0">
                <a:solidFill>
                  <a:srgbClr val="0070C0"/>
                </a:solidFill>
              </a:rPr>
              <a:t>Asia</a:t>
            </a:r>
            <a:r>
              <a:rPr lang="en-US" sz="3000" b="1" dirty="0" smtClean="0">
                <a:solidFill>
                  <a:srgbClr val="0070C0"/>
                </a:solidFill>
              </a:rPr>
              <a:t>.  </a:t>
            </a:r>
            <a:r>
              <a:rPr lang="en-US" sz="3000" b="1" dirty="0" smtClean="0">
                <a:solidFill>
                  <a:schemeClr val="tx2">
                    <a:lumMod val="50000"/>
                  </a:schemeClr>
                </a:solidFill>
              </a:rPr>
              <a:t>The first three letters of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the </a:t>
            </a:r>
            <a:r>
              <a:rPr lang="en-US" sz="3000" b="1" dirty="0" smtClean="0">
                <a:solidFill>
                  <a:schemeClr val="tx2">
                    <a:lumMod val="50000"/>
                  </a:schemeClr>
                </a:solidFill>
              </a:rPr>
              <a:t>word tell us that while it is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a </a:t>
            </a:r>
            <a:r>
              <a:rPr lang="en-US" sz="3000" b="1" dirty="0" smtClean="0">
                <a:solidFill>
                  <a:schemeClr val="tx2">
                    <a:lumMod val="50000"/>
                  </a:schemeClr>
                </a:solidFill>
              </a:rPr>
              <a:t>distinct landmass, the </a:t>
            </a:r>
            <a:r>
              <a:rPr lang="en-US" sz="3000" b="1" dirty="0" smtClean="0">
                <a:solidFill>
                  <a:schemeClr val="tx2">
                    <a:lumMod val="50000"/>
                  </a:schemeClr>
                </a:solidFill>
              </a:rPr>
              <a:t/>
            </a:r>
            <a:br>
              <a:rPr lang="en-US" sz="3000" b="1" dirty="0" smtClean="0">
                <a:solidFill>
                  <a:schemeClr val="tx2">
                    <a:lumMod val="50000"/>
                  </a:schemeClr>
                </a:solidFill>
              </a:rPr>
            </a:br>
            <a:r>
              <a:rPr lang="en-US" sz="3000" b="1" dirty="0" smtClean="0">
                <a:solidFill>
                  <a:schemeClr val="tx2">
                    <a:lumMod val="50000"/>
                  </a:schemeClr>
                </a:solidFill>
              </a:rPr>
              <a:t>subcontinent </a:t>
            </a:r>
            <a:r>
              <a:rPr lang="en-US" sz="3000" b="1" dirty="0" smtClean="0">
                <a:solidFill>
                  <a:schemeClr val="tx2">
                    <a:lumMod val="50000"/>
                  </a:schemeClr>
                </a:solidFill>
              </a:rPr>
              <a:t>of India is not large enough to be considered a continent. </a:t>
            </a:r>
            <a:endParaRPr lang="en-US" sz="3000" b="1" dirty="0">
              <a:solidFill>
                <a:schemeClr val="tx2">
                  <a:lumMod val="50000"/>
                </a:schemeClr>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9844">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62400" y="1143000"/>
            <a:ext cx="4724400" cy="5410200"/>
          </a:xfrm>
        </p:spPr>
        <p:txBody>
          <a:bodyPr>
            <a:noAutofit/>
          </a:bodyPr>
          <a:lstStyle/>
          <a:p>
            <a:pPr algn="l"/>
            <a:r>
              <a:rPr lang="en-US" sz="3000" b="1" dirty="0" smtClean="0">
                <a:solidFill>
                  <a:schemeClr val="tx2">
                    <a:lumMod val="50000"/>
                  </a:schemeClr>
                </a:solidFill>
              </a:rPr>
              <a:t>The Indian subcontinent is part of a tectonic plate that has been moving for more than 200 million years. </a:t>
            </a:r>
            <a:r>
              <a:rPr lang="en-US" sz="3000" b="1" dirty="0" smtClean="0">
                <a:solidFill>
                  <a:schemeClr val="tx2">
                    <a:lumMod val="50000"/>
                  </a:schemeClr>
                </a:solidFill>
              </a:rPr>
              <a:t> </a:t>
            </a:r>
            <a:r>
              <a:rPr lang="en-US" sz="3000" b="1" dirty="0" smtClean="0">
                <a:solidFill>
                  <a:srgbClr val="0070C0"/>
                </a:solidFill>
              </a:rPr>
              <a:t>The </a:t>
            </a:r>
            <a:r>
              <a:rPr lang="en-US" sz="3000" b="1" dirty="0" smtClean="0">
                <a:solidFill>
                  <a:srgbClr val="0070C0"/>
                </a:solidFill>
              </a:rPr>
              <a:t>plate was once attached to Africa, Australia and Antarctica, but it separated and began a slow collision with Asia 50 million years ago. </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pic>
        <p:nvPicPr>
          <p:cNvPr id="7" name="Picture 6" descr="!!.png"/>
          <p:cNvPicPr>
            <a:picLocks noChangeAspect="1"/>
          </p:cNvPicPr>
          <p:nvPr/>
        </p:nvPicPr>
        <p:blipFill>
          <a:blip r:embed="rId2" cstate="print"/>
          <a:stretch>
            <a:fillRect/>
          </a:stretch>
        </p:blipFill>
        <p:spPr>
          <a:xfrm>
            <a:off x="0" y="586804"/>
            <a:ext cx="3581400" cy="6271196"/>
          </a:xfrm>
          <a:prstGeom prst="rect">
            <a:avLst/>
          </a:prstGeom>
        </p:spPr>
      </p:pic>
    </p:spTree>
  </p:cSld>
  <p:clrMapOvr>
    <a:masterClrMapping/>
  </p:clrMapOvr>
  <p:transition advTm="7313">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62400" y="1143000"/>
            <a:ext cx="4724400" cy="5410200"/>
          </a:xfrm>
        </p:spPr>
        <p:txBody>
          <a:bodyPr>
            <a:noAutofit/>
          </a:bodyPr>
          <a:lstStyle/>
          <a:p>
            <a:pPr algn="l"/>
            <a:r>
              <a:rPr lang="en-US" sz="3000" b="1" dirty="0" smtClean="0">
                <a:solidFill>
                  <a:srgbClr val="0070C0"/>
                </a:solidFill>
              </a:rPr>
              <a:t>The Indian subcontinent is part of a tectonic plate that has been moving for more than 200 million years. </a:t>
            </a:r>
            <a:r>
              <a:rPr lang="en-US" sz="3000" b="1" dirty="0" smtClean="0">
                <a:solidFill>
                  <a:srgbClr val="0070C0"/>
                </a:solidFill>
              </a:rPr>
              <a:t> </a:t>
            </a:r>
            <a:r>
              <a:rPr lang="en-US" sz="3000" b="1" dirty="0" smtClean="0">
                <a:solidFill>
                  <a:schemeClr val="tx2">
                    <a:lumMod val="50000"/>
                  </a:schemeClr>
                </a:solidFill>
              </a:rPr>
              <a:t>The </a:t>
            </a:r>
            <a:r>
              <a:rPr lang="en-US" sz="3000" b="1" dirty="0" smtClean="0">
                <a:solidFill>
                  <a:schemeClr val="tx2">
                    <a:lumMod val="50000"/>
                  </a:schemeClr>
                </a:solidFill>
              </a:rPr>
              <a:t>plate was once attached to Africa, Australia and Antarctica, but it separated and began a slow collision with Asia 50 million years ago. </a:t>
            </a:r>
            <a:endParaRPr lang="en-US" sz="3000" b="1" dirty="0">
              <a:solidFill>
                <a:schemeClr val="tx2">
                  <a:lumMod val="50000"/>
                </a:schemeClr>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pic>
        <p:nvPicPr>
          <p:cNvPr id="7" name="Picture 6" descr="!!.png"/>
          <p:cNvPicPr>
            <a:picLocks noChangeAspect="1"/>
          </p:cNvPicPr>
          <p:nvPr/>
        </p:nvPicPr>
        <p:blipFill>
          <a:blip r:embed="rId2" cstate="print"/>
          <a:stretch>
            <a:fillRect/>
          </a:stretch>
        </p:blipFill>
        <p:spPr>
          <a:xfrm>
            <a:off x="0" y="586804"/>
            <a:ext cx="3581400" cy="6271196"/>
          </a:xfrm>
          <a:prstGeom prst="rect">
            <a:avLst/>
          </a:prstGeom>
        </p:spPr>
      </p:pic>
    </p:spTree>
  </p:cSld>
  <p:clrMapOvr>
    <a:masterClrMapping/>
  </p:clrMapOvr>
  <p:transition advTm="9922">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685800"/>
            <a:ext cx="8763000" cy="5410200"/>
          </a:xfrm>
        </p:spPr>
        <p:txBody>
          <a:bodyPr>
            <a:noAutofit/>
          </a:bodyPr>
          <a:lstStyle/>
          <a:p>
            <a:pPr algn="l"/>
            <a:r>
              <a:rPr lang="en-US" sz="3000" b="1" dirty="0" smtClean="0">
                <a:solidFill>
                  <a:schemeClr val="tx2">
                    <a:lumMod val="50000"/>
                  </a:schemeClr>
                </a:solidFill>
              </a:rPr>
              <a:t>When the two landmasses met, the </a:t>
            </a:r>
            <a:r>
              <a:rPr lang="en-US" sz="3000" b="1" dirty="0" smtClean="0">
                <a:solidFill>
                  <a:schemeClr val="tx2">
                    <a:lumMod val="50000"/>
                  </a:schemeClr>
                </a:solidFill>
              </a:rPr>
              <a:t>terrain was </a:t>
            </a:r>
            <a:r>
              <a:rPr lang="en-US" sz="3000" b="1" dirty="0" smtClean="0">
                <a:solidFill>
                  <a:schemeClr val="tx2">
                    <a:lumMod val="50000"/>
                  </a:schemeClr>
                </a:solidFill>
              </a:rPr>
              <a:t>forced upward to create the Himalayas.  </a:t>
            </a:r>
            <a:r>
              <a:rPr lang="en-US" sz="3000" b="1" dirty="0" smtClean="0">
                <a:solidFill>
                  <a:srgbClr val="0070C0"/>
                </a:solidFill>
              </a:rPr>
              <a:t>Scientists believe the Himalayas are likely to continue rising for the next several million years.   Many of the peaks that make up the Himalayan mountains tower more than five miles above sea level, making them the  world’s tallest mountain chain. </a:t>
            </a:r>
            <a:r>
              <a:rPr lang="en-US" sz="3000" b="1" dirty="0" smtClean="0">
                <a:solidFill>
                  <a:srgbClr val="0070C0"/>
                </a:solidFill>
              </a:rPr>
              <a:t> Himalaya </a:t>
            </a:r>
            <a:r>
              <a:rPr lang="en-US" sz="3000" b="1" dirty="0" smtClean="0">
                <a:solidFill>
                  <a:srgbClr val="0070C0"/>
                </a:solidFill>
              </a:rPr>
              <a:t>means “home of snow” because the tallest peaks of the mountain range are always capped with snow.</a:t>
            </a:r>
          </a:p>
          <a:p>
            <a:pPr algn="l"/>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pic>
        <p:nvPicPr>
          <p:cNvPr id="8" name="Picture 7" descr="!!.png"/>
          <p:cNvPicPr>
            <a:picLocks noChangeAspect="1"/>
          </p:cNvPicPr>
          <p:nvPr/>
        </p:nvPicPr>
        <p:blipFill>
          <a:blip r:embed="rId2" cstate="print"/>
          <a:stretch>
            <a:fillRect/>
          </a:stretch>
        </p:blipFill>
        <p:spPr>
          <a:xfrm>
            <a:off x="0" y="4495799"/>
            <a:ext cx="9144000" cy="2362201"/>
          </a:xfrm>
          <a:prstGeom prst="rect">
            <a:avLst/>
          </a:prstGeom>
        </p:spPr>
      </p:pic>
    </p:spTree>
  </p:cSld>
  <p:clrMapOvr>
    <a:masterClrMapping/>
  </p:clrMapOvr>
  <p:transition advTm="612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685800"/>
            <a:ext cx="8763000" cy="5410200"/>
          </a:xfrm>
        </p:spPr>
        <p:txBody>
          <a:bodyPr>
            <a:noAutofit/>
          </a:bodyPr>
          <a:lstStyle/>
          <a:p>
            <a:pPr algn="l"/>
            <a:r>
              <a:rPr lang="en-US" sz="3000" b="1" dirty="0" smtClean="0">
                <a:solidFill>
                  <a:srgbClr val="0070C0"/>
                </a:solidFill>
              </a:rPr>
              <a:t>When the two landmasses met, the </a:t>
            </a:r>
            <a:r>
              <a:rPr lang="en-US" sz="3000" b="1" dirty="0" smtClean="0">
                <a:solidFill>
                  <a:srgbClr val="0070C0"/>
                </a:solidFill>
              </a:rPr>
              <a:t>terrain was </a:t>
            </a:r>
            <a:r>
              <a:rPr lang="en-US" sz="3000" b="1" dirty="0" smtClean="0">
                <a:solidFill>
                  <a:srgbClr val="0070C0"/>
                </a:solidFill>
              </a:rPr>
              <a:t>forced upward to create the Himalayas.  </a:t>
            </a:r>
            <a:r>
              <a:rPr lang="en-US" sz="3000" b="1" dirty="0" smtClean="0">
                <a:solidFill>
                  <a:schemeClr val="tx2">
                    <a:lumMod val="50000"/>
                  </a:schemeClr>
                </a:solidFill>
              </a:rPr>
              <a:t>Scientists believe the Himalayas are likely to continue rising for the next several million years.</a:t>
            </a:r>
            <a:r>
              <a:rPr lang="en-US" sz="3000" b="1" dirty="0" smtClean="0">
                <a:solidFill>
                  <a:srgbClr val="0070C0"/>
                </a:solidFill>
              </a:rPr>
              <a:t>   Many of the peaks that make up the Himalayan mountains tower more than five miles above sea level, making them the  world’s tallest mountain chain. </a:t>
            </a:r>
            <a:r>
              <a:rPr lang="en-US" sz="3000" b="1" dirty="0" smtClean="0">
                <a:solidFill>
                  <a:srgbClr val="0070C0"/>
                </a:solidFill>
              </a:rPr>
              <a:t> Himalaya </a:t>
            </a:r>
            <a:r>
              <a:rPr lang="en-US" sz="3000" b="1" dirty="0" smtClean="0">
                <a:solidFill>
                  <a:srgbClr val="0070C0"/>
                </a:solidFill>
              </a:rPr>
              <a:t>means “home of snow” because the tallest peaks of the mountain range are always capped with snow.</a:t>
            </a:r>
          </a:p>
          <a:p>
            <a:pPr algn="l"/>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pic>
        <p:nvPicPr>
          <p:cNvPr id="8" name="Picture 7" descr="!!.png"/>
          <p:cNvPicPr>
            <a:picLocks noChangeAspect="1"/>
          </p:cNvPicPr>
          <p:nvPr/>
        </p:nvPicPr>
        <p:blipFill>
          <a:blip r:embed="rId2" cstate="print"/>
          <a:stretch>
            <a:fillRect/>
          </a:stretch>
        </p:blipFill>
        <p:spPr>
          <a:xfrm>
            <a:off x="0" y="4495799"/>
            <a:ext cx="9144000" cy="2362201"/>
          </a:xfrm>
          <a:prstGeom prst="rect">
            <a:avLst/>
          </a:prstGeom>
        </p:spPr>
      </p:pic>
    </p:spTree>
  </p:cSld>
  <p:clrMapOvr>
    <a:masterClrMapping/>
  </p:clrMapOvr>
  <p:transition advTm="6266">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685800"/>
            <a:ext cx="8763000" cy="5410200"/>
          </a:xfrm>
        </p:spPr>
        <p:txBody>
          <a:bodyPr>
            <a:noAutofit/>
          </a:bodyPr>
          <a:lstStyle/>
          <a:p>
            <a:pPr algn="l"/>
            <a:r>
              <a:rPr lang="en-US" sz="3000" b="1" dirty="0" smtClean="0">
                <a:solidFill>
                  <a:srgbClr val="0070C0"/>
                </a:solidFill>
              </a:rPr>
              <a:t>When the two landmasses met, the terrain </a:t>
            </a:r>
            <a:r>
              <a:rPr lang="en-US" sz="3000" b="1" dirty="0" smtClean="0">
                <a:solidFill>
                  <a:srgbClr val="0070C0"/>
                </a:solidFill>
              </a:rPr>
              <a:t>was </a:t>
            </a:r>
            <a:r>
              <a:rPr lang="en-US" sz="3000" b="1" dirty="0" smtClean="0">
                <a:solidFill>
                  <a:srgbClr val="0070C0"/>
                </a:solidFill>
              </a:rPr>
              <a:t>forced upward to create the Himalayas.  Scientists believe the Himalayas are likely to continue rising for the next several million years.   </a:t>
            </a:r>
            <a:r>
              <a:rPr lang="en-US" sz="3000" b="1" dirty="0" smtClean="0">
                <a:solidFill>
                  <a:schemeClr val="tx2">
                    <a:lumMod val="50000"/>
                  </a:schemeClr>
                </a:solidFill>
              </a:rPr>
              <a:t>Many of the peaks that make up the Himalayan mountains tower more than five miles above sea level, making them the  world’s tallest mountain chain.  </a:t>
            </a:r>
            <a:r>
              <a:rPr lang="en-US" sz="3000" b="1" dirty="0" smtClean="0">
                <a:solidFill>
                  <a:srgbClr val="0070C0"/>
                </a:solidFill>
              </a:rPr>
              <a:t>Himalaya means “home of snow” because the tallest peaks of the </a:t>
            </a:r>
            <a:r>
              <a:rPr lang="en-US" sz="3000" b="1" dirty="0" smtClean="0">
                <a:solidFill>
                  <a:srgbClr val="0070C0"/>
                </a:solidFill>
              </a:rPr>
              <a:t>mountain range </a:t>
            </a:r>
            <a:r>
              <a:rPr lang="en-US" sz="3000" b="1" dirty="0" smtClean="0">
                <a:solidFill>
                  <a:srgbClr val="0070C0"/>
                </a:solidFill>
              </a:rPr>
              <a:t>are always capped with snow.</a:t>
            </a:r>
            <a:endParaRPr lang="en-US" sz="3000" b="1" dirty="0">
              <a:solidFill>
                <a:srgbClr val="0070C0"/>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pic>
        <p:nvPicPr>
          <p:cNvPr id="8" name="Picture 7" descr="!!.png"/>
          <p:cNvPicPr>
            <a:picLocks noChangeAspect="1"/>
          </p:cNvPicPr>
          <p:nvPr/>
        </p:nvPicPr>
        <p:blipFill>
          <a:blip r:embed="rId2" cstate="print"/>
          <a:stretch>
            <a:fillRect/>
          </a:stretch>
        </p:blipFill>
        <p:spPr>
          <a:xfrm>
            <a:off x="0" y="4495799"/>
            <a:ext cx="9144000" cy="2362201"/>
          </a:xfrm>
          <a:prstGeom prst="rect">
            <a:avLst/>
          </a:prstGeom>
        </p:spPr>
      </p:pic>
    </p:spTree>
  </p:cSld>
  <p:clrMapOvr>
    <a:masterClrMapping/>
  </p:clrMapOvr>
  <p:transition advTm="9765">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ng"/>
          <p:cNvPicPr>
            <a:picLocks noChangeAspect="1"/>
          </p:cNvPicPr>
          <p:nvPr/>
        </p:nvPicPr>
        <p:blipFill>
          <a:blip r:embed="rId2" cstate="print"/>
          <a:stretch>
            <a:fillRect/>
          </a:stretch>
        </p:blipFill>
        <p:spPr>
          <a:xfrm>
            <a:off x="0" y="4495799"/>
            <a:ext cx="9144000" cy="2362201"/>
          </a:xfrm>
          <a:prstGeom prst="rect">
            <a:avLst/>
          </a:prstGeom>
        </p:spPr>
      </p:pic>
      <p:sp>
        <p:nvSpPr>
          <p:cNvPr id="3" name="Subtitle 2"/>
          <p:cNvSpPr>
            <a:spLocks noGrp="1"/>
          </p:cNvSpPr>
          <p:nvPr>
            <p:ph type="subTitle" idx="1"/>
          </p:nvPr>
        </p:nvSpPr>
        <p:spPr>
          <a:xfrm>
            <a:off x="152400" y="685800"/>
            <a:ext cx="8763000" cy="5410200"/>
          </a:xfrm>
        </p:spPr>
        <p:txBody>
          <a:bodyPr>
            <a:noAutofit/>
          </a:bodyPr>
          <a:lstStyle/>
          <a:p>
            <a:pPr algn="l"/>
            <a:r>
              <a:rPr lang="en-US" sz="3000" b="1" dirty="0" smtClean="0">
                <a:solidFill>
                  <a:srgbClr val="0070C0"/>
                </a:solidFill>
              </a:rPr>
              <a:t>When the two landmasses met, the terrain </a:t>
            </a:r>
            <a:r>
              <a:rPr lang="en-US" sz="3000" b="1" dirty="0" smtClean="0">
                <a:solidFill>
                  <a:srgbClr val="0070C0"/>
                </a:solidFill>
              </a:rPr>
              <a:t>was </a:t>
            </a:r>
            <a:r>
              <a:rPr lang="en-US" sz="3000" b="1" dirty="0" smtClean="0">
                <a:solidFill>
                  <a:srgbClr val="0070C0"/>
                </a:solidFill>
              </a:rPr>
              <a:t>forced upward to create the Himalayas.  Scientists believe the Himalayas are likely to continue rising for the next several million years.   Many of the peaks that make up the Himalayan mountains tower more than five miles above sea level, making them the  world’s tallest mountain chain. </a:t>
            </a:r>
            <a:r>
              <a:rPr lang="en-US" sz="3000" b="1" dirty="0" smtClean="0">
                <a:solidFill>
                  <a:srgbClr val="0070C0"/>
                </a:solidFill>
              </a:rPr>
              <a:t> </a:t>
            </a:r>
            <a:r>
              <a:rPr lang="en-US" sz="3000" b="1" dirty="0" smtClean="0">
                <a:solidFill>
                  <a:schemeClr val="tx2">
                    <a:lumMod val="50000"/>
                  </a:schemeClr>
                </a:solidFill>
              </a:rPr>
              <a:t>Himalaya </a:t>
            </a:r>
            <a:r>
              <a:rPr lang="en-US" sz="3000" b="1" dirty="0" smtClean="0">
                <a:solidFill>
                  <a:schemeClr val="tx2">
                    <a:lumMod val="50000"/>
                  </a:schemeClr>
                </a:solidFill>
              </a:rPr>
              <a:t>means “home of snow” because the tallest peaks of the mountain range are always capped with snow.</a:t>
            </a:r>
          </a:p>
          <a:p>
            <a:pPr algn="l"/>
            <a:endParaRPr lang="en-US" sz="3000" b="1" dirty="0">
              <a:solidFill>
                <a:schemeClr val="tx2">
                  <a:lumMod val="50000"/>
                </a:schemeClr>
              </a:solidFill>
            </a:endParaRPr>
          </a:p>
        </p:txBody>
      </p:sp>
      <p:sp>
        <p:nvSpPr>
          <p:cNvPr id="9" name="Title 1"/>
          <p:cNvSpPr txBox="1">
            <a:spLocks/>
          </p:cNvSpPr>
          <p:nvPr/>
        </p:nvSpPr>
        <p:spPr>
          <a:xfrm>
            <a:off x="0" y="0"/>
            <a:ext cx="9144000" cy="68897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solidFill>
                  <a:schemeClr val="accent1">
                    <a:lumMod val="50000"/>
                  </a:schemeClr>
                </a:solidFill>
                <a:latin typeface="Aharoni" pitchFamily="2" charset="-79"/>
                <a:ea typeface="+mj-ea"/>
                <a:cs typeface="Aharoni" pitchFamily="2" charset="-79"/>
              </a:rPr>
              <a:t>Subcontinent         </a:t>
            </a:r>
            <a:r>
              <a:rPr kumimoji="0" lang="en-US" sz="3200" b="0" i="0" u="none" strike="noStrike" kern="1200" cap="none" spc="0" normalizeH="0" baseline="0" noProof="0" dirty="0" smtClean="0">
                <a:ln>
                  <a:noFill/>
                </a:ln>
                <a:solidFill>
                  <a:schemeClr val="accent1">
                    <a:lumMod val="50000"/>
                  </a:schemeClr>
                </a:solidFill>
                <a:effectLst/>
                <a:uLnTx/>
                <a:uFillTx/>
                <a:latin typeface="Aharoni" pitchFamily="2" charset="-79"/>
                <a:ea typeface="+mj-ea"/>
                <a:cs typeface="Aharoni" pitchFamily="2" charset="-79"/>
              </a:rPr>
              <a:t>                            Ancient India</a:t>
            </a:r>
            <a:endParaRPr kumimoji="0" lang="en-US" sz="3200" b="0" i="0" u="none" strike="noStrike" kern="1200" cap="none" spc="0" normalizeH="0" baseline="0" noProof="0" dirty="0">
              <a:ln>
                <a:noFill/>
              </a:ln>
              <a:solidFill>
                <a:schemeClr val="accent1">
                  <a:lumMod val="50000"/>
                </a:schemeClr>
              </a:solidFill>
              <a:effectLst/>
              <a:uLnTx/>
              <a:uFillTx/>
              <a:latin typeface="Aharoni" pitchFamily="2" charset="-79"/>
              <a:ea typeface="+mj-ea"/>
              <a:cs typeface="Aharoni" pitchFamily="2" charset="-79"/>
            </a:endParaRPr>
          </a:p>
        </p:txBody>
      </p:sp>
    </p:spTree>
  </p:cSld>
  <p:clrMapOvr>
    <a:masterClrMapping/>
  </p:clrMapOvr>
  <p:transition advTm="6828">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9934</TotalTime>
  <Words>888</Words>
  <Application>Microsoft Office PowerPoint</Application>
  <PresentationFormat>On-screen Show (4:3)</PresentationFormat>
  <Paragraphs>43</Paragraphs>
  <Slides>19</Slides>
  <Notes>0</Notes>
  <HiddenSlides>0</HiddenSlides>
  <MMClips>1</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Gift of the Nile                       Ancient Egypt</dc:title>
  <dc:creator>mikedow1@gmail.com</dc:creator>
  <cp:lastModifiedBy>mikedow1@gmail.com</cp:lastModifiedBy>
  <cp:revision>71</cp:revision>
  <dcterms:created xsi:type="dcterms:W3CDTF">2013-10-20T20:51:24Z</dcterms:created>
  <dcterms:modified xsi:type="dcterms:W3CDTF">2014-03-08T21:31:46Z</dcterms:modified>
</cp:coreProperties>
</file>