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3" ContentType="audi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10" r:id="rId4"/>
    <p:sldId id="309" r:id="rId5"/>
    <p:sldId id="258" r:id="rId6"/>
    <p:sldId id="307" r:id="rId7"/>
    <p:sldId id="306" r:id="rId8"/>
    <p:sldId id="259" r:id="rId9"/>
    <p:sldId id="305" r:id="rId10"/>
    <p:sldId id="304" r:id="rId11"/>
    <p:sldId id="303" r:id="rId12"/>
    <p:sldId id="261" r:id="rId13"/>
    <p:sldId id="311" r:id="rId14"/>
    <p:sldId id="302" r:id="rId15"/>
    <p:sldId id="260" r:id="rId16"/>
    <p:sldId id="301" r:id="rId17"/>
    <p:sldId id="300" r:id="rId18"/>
    <p:sldId id="296" r:id="rId19"/>
    <p:sldId id="297" r:id="rId20"/>
    <p:sldId id="298" r:id="rId21"/>
    <p:sldId id="299" r:id="rId22"/>
    <p:sldId id="263" r:id="rId23"/>
    <p:sldId id="312" r:id="rId24"/>
    <p:sldId id="295" r:id="rId25"/>
    <p:sldId id="294" r:id="rId26"/>
    <p:sldId id="293" r:id="rId27"/>
    <p:sldId id="264" r:id="rId28"/>
    <p:sldId id="292" r:id="rId29"/>
    <p:sldId id="265" r:id="rId30"/>
    <p:sldId id="291" r:id="rId31"/>
    <p:sldId id="266" r:id="rId32"/>
    <p:sldId id="290" r:id="rId33"/>
    <p:sldId id="287" r:id="rId34"/>
    <p:sldId id="288" r:id="rId35"/>
    <p:sldId id="289" r:id="rId36"/>
    <p:sldId id="313" r:id="rId37"/>
    <p:sldId id="283" r:id="rId38"/>
    <p:sldId id="282" r:id="rId39"/>
    <p:sldId id="284" r:id="rId40"/>
    <p:sldId id="285" r:id="rId41"/>
    <p:sldId id="286" r:id="rId42"/>
    <p:sldId id="268" r:id="rId43"/>
    <p:sldId id="281" r:id="rId44"/>
    <p:sldId id="280" r:id="rId45"/>
    <p:sldId id="269" r:id="rId46"/>
    <p:sldId id="279" r:id="rId47"/>
    <p:sldId id="270" r:id="rId48"/>
    <p:sldId id="278" r:id="rId49"/>
    <p:sldId id="273" r:id="rId50"/>
    <p:sldId id="274" r:id="rId51"/>
    <p:sldId id="275" r:id="rId52"/>
    <p:sldId id="276" r:id="rId53"/>
    <p:sldId id="277" r:id="rId54"/>
    <p:sldId id="314" r:id="rId55"/>
    <p:sldId id="257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EBF0"/>
    <a:srgbClr val="03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A90-0FDF-46B1-BEFE-29D4E6822243}" type="datetimeFigureOut">
              <a:rPr lang="en-US" smtClean="0"/>
              <a:pPr/>
              <a:t>6/13/14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file://localhost/http://1-ps.googleusercontent.com/h/www.mrdowling.com/images/300x420x613shangmap.png.pagespeed.ic.dTXxb7THNk.pn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file://localhost/http://1-ps.googleusercontent.com/h/www.mrdowling.com/images/300x426x613choumap.png.pagespeed.ic.lRp9yF6Tsr.pn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file://localhost/http://1-ps.googleusercontent.com/h/www.mrdowling.com/images/300x426x613choumap.png.pagespeed.ic.lRp9yF6Tsr.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file://localhost/http://1-ps.googleusercontent.com/h/www.mrdowling.com/images/300x426x613choumap.png.pagespeed.ic.lRp9yF6Tsr.pn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file://localhost/http://1-ps.googleusercontent.com/h/www.mrdowling.com/images/300x426x613choumap.png.pagespeed.ic.lRp9yF6Tsr.pn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file://localhost/http://1-ps.googleusercontent.com/h/www.mrdowling.com/images/300x441x613chinmap.png.pagespeed.ic.-2WeBdOARc.pn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file://localhost/http://1-ps.googleusercontent.com/h/www.mrdowling.com/images/300x441x613chinmap.png.pagespeed.ic.-2WeBdOARc.pn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819400"/>
            <a:ext cx="5476762" cy="332283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838200"/>
            <a:ext cx="8458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From at least 1766</a:t>
            </a:r>
            <a:r>
              <a:rPr lang="en-US" sz="2400" b="1" dirty="0">
                <a:solidFill>
                  <a:srgbClr val="000000"/>
                </a:solidFill>
              </a:rPr>
              <a:t>BCE</a:t>
            </a:r>
            <a:r>
              <a:rPr lang="en-US" sz="3000" b="1" dirty="0">
                <a:solidFill>
                  <a:srgbClr val="000000"/>
                </a:solidFill>
              </a:rPr>
              <a:t> to the twentieth century of the Common Era, China was ruled by dynasties</a:t>
            </a:r>
            <a:r>
              <a:rPr lang="en-US" sz="3000" b="1" dirty="0" smtClean="0">
                <a:solidFill>
                  <a:srgbClr val="000000"/>
                </a:solidFill>
              </a:rPr>
              <a:t>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dynasty is a family that passes control from one generation to the next.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dynasty does not have to last for a long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One Chinese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dynasty lasted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800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 while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another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lasted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fifteen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pic>
        <p:nvPicPr>
          <p:cNvPr id="7" name="613-chinesehisto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1828800"/>
            <a:ext cx="660400" cy="66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06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ngwri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810000" cy="516890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09600"/>
            <a:ext cx="6553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indications of an earlier Hsia Dynasty, but the Shang were the first dynasty to leave written records.  The Shang also developed a lunar calendar consisting of twelve months of 30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days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each.  </a:t>
            </a:r>
            <a:r>
              <a:rPr lang="en-US" sz="3000" b="1" dirty="0">
                <a:solidFill>
                  <a:srgbClr val="000000"/>
                </a:solidFill>
              </a:rPr>
              <a:t>The Shang Dynasty </a:t>
            </a:r>
            <a:r>
              <a:rPr lang="en-US" sz="3000" b="1" dirty="0" smtClean="0">
                <a:solidFill>
                  <a:srgbClr val="000000"/>
                </a:solidFill>
              </a:rPr>
              <a:t>ruled </a:t>
            </a:r>
            <a:r>
              <a:rPr lang="en-US" sz="3000" b="1" dirty="0">
                <a:solidFill>
                  <a:srgbClr val="000000"/>
                </a:solidFill>
              </a:rPr>
              <a:t>China from approximately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1766</a:t>
            </a:r>
            <a:r>
              <a:rPr lang="en-US" sz="2400" b="1" dirty="0" smtClean="0">
                <a:solidFill>
                  <a:srgbClr val="000000"/>
                </a:solidFill>
              </a:rPr>
              <a:t>BCE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>
                <a:solidFill>
                  <a:srgbClr val="000000"/>
                </a:solidFill>
              </a:rPr>
              <a:t>to about 1040</a:t>
            </a:r>
            <a:r>
              <a:rPr lang="en-US" sz="2400" b="1" dirty="0">
                <a:solidFill>
                  <a:srgbClr val="000000"/>
                </a:solidFill>
              </a:rPr>
              <a:t>BCE</a:t>
            </a:r>
            <a:r>
              <a:rPr lang="en-US" sz="3000" b="1" dirty="0">
                <a:solidFill>
                  <a:srgbClr val="000000"/>
                </a:solidFill>
              </a:rPr>
              <a:t>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Shang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expanded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borders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their kingdom to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include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of the land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Mongolia 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Pacific Ocean. </a:t>
            </a:r>
          </a:p>
        </p:txBody>
      </p:sp>
    </p:spTree>
    <p:extLst>
      <p:ext uri="{BB962C8B-B14F-4D97-AF65-F5344CB8AC3E}">
        <p14:creationId xmlns:p14="http://schemas.microsoft.com/office/powerpoint/2010/main" val="3749839025"/>
      </p:ext>
    </p:extLst>
  </p:cSld>
  <p:clrMapOvr>
    <a:masterClrMapping/>
  </p:clrMapOvr>
  <p:transition xmlns:p14="http://schemas.microsoft.com/office/powerpoint/2010/main" advTm="779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ttp://1-ps.googleusercontent.com/h/www.mrdowling.com/images/300x420x613shangmap.png.pagespeed.ic.dTXxb7THNk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2" y="2362200"/>
            <a:ext cx="3333747" cy="4650311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09600"/>
            <a:ext cx="6553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indications of an earlier Hsia Dynasty, but the Shang were the first dynasty to leave written records.  The Shang also developed a lunar calendar consisting of twelve months of 30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days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each.  The Shang Dynasty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from approximately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1766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about 1040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Shang </a:t>
            </a:r>
            <a:r>
              <a:rPr lang="en-US" sz="3000" b="1" dirty="0">
                <a:solidFill>
                  <a:srgbClr val="000000"/>
                </a:solidFill>
              </a:rPr>
              <a:t>rulers expanded the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borders </a:t>
            </a:r>
            <a:r>
              <a:rPr lang="en-US" sz="3000" b="1" dirty="0">
                <a:solidFill>
                  <a:srgbClr val="000000"/>
                </a:solidFill>
              </a:rPr>
              <a:t>of their kingdom to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include </a:t>
            </a:r>
            <a:r>
              <a:rPr lang="en-US" sz="3000" b="1" dirty="0">
                <a:solidFill>
                  <a:srgbClr val="000000"/>
                </a:solidFill>
              </a:rPr>
              <a:t>all of the land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between </a:t>
            </a:r>
            <a:r>
              <a:rPr lang="en-US" sz="3000" b="1" dirty="0">
                <a:solidFill>
                  <a:srgbClr val="000000"/>
                </a:solidFill>
              </a:rPr>
              <a:t>Mongolia and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Pacific Ocean. </a:t>
            </a:r>
          </a:p>
        </p:txBody>
      </p:sp>
    </p:spTree>
    <p:extLst>
      <p:ext uri="{BB962C8B-B14F-4D97-AF65-F5344CB8AC3E}">
        <p14:creationId xmlns:p14="http://schemas.microsoft.com/office/powerpoint/2010/main" val="235073907"/>
      </p:ext>
    </p:extLst>
  </p:cSld>
  <p:clrMapOvr>
    <a:masterClrMapping/>
  </p:clrMapOvr>
  <p:transition xmlns:p14="http://schemas.microsoft.com/office/powerpoint/2010/main" advTm="776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5720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 Shang practiced human sacrifice.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a Shang king died, many of his subjects would join the ruler in his grave. 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people were beheaded first but others were buried alive.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867400" cy="3607590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2424535770"/>
      </p:ext>
    </p:extLst>
  </p:cSld>
  <p:clrMapOvr>
    <a:masterClrMapping/>
  </p:clrMapOvr>
  <p:transition xmlns:p14="http://schemas.microsoft.com/office/powerpoint/2010/main" advTm="267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5720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Shang practiced human sacrifice. </a:t>
            </a:r>
            <a:r>
              <a:rPr lang="en-US" sz="3000" b="1" dirty="0">
                <a:solidFill>
                  <a:srgbClr val="000000"/>
                </a:solidFill>
              </a:rPr>
              <a:t>If a Shang king died, many of his subjects would join the ruler in his grave.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people were beheaded first but others were buried alive.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867400" cy="3607590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1593063906"/>
      </p:ext>
    </p:extLst>
  </p:cSld>
  <p:clrMapOvr>
    <a:masterClrMapping/>
  </p:clrMapOvr>
  <p:transition xmlns:p14="http://schemas.microsoft.com/office/powerpoint/2010/main" advTm="5214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5720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Shang practiced human sacrifice. If a Shang king died, many of his subjects would join the ruler in his grave.  </a:t>
            </a:r>
            <a:r>
              <a:rPr lang="en-US" sz="3000" b="1" dirty="0">
                <a:solidFill>
                  <a:srgbClr val="000000"/>
                </a:solidFill>
              </a:rPr>
              <a:t>Some people were beheaded first but others were buried alive.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5867400" cy="3607590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2547522664"/>
      </p:ext>
    </p:extLst>
  </p:cSld>
  <p:clrMapOvr>
    <a:masterClrMapping/>
  </p:clrMapOvr>
  <p:transition xmlns:p14="http://schemas.microsoft.com/office/powerpoint/2010/main" advTm="3626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838200"/>
            <a:ext cx="403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</a:rPr>
              <a:t>When </a:t>
            </a:r>
            <a:r>
              <a:rPr lang="en-US" sz="3000" b="1" dirty="0">
                <a:solidFill>
                  <a:srgbClr val="000000"/>
                </a:solidFill>
              </a:rPr>
              <a:t>a Shang king died, his next oldest brother replaced him.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there were no brothers, the ruler’s oldest maternal nephew became king.  A maternal nephew would be a child of one of the deceased king’s cousins – that is, a son of his mother’s siblings.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4140200" cy="3105150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560278500"/>
      </p:ext>
    </p:extLst>
  </p:cSld>
  <p:clrMapOvr>
    <a:masterClrMapping/>
  </p:clrMapOvr>
  <p:transition xmlns:p14="http://schemas.microsoft.com/office/powerpoint/2010/main" advTm="425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838200"/>
            <a:ext cx="403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Shang king died, his next oldest brother replaced him. </a:t>
            </a:r>
            <a:r>
              <a:rPr lang="en-US" sz="3000" b="1" dirty="0">
                <a:solidFill>
                  <a:srgbClr val="000000"/>
                </a:solidFill>
              </a:rPr>
              <a:t>When there were no brothers, the ruler’s oldest maternal nephew became king.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maternal nephew would be a child of one of the deceased king’s cousins – that is, a son of his mother’s siblings.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4140200" cy="3105150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473606383"/>
      </p:ext>
    </p:extLst>
  </p:cSld>
  <p:clrMapOvr>
    <a:masterClrMapping/>
  </p:clrMapOvr>
  <p:transition xmlns:p14="http://schemas.microsoft.com/office/powerpoint/2010/main" advTm="499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838200"/>
            <a:ext cx="403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Shang king died, his next oldest brother replaced him. When there were no brothers, the ruler’s oldest maternal nephew became king.  </a:t>
            </a:r>
            <a:r>
              <a:rPr lang="en-US" sz="3000" b="1" dirty="0">
                <a:solidFill>
                  <a:srgbClr val="000000"/>
                </a:solidFill>
              </a:rPr>
              <a:t>A maternal nephew would be a child of one of the deceased king’s cousins – that is, a son of his mother’s siblings.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4140200" cy="3105150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2791378435"/>
      </p:ext>
    </p:extLst>
  </p:cSld>
  <p:clrMapOvr>
    <a:masterClrMapping/>
  </p:clrMapOvr>
  <p:transition xmlns:p14="http://schemas.microsoft.com/office/powerpoint/2010/main" advTm="721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066800"/>
            <a:ext cx="525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 Chou were initially nomads who lived west of the Shang.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They overthrew the Shang and ruled China from 1040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the third century before the Common Era. The Chou gained power, in part, from their ability to extract iron from rocks.  They used the metal to create powerful weapons.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5" name="Picture 1" descr="http://1-ps.googleusercontent.com/h/www.mrdowling.com/images/300x426x613choumap.png.pagespeed.ic.lRp9yF6Tsr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140075" cy="4448442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19100"/>
      </p:ext>
    </p:extLst>
  </p:cSld>
  <p:clrMapOvr>
    <a:masterClrMapping/>
  </p:clrMapOvr>
  <p:transition xmlns:p14="http://schemas.microsoft.com/office/powerpoint/2010/main" advTm="482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066800"/>
            <a:ext cx="525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were initially nomads who lived west of the Shang. </a:t>
            </a:r>
            <a:r>
              <a:rPr lang="en-US" sz="3000" b="1" dirty="0">
                <a:solidFill>
                  <a:srgbClr val="000000"/>
                </a:solidFill>
              </a:rPr>
              <a:t>They overthrew the Shang and ruled China from 1040</a:t>
            </a:r>
            <a:r>
              <a:rPr lang="en-US" sz="2400" b="1" dirty="0">
                <a:solidFill>
                  <a:srgbClr val="000000"/>
                </a:solidFill>
              </a:rPr>
              <a:t>BCE</a:t>
            </a:r>
            <a:r>
              <a:rPr lang="en-US" sz="3000" b="1" dirty="0">
                <a:solidFill>
                  <a:srgbClr val="000000"/>
                </a:solidFill>
              </a:rPr>
              <a:t> to the third century before the Common Era.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gained power, in part, from their ability to extract iron from rocks.  They used the metal to create powerful weapons.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5" name="Picture 1" descr="http://1-ps.googleusercontent.com/h/www.mrdowling.com/images/300x426x613choumap.png.pagespeed.ic.lRp9yF6Tsr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140075" cy="4448442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371964"/>
      </p:ext>
    </p:extLst>
  </p:cSld>
  <p:clrMapOvr>
    <a:masterClrMapping/>
  </p:clrMapOvr>
  <p:transition xmlns:p14="http://schemas.microsoft.com/office/powerpoint/2010/main" advTm="685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19400"/>
            <a:ext cx="5476762" cy="332283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838200"/>
            <a:ext cx="8458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at least 1766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the twentieth century of the Common Era, China was ruled by dynasties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>
                <a:solidFill>
                  <a:srgbClr val="000000"/>
                </a:solidFill>
              </a:rPr>
              <a:t>A dynasty is a family that passes control from one generation to the next.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dynasty does not have to last for a long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One Chinese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dynasty lasted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800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 while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another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lasted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fifteen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0121439"/>
      </p:ext>
    </p:extLst>
  </p:cSld>
  <p:clrMapOvr>
    <a:masterClrMapping/>
  </p:clrMapOvr>
  <p:transition xmlns:p14="http://schemas.microsoft.com/office/powerpoint/2010/main" advTm="488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066800"/>
            <a:ext cx="525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were initially nomads who lived west of the Shang. They overthrew the Shang and ruled China from 1040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the third century before the Common Era. </a:t>
            </a:r>
            <a:r>
              <a:rPr lang="en-US" sz="3000" b="1" dirty="0">
                <a:solidFill>
                  <a:srgbClr val="000000"/>
                </a:solidFill>
              </a:rPr>
              <a:t>The Chou gained power, in part, from their ability to extract iron from rocks.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They used the metal to create powerful weapons.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5" name="Picture 1" descr="http://1-ps.googleusercontent.com/h/www.mrdowling.com/images/300x426x613choumap.png.pagespeed.ic.lRp9yF6Tsr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140075" cy="4448442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361510"/>
      </p:ext>
    </p:extLst>
  </p:cSld>
  <p:clrMapOvr>
    <a:masterClrMapping/>
  </p:clrMapOvr>
  <p:transition xmlns:p14="http://schemas.microsoft.com/office/powerpoint/2010/main" advTm="506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066800"/>
            <a:ext cx="525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were initially nomads who lived west of the Shang. They overthrew the Shang and ruled China from 1040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the third century before the Common Era. The Chou gained power, in part, from their ability to extract iron from rocks.  </a:t>
            </a:r>
            <a:r>
              <a:rPr lang="en-US" sz="3000" b="1" dirty="0">
                <a:solidFill>
                  <a:srgbClr val="000000"/>
                </a:solidFill>
              </a:rPr>
              <a:t>They used the metal to create powerful weapons.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5" name="Picture 1" descr="http://1-ps.googleusercontent.com/h/www.mrdowling.com/images/300x426x613choumap.png.pagespeed.ic.lRp9yF6Tsr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140075" cy="4448442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930887"/>
      </p:ext>
    </p:extLst>
  </p:cSld>
  <p:clrMapOvr>
    <a:masterClrMapping/>
  </p:clrMapOvr>
  <p:transition xmlns:p14="http://schemas.microsoft.com/office/powerpoint/2010/main" advTm="309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0"/>
            <a:ext cx="5077326" cy="31310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9906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 Chou developed a feudal system in China.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 feudal system, the rulers appoint nobles to govern smaller parts of an empire.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nobles divided the land into farms for extended families.  An extended family might include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generations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would often include cousins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second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cousins.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Landholding families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their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turn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Chou rulers.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29767"/>
      </p:ext>
    </p:extLst>
  </p:cSld>
  <p:clrMapOvr>
    <a:masterClrMapping/>
  </p:clrMapOvr>
  <p:transition xmlns:p14="http://schemas.microsoft.com/office/powerpoint/2010/main" advTm="314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0"/>
            <a:ext cx="5077326" cy="31310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9906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developed a feudal system in China. </a:t>
            </a:r>
            <a:r>
              <a:rPr lang="en-US" sz="3000" b="1" dirty="0">
                <a:solidFill>
                  <a:srgbClr val="000000"/>
                </a:solidFill>
              </a:rPr>
              <a:t>In a feudal system, the rulers appoint nobles to govern smaller parts of an empire.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nobles divided the land into farms for extended families.  An extended family might include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generations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would often include cousins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second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cousins.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Landholding families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their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turn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Chou rulers.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20233"/>
      </p:ext>
    </p:extLst>
  </p:cSld>
  <p:clrMapOvr>
    <a:masterClrMapping/>
  </p:clrMapOvr>
  <p:transition xmlns:p14="http://schemas.microsoft.com/office/powerpoint/2010/main" advTm="587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0"/>
            <a:ext cx="5077326" cy="31310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9906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developed a feudal system in China. In a feudal system, the rulers appoint nobles to govern smaller parts of an empire.  </a:t>
            </a:r>
            <a:r>
              <a:rPr lang="en-US" sz="3000" b="1" dirty="0"/>
              <a:t>The nobles divided the land into farms for extended families.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extended family might include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generations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would often include cousins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second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cousins.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Landholding families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their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turn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Chou rulers.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7211"/>
      </p:ext>
    </p:extLst>
  </p:cSld>
  <p:clrMapOvr>
    <a:masterClrMapping/>
  </p:clrMapOvr>
  <p:transition xmlns:p14="http://schemas.microsoft.com/office/powerpoint/2010/main" advTm="39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0"/>
            <a:ext cx="5077326" cy="31310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9906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developed a feudal system in China. In a feudal system, the rulers appoint nobles to govern smaller parts of an empire.  The nobles divided the land into farms for extended families.  </a:t>
            </a:r>
            <a:r>
              <a:rPr lang="en-US" sz="3000" b="1" dirty="0">
                <a:solidFill>
                  <a:srgbClr val="000000"/>
                </a:solidFill>
              </a:rPr>
              <a:t>An extended family might include </a:t>
            </a:r>
            <a:r>
              <a:rPr lang="en-US" sz="3000" b="1" dirty="0" smtClean="0">
                <a:solidFill>
                  <a:srgbClr val="000000"/>
                </a:solidFill>
              </a:rPr>
              <a:t>generations </a:t>
            </a:r>
            <a:r>
              <a:rPr lang="en-US" sz="3000" b="1" dirty="0">
                <a:solidFill>
                  <a:srgbClr val="000000"/>
                </a:solidFill>
              </a:rPr>
              <a:t>and would often include cousins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and second </a:t>
            </a:r>
            <a:r>
              <a:rPr lang="en-US" sz="3000" b="1" dirty="0">
                <a:solidFill>
                  <a:srgbClr val="000000"/>
                </a:solidFill>
              </a:rPr>
              <a:t>cousins. 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Landholding families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their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nobles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turn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loyal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Chou rulers.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23935"/>
      </p:ext>
    </p:extLst>
  </p:cSld>
  <p:clrMapOvr>
    <a:masterClrMapping/>
  </p:clrMapOvr>
  <p:transition xmlns:p14="http://schemas.microsoft.com/office/powerpoint/2010/main" advTm="552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0"/>
            <a:ext cx="5077326" cy="31310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9906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developed a feudal system in China. In a feudal system, the rulers appoint nobles to govern smaller parts of an empire.  The nobles divided the land into farms for extended families.  An extended family might include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generations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would often include cousins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second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cousins.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Landholding families</a:t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were loyal </a:t>
            </a:r>
            <a:r>
              <a:rPr lang="en-US" sz="3000" b="1" dirty="0">
                <a:solidFill>
                  <a:srgbClr val="000000"/>
                </a:solidFill>
              </a:rPr>
              <a:t>to their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nobles </a:t>
            </a:r>
            <a:r>
              <a:rPr lang="en-US" sz="3000" b="1" dirty="0">
                <a:solidFill>
                  <a:srgbClr val="000000"/>
                </a:solidFill>
              </a:rPr>
              <a:t>and </a:t>
            </a:r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nobles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were </a:t>
            </a:r>
            <a:r>
              <a:rPr lang="en-US" sz="3000" b="1" dirty="0">
                <a:solidFill>
                  <a:srgbClr val="000000"/>
                </a:solidFill>
              </a:rPr>
              <a:t>in turn  </a:t>
            </a:r>
            <a:r>
              <a:rPr lang="en-US" sz="3000" b="1" dirty="0" smtClean="0">
                <a:solidFill>
                  <a:srgbClr val="000000"/>
                </a:solidFill>
              </a:rPr>
              <a:t>loyal </a:t>
            </a:r>
            <a:r>
              <a:rPr lang="en-US" sz="3000" b="1" dirty="0">
                <a:solidFill>
                  <a:srgbClr val="000000"/>
                </a:solidFill>
              </a:rPr>
              <a:t>to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Chou rulers.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71223"/>
      </p:ext>
    </p:extLst>
  </p:cSld>
  <p:clrMapOvr>
    <a:masterClrMapping/>
  </p:clrMapOvr>
  <p:transition xmlns:p14="http://schemas.microsoft.com/office/powerpoint/2010/main" advTm="6539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838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 Chou rulers taxed their subjects, but they used the wealth they collected to build huge walls to defend their cities from nomadic warriors.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also built roads, irrigation systems, and dams.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z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5080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09908"/>
      </p:ext>
    </p:extLst>
  </p:cSld>
  <p:clrMapOvr>
    <a:masterClrMapping/>
  </p:clrMapOvr>
  <p:transition xmlns:p14="http://schemas.microsoft.com/office/powerpoint/2010/main" advTm="928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838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Chou rulers taxed their subjects, but they used the wealth they collected to build huge walls to defend their cities from nomadic warriors. </a:t>
            </a:r>
            <a:r>
              <a:rPr lang="en-US" sz="3000" b="1" dirty="0">
                <a:solidFill>
                  <a:srgbClr val="000000"/>
                </a:solidFill>
              </a:rPr>
              <a:t>The Chou also built roads, irrigation systems, and dams.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z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5080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01949"/>
      </p:ext>
    </p:extLst>
  </p:cSld>
  <p:clrMapOvr>
    <a:masterClrMapping/>
  </p:clrMapOvr>
  <p:transition xmlns:p14="http://schemas.microsoft.com/office/powerpoint/2010/main" advTm="363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518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Chinese nobles gradually gained more power than the Chou rulers in a period of Chinese history that historians call the Age of Warring States.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was during this period of instability that a great teacher named Confucius tried to develop good government.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371600"/>
            <a:ext cx="3416300" cy="4229100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017421239"/>
      </p:ext>
    </p:extLst>
  </p:cSld>
  <p:clrMapOvr>
    <a:masterClrMapping/>
  </p:clrMapOvr>
  <p:transition xmlns:p14="http://schemas.microsoft.com/office/powerpoint/2010/main" advTm="967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19400"/>
            <a:ext cx="5476762" cy="332283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838200"/>
            <a:ext cx="8458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at least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1766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twentieth century of the Common Era, China was ruled by dynasties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dynasty is a family that passes control from one generation to the next.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A </a:t>
            </a:r>
            <a:r>
              <a:rPr lang="en-US" sz="3000" b="1" dirty="0">
                <a:solidFill>
                  <a:srgbClr val="000000"/>
                </a:solidFill>
              </a:rPr>
              <a:t>dynasty does not have to last for a long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time</a:t>
            </a:r>
            <a:r>
              <a:rPr lang="en-US" sz="3000" b="1" dirty="0">
                <a:solidFill>
                  <a:srgbClr val="000000"/>
                </a:solidFill>
              </a:rPr>
              <a:t>.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One Chinese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dynasty lasted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800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 while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another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lasted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fifteen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years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672060"/>
      </p:ext>
    </p:extLst>
  </p:cSld>
  <p:clrMapOvr>
    <a:masterClrMapping/>
  </p:clrMapOvr>
  <p:transition xmlns:p14="http://schemas.microsoft.com/office/powerpoint/2010/main" advTm="288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518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Chinese nobles gradually gained more power than the Chou rulers in a period of Chinese history that historians call the Age of Warring States. </a:t>
            </a:r>
            <a:r>
              <a:rPr lang="en-US" sz="3000" b="1" dirty="0">
                <a:solidFill>
                  <a:srgbClr val="000000"/>
                </a:solidFill>
              </a:rPr>
              <a:t>It was during this period of instability that a great teacher named Confucius tried to develop good government.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914400"/>
            <a:ext cx="3810000" cy="519430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581154726"/>
      </p:ext>
    </p:extLst>
  </p:cSld>
  <p:clrMapOvr>
    <a:masterClrMapping/>
  </p:clrMapOvr>
  <p:transition xmlns:p14="http://schemas.microsoft.com/office/powerpoint/2010/main" spd="slow" advTm="7972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853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Rulers of the Ch'in dynasty managed </a:t>
            </a:r>
            <a:r>
              <a:rPr lang="en-US" sz="3000" b="1" dirty="0" smtClean="0">
                <a:solidFill>
                  <a:srgbClr val="000000"/>
                </a:solidFill>
              </a:rPr>
              <a:t>to </a:t>
            </a:r>
          </a:p>
          <a:p>
            <a:r>
              <a:rPr lang="en-US" sz="3000" b="1" dirty="0" smtClean="0">
                <a:solidFill>
                  <a:srgbClr val="000000"/>
                </a:solidFill>
              </a:rPr>
              <a:t>unify </a:t>
            </a:r>
            <a:r>
              <a:rPr lang="en-US" sz="3000" b="1" dirty="0">
                <a:solidFill>
                  <a:srgbClr val="000000"/>
                </a:solidFill>
              </a:rPr>
              <a:t>China and end the Age of </a:t>
            </a:r>
            <a:r>
              <a:rPr lang="en-US" sz="3000" b="1" dirty="0" smtClean="0">
                <a:solidFill>
                  <a:srgbClr val="000000"/>
                </a:solidFill>
              </a:rPr>
              <a:t>Warring</a:t>
            </a:r>
          </a:p>
          <a:p>
            <a:r>
              <a:rPr lang="en-US" sz="3000" b="1" dirty="0" smtClean="0">
                <a:solidFill>
                  <a:srgbClr val="000000"/>
                </a:solidFill>
              </a:rPr>
              <a:t>States </a:t>
            </a:r>
            <a:r>
              <a:rPr lang="en-US" sz="3000" b="1" dirty="0">
                <a:solidFill>
                  <a:srgbClr val="000000"/>
                </a:solidFill>
              </a:rPr>
              <a:t>by 221</a:t>
            </a:r>
            <a:r>
              <a:rPr lang="en-US" sz="2400" b="1" dirty="0">
                <a:solidFill>
                  <a:srgbClr val="000000"/>
                </a:solidFill>
              </a:rPr>
              <a:t>BCE</a:t>
            </a:r>
            <a:r>
              <a:rPr lang="en-US" sz="3000" b="1" dirty="0">
                <a:solidFill>
                  <a:srgbClr val="000000"/>
                </a:solidFill>
              </a:rPr>
              <a:t>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Ch'in rulers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clearly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explained their laws to the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—and then strictly enforced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them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Ch’in rulers standardized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weights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measures and carried out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irrigation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also gave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peasant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farmers the land they lived on. 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West first learned of China during the Ch'in dynasty. It is from Ch'in that we get the word China.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73" name="Picture 1" descr="Outline map of the Ch'in Dynasty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52" y="1219200"/>
            <a:ext cx="2371485" cy="3505200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358220"/>
      </p:ext>
    </p:extLst>
  </p:cSld>
  <p:clrMapOvr>
    <a:masterClrMapping/>
  </p:clrMapOvr>
  <p:transition xmlns:p14="http://schemas.microsoft.com/office/powerpoint/2010/main" advTm="839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853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of the Ch'in dynasty managed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unify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and end the Age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Warring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221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>
                <a:solidFill>
                  <a:srgbClr val="000000"/>
                </a:solidFill>
              </a:rPr>
              <a:t>The Ch'in rulers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clearly </a:t>
            </a:r>
            <a:r>
              <a:rPr lang="en-US" sz="3000" b="1" dirty="0">
                <a:solidFill>
                  <a:srgbClr val="000000"/>
                </a:solidFill>
              </a:rPr>
              <a:t>explained their laws to the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people</a:t>
            </a:r>
            <a:r>
              <a:rPr lang="en-US" sz="3000" b="1" dirty="0">
                <a:solidFill>
                  <a:srgbClr val="000000"/>
                </a:solidFill>
              </a:rPr>
              <a:t>—and then strictly enforced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them</a:t>
            </a:r>
            <a:r>
              <a:rPr lang="en-US" sz="3000" b="1" dirty="0">
                <a:solidFill>
                  <a:srgbClr val="000000"/>
                </a:solidFill>
              </a:rPr>
              <a:t>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rulers standardized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weights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measures and carried out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irrigation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also gave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peasant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farmers the land they lived on. 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West first learned of China during the Ch'in dynasty. It is from Ch'in that we get the word China.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1" descr="Outline map of the Ch'in Dynasty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52" y="1219200"/>
            <a:ext cx="2371485" cy="3505200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151948"/>
      </p:ext>
    </p:extLst>
  </p:cSld>
  <p:clrMapOvr>
    <a:masterClrMapping/>
  </p:clrMapOvr>
  <p:transition xmlns:p14="http://schemas.microsoft.com/office/powerpoint/2010/main" advTm="530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0"/>
            <a:ext cx="3937000" cy="44094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853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of the Ch'in dynasty managed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unify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and end the Age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Warring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221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The Ch'in rulers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clearly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explained their laws to the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—and then strictly enforced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them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>
                <a:solidFill>
                  <a:srgbClr val="000000"/>
                </a:solidFill>
              </a:rPr>
              <a:t>Ch’in rulers standardized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weights </a:t>
            </a:r>
            <a:r>
              <a:rPr lang="en-US" sz="3000" b="1" dirty="0">
                <a:solidFill>
                  <a:srgbClr val="000000"/>
                </a:solidFill>
              </a:rPr>
              <a:t>and measures and carried out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irrigation </a:t>
            </a:r>
            <a:r>
              <a:rPr lang="en-US" sz="3000" b="1" dirty="0">
                <a:solidFill>
                  <a:srgbClr val="000000"/>
                </a:solidFill>
              </a:rPr>
              <a:t>projects. 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also gave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peasant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farmers the land they lived on. 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West first learned of China during the Ch'in dynasty. It is from Ch'in that we get the word China.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62859"/>
      </p:ext>
    </p:extLst>
  </p:cSld>
  <p:clrMapOvr>
    <a:masterClrMapping/>
  </p:clrMapOvr>
  <p:transition xmlns:p14="http://schemas.microsoft.com/office/powerpoint/2010/main" advTm="504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0"/>
            <a:ext cx="3937000" cy="44094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853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of the Ch'in dynasty managed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unify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and end the Age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Warring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221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The Ch'in rulers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clearly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explained their laws to the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—and then strictly enforced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them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Ch’in rulers standardized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weights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measures and carried out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irrigation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Ch’in also gave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peasant </a:t>
            </a:r>
            <a:r>
              <a:rPr lang="en-US" sz="3000" b="1" dirty="0">
                <a:solidFill>
                  <a:srgbClr val="000000"/>
                </a:solidFill>
              </a:rPr>
              <a:t>farmers the land they lived on.  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West first learned of China during the Ch'in dynasty. It is from Ch'in that we get the word China.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57577"/>
      </p:ext>
    </p:extLst>
  </p:cSld>
  <p:clrMapOvr>
    <a:masterClrMapping/>
  </p:clrMapOvr>
  <p:transition xmlns:p14="http://schemas.microsoft.com/office/powerpoint/2010/main" advTm="373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0"/>
            <a:ext cx="3937000" cy="44094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853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of the Ch'in dynasty managed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unify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and end the Age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Warring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221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The Ch'in rulers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clearly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explained their laws to the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—and then strictly enforced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them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Ch’in rulers standardized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weights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measures and carried out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irrigation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also gave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peasant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farmers the land they lived on. 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West first learned of China during the Ch'in dynasty.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from Ch'in that we get the word China.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01330"/>
      </p:ext>
    </p:extLst>
  </p:cSld>
  <p:clrMapOvr>
    <a:masterClrMapping/>
  </p:clrMapOvr>
  <p:transition xmlns:p14="http://schemas.microsoft.com/office/powerpoint/2010/main" advTm="378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0"/>
            <a:ext cx="3937000" cy="44094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853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of the Ch'in dynasty managed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unify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and end the Age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Warring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221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The Ch'in rulers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clearly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explained their laws to the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—and then strictly enforced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them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Ch’in rulers standardized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weights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measures and carried out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irrigation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projects.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also gave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peasant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farmers the land they lived on.  </a:t>
            </a:r>
            <a:endParaRPr lang="en-US" sz="3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West first learned of China during the Ch'in dynasty. </a:t>
            </a:r>
            <a:r>
              <a:rPr lang="en-US" sz="3000" b="1" dirty="0">
                <a:solidFill>
                  <a:srgbClr val="000000"/>
                </a:solidFill>
              </a:rPr>
              <a:t>It is from Ch'in that we get the word China.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17546"/>
      </p:ext>
    </p:extLst>
  </p:cSld>
  <p:clrMapOvr>
    <a:masterClrMapping/>
  </p:clrMapOvr>
  <p:transition xmlns:p14="http://schemas.microsoft.com/office/powerpoint/2010/main" advTm="303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44591"/>
            <a:ext cx="4489116" cy="32920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A group known as the Legalists influenced the Ch'in Dynasty.   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believed that a powerful leader and a stable legal system were needed to create social order.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tried to suppress all thoughts that disagreed with their philosophy.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People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discussed ideas not approved by the Legalists faced execution.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ruler ordered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460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scholars to be buried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alive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the scholars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disagreed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teachings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Legalists.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90460"/>
      </p:ext>
    </p:extLst>
  </p:cSld>
  <p:clrMapOvr>
    <a:masterClrMapping/>
  </p:clrMapOvr>
  <p:transition xmlns:p14="http://schemas.microsoft.com/office/powerpoint/2010/main" advTm="421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44591"/>
            <a:ext cx="4489116" cy="32920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group known as the Legalists influenced the Ch'in Dynasty</a:t>
            </a:r>
            <a:r>
              <a:rPr lang="en-US" sz="3000" b="1" dirty="0">
                <a:solidFill>
                  <a:srgbClr val="000000"/>
                </a:solidFill>
              </a:rPr>
              <a:t>.   </a:t>
            </a:r>
            <a:r>
              <a:rPr lang="en-US" sz="3000" b="1" dirty="0" smtClean="0">
                <a:solidFill>
                  <a:srgbClr val="000000"/>
                </a:solidFill>
              </a:rPr>
              <a:t> The </a:t>
            </a:r>
            <a:r>
              <a:rPr lang="en-US" sz="3000" b="1" dirty="0">
                <a:solidFill>
                  <a:srgbClr val="000000"/>
                </a:solidFill>
              </a:rPr>
              <a:t>Legalists believed that a powerful leader and a stable legal system were needed to create social order. 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tried to suppress all thoughts that disagreed with their philosophy.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People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discussed ideas not approved by the Legalists faced execution.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ruler ordered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460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scholars to be buried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alive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the scholars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disagreed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teachings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Legalists.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08960"/>
      </p:ext>
    </p:extLst>
  </p:cSld>
  <p:clrMapOvr>
    <a:masterClrMapping/>
  </p:clrMapOvr>
  <p:transition xmlns:p14="http://schemas.microsoft.com/office/powerpoint/2010/main" advTm="672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44591"/>
            <a:ext cx="4489116" cy="32920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group known as the Legalists influenced the Ch'in Dynasty. 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believed that a powerful leader and a stable legal system were needed to create social order.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Legalists tried to suppress all thoughts that disagreed with their philosophy.  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discussed ideas not approved by the Legalists faced execution.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ruler ordered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460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scholars to be buried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alive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the scholars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disagreed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teachings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Legalists.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47643"/>
      </p:ext>
    </p:extLst>
  </p:cSld>
  <p:clrMapOvr>
    <a:masterClrMapping/>
  </p:clrMapOvr>
  <p:transition xmlns:p14="http://schemas.microsoft.com/office/powerpoint/2010/main" advTm="5124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19400"/>
            <a:ext cx="5476762" cy="332283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838200"/>
            <a:ext cx="8458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at least 1766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the twentieth century of the Common Era, China was ruled by dynasties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dynasty is a family that passes control from one generation to the next.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dynasty does not have to last for a long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One Chinese </a:t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dynasty lasted </a:t>
            </a:r>
          </a:p>
          <a:p>
            <a:r>
              <a:rPr lang="en-US" sz="3000" b="1" dirty="0" smtClean="0">
                <a:solidFill>
                  <a:srgbClr val="000000"/>
                </a:solidFill>
              </a:rPr>
              <a:t>more </a:t>
            </a:r>
            <a:r>
              <a:rPr lang="en-US" sz="3000" b="1" dirty="0">
                <a:solidFill>
                  <a:srgbClr val="000000"/>
                </a:solidFill>
              </a:rPr>
              <a:t>than </a:t>
            </a:r>
            <a:r>
              <a:rPr lang="en-US" sz="3000" b="1" dirty="0" smtClean="0">
                <a:solidFill>
                  <a:srgbClr val="000000"/>
                </a:solidFill>
              </a:rPr>
              <a:t>800 </a:t>
            </a:r>
          </a:p>
          <a:p>
            <a:r>
              <a:rPr lang="en-US" sz="3000" b="1" dirty="0" smtClean="0">
                <a:solidFill>
                  <a:srgbClr val="000000"/>
                </a:solidFill>
              </a:rPr>
              <a:t>years while </a:t>
            </a:r>
          </a:p>
          <a:p>
            <a:r>
              <a:rPr lang="en-US" sz="3000" b="1" dirty="0" smtClean="0">
                <a:solidFill>
                  <a:srgbClr val="000000"/>
                </a:solidFill>
              </a:rPr>
              <a:t>another </a:t>
            </a:r>
            <a:r>
              <a:rPr lang="en-US" sz="3000" b="1" dirty="0">
                <a:solidFill>
                  <a:srgbClr val="000000"/>
                </a:solidFill>
              </a:rPr>
              <a:t>lasted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only </a:t>
            </a:r>
            <a:r>
              <a:rPr lang="en-US" sz="3000" b="1" dirty="0">
                <a:solidFill>
                  <a:srgbClr val="000000"/>
                </a:solidFill>
              </a:rPr>
              <a:t>fifteen </a:t>
            </a:r>
            <a:r>
              <a:rPr lang="en-US" sz="3000" b="1" dirty="0" smtClean="0">
                <a:solidFill>
                  <a:srgbClr val="000000"/>
                </a:solidFill>
              </a:rPr>
              <a:t>years</a:t>
            </a:r>
            <a:r>
              <a:rPr lang="en-US" sz="3000" b="1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5037684"/>
      </p:ext>
    </p:extLst>
  </p:cSld>
  <p:clrMapOvr>
    <a:masterClrMapping/>
  </p:clrMapOvr>
  <p:transition xmlns:p14="http://schemas.microsoft.com/office/powerpoint/2010/main" advTm="6238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44591"/>
            <a:ext cx="4489116" cy="32920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group known as the Legalists influenced the Ch'in Dynasty. 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believed that a powerful leader and a stable legal system were needed to create social order.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tried to suppress all thoughts that disagreed with their philosophy.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People </a:t>
            </a:r>
            <a:r>
              <a:rPr lang="en-US" sz="3000" b="1" dirty="0">
                <a:solidFill>
                  <a:srgbClr val="000000"/>
                </a:solidFill>
              </a:rPr>
              <a:t>who discussed ideas not approved by the Legalists faced execution. </a:t>
            </a:r>
            <a:r>
              <a:rPr lang="en-US" sz="3000" b="1" dirty="0" smtClean="0">
                <a:solidFill>
                  <a:srgbClr val="000000"/>
                </a:solidFill>
              </a:rPr>
              <a:t>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Ch’in ruler ordered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460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scholars to be buried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alive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the scholars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disagreed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teachings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Legalists.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85482"/>
      </p:ext>
    </p:extLst>
  </p:cSld>
  <p:clrMapOvr>
    <a:masterClrMapping/>
  </p:clrMapOvr>
  <p:transition xmlns:p14="http://schemas.microsoft.com/office/powerpoint/2010/main" advTm="526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44591"/>
            <a:ext cx="4489116" cy="32920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group known as the Legalists influenced the Ch'in Dynasty. 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believed that a powerful leader and a stable legal system were needed to create social order.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Legalists tried to suppress all thoughts that disagreed with their philosophy.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People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discussed ideas not approved by the Legalists faced execution.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One </a:t>
            </a:r>
            <a:r>
              <a:rPr lang="en-US" sz="3000" b="1" dirty="0">
                <a:solidFill>
                  <a:srgbClr val="000000"/>
                </a:solidFill>
              </a:rPr>
              <a:t>Ch’in ruler ordered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460 </a:t>
            </a:r>
            <a:r>
              <a:rPr lang="en-US" sz="3000" b="1" dirty="0">
                <a:solidFill>
                  <a:srgbClr val="000000"/>
                </a:solidFill>
              </a:rPr>
              <a:t>scholars to be buried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alive </a:t>
            </a:r>
            <a:r>
              <a:rPr lang="en-US" sz="3000" b="1" dirty="0">
                <a:solidFill>
                  <a:srgbClr val="000000"/>
                </a:solidFill>
              </a:rPr>
              <a:t>because the scholars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disagreed </a:t>
            </a:r>
            <a:r>
              <a:rPr lang="en-US" sz="3000" b="1" dirty="0">
                <a:solidFill>
                  <a:srgbClr val="000000"/>
                </a:solidFill>
              </a:rPr>
              <a:t>with the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teachings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of </a:t>
            </a:r>
            <a:r>
              <a:rPr lang="en-US" sz="3000" b="1" dirty="0">
                <a:solidFill>
                  <a:srgbClr val="000000"/>
                </a:solidFill>
              </a:rPr>
              <a:t>the Legalists.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63216"/>
      </p:ext>
    </p:extLst>
  </p:cSld>
  <p:clrMapOvr>
    <a:masterClrMapping/>
  </p:clrMapOvr>
  <p:transition xmlns:p14="http://schemas.microsoft.com/office/powerpoint/2010/main" advTm="8724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505372"/>
            <a:ext cx="5476762" cy="332283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China grew into a powerful empire during the Han Dynasty, between 202</a:t>
            </a:r>
            <a:r>
              <a:rPr lang="en-US" sz="2400" b="1" dirty="0">
                <a:solidFill>
                  <a:srgbClr val="000000"/>
                </a:solidFill>
              </a:rPr>
              <a:t>BCE</a:t>
            </a:r>
            <a:r>
              <a:rPr lang="en-US" sz="3000" b="1" dirty="0">
                <a:solidFill>
                  <a:srgbClr val="000000"/>
                </a:solidFill>
              </a:rPr>
              <a:t> and 220</a:t>
            </a:r>
            <a:r>
              <a:rPr lang="en-US" sz="2400" b="1" dirty="0">
                <a:solidFill>
                  <a:srgbClr val="000000"/>
                </a:solidFill>
              </a:rPr>
              <a:t>CE</a:t>
            </a:r>
            <a:r>
              <a:rPr lang="en-US" sz="3000" b="1" dirty="0">
                <a:solidFill>
                  <a:srgbClr val="000000"/>
                </a:solidFill>
              </a:rPr>
              <a:t>. 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Scholars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trained in the teachings of Confucius ran the Han governments with great skill.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During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Han Dynasty, the Chinese invented paper, recorded the history of their land, and first learned of Buddhism.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707223"/>
      </p:ext>
    </p:extLst>
  </p:cSld>
  <p:clrMapOvr>
    <a:masterClrMapping/>
  </p:clrMapOvr>
  <p:transition xmlns:p14="http://schemas.microsoft.com/office/powerpoint/2010/main" advTm="9402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05372"/>
            <a:ext cx="5476762" cy="332283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grew into a powerful empire during the Han Dynasty, between 202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220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</a:t>
            </a:r>
            <a:r>
              <a:rPr lang="en-US" sz="3000" b="1" dirty="0">
                <a:solidFill>
                  <a:srgbClr val="000000"/>
                </a:solidFill>
              </a:rPr>
              <a:t>. </a:t>
            </a:r>
            <a:r>
              <a:rPr lang="en-US" sz="3000" b="1" dirty="0" smtClean="0">
                <a:solidFill>
                  <a:srgbClr val="000000"/>
                </a:solidFill>
              </a:rPr>
              <a:t> Scholars </a:t>
            </a:r>
            <a:r>
              <a:rPr lang="en-US" sz="3000" b="1" dirty="0">
                <a:solidFill>
                  <a:srgbClr val="000000"/>
                </a:solidFill>
              </a:rPr>
              <a:t>trained in the teachings of Confucius ran the Han governments with great skill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During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Han Dynasty, the Chinese invented paper, recorded the history of their land, and first learned of Buddhism.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40666"/>
      </p:ext>
    </p:extLst>
  </p:cSld>
  <p:clrMapOvr>
    <a:masterClrMapping/>
  </p:clrMapOvr>
  <p:transition xmlns:p14="http://schemas.microsoft.com/office/powerpoint/2010/main" advTm="519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05372"/>
            <a:ext cx="5476762" cy="332283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grew into a powerful empire during the Han Dynasty, between 202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220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Scholars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trained in the teachings of Confucius ran the Han governments with great skill.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During </a:t>
            </a:r>
            <a:r>
              <a:rPr lang="en-US" sz="3000" b="1" dirty="0">
                <a:solidFill>
                  <a:srgbClr val="000000"/>
                </a:solidFill>
              </a:rPr>
              <a:t>the Han Dynasty, the Chinese invented paper, recorded the history of their land, and first learned of Buddhism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78655"/>
      </p:ext>
    </p:extLst>
  </p:cSld>
  <p:clrMapOvr>
    <a:masterClrMapping/>
  </p:clrMapOvr>
  <p:transition xmlns:p14="http://schemas.microsoft.com/office/powerpoint/2010/main" advTm="778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191000"/>
            <a:ext cx="7315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 last Chinese dynasty to rule came from a region of northeast China called Manchuria.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Manchus (also known as the Qing) were weak rulers who were unable to stop other nations from interfering with China.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manchur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4419600" cy="32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6569"/>
      </p:ext>
    </p:extLst>
  </p:cSld>
  <p:clrMapOvr>
    <a:masterClrMapping/>
  </p:clrMapOvr>
  <p:transition xmlns:p14="http://schemas.microsoft.com/office/powerpoint/2010/main" advTm="669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191000"/>
            <a:ext cx="7315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last Chinese dynasty to rule came from a region of northeast China called Manchuria. </a:t>
            </a:r>
            <a:r>
              <a:rPr lang="en-US" sz="3000" b="1" dirty="0">
                <a:solidFill>
                  <a:srgbClr val="000000"/>
                </a:solidFill>
              </a:rPr>
              <a:t>The Manchus (also known as the Qing) were weak rulers who were unable to stop other nations from interfering with China.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manchur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4419600" cy="32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2995"/>
      </p:ext>
    </p:extLst>
  </p:cSld>
  <p:clrMapOvr>
    <a:masterClrMapping/>
  </p:clrMapOvr>
  <p:transition xmlns:p14="http://schemas.microsoft.com/office/powerpoint/2010/main" advTm="763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91440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 British seized Hong Kong in 1841, but more importantly, by the middle of the nineteenth century, the British forced the Chinese government to allow them to sell a dangerous drug called opium to the Chinese people.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British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defeated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Manchus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 series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conflicts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became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as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Opium Wars.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19400"/>
            <a:ext cx="5341121" cy="381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44119185"/>
      </p:ext>
    </p:extLst>
  </p:cSld>
  <p:clrMapOvr>
    <a:masterClrMapping/>
  </p:clrMapOvr>
  <p:transition xmlns:p14="http://schemas.microsoft.com/office/powerpoint/2010/main" advTm="1448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91440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British seized Hong Kong in 1841, but more importantly, by the middle of the nineteenth century, the British forced the Chinese government to allow them to sell a dangerous drug called opium to the Chinese people.  </a:t>
            </a:r>
            <a:r>
              <a:rPr lang="en-US" sz="3000" b="1" dirty="0">
                <a:solidFill>
                  <a:srgbClr val="000000"/>
                </a:solidFill>
              </a:rPr>
              <a:t>The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British </a:t>
            </a:r>
            <a:r>
              <a:rPr lang="en-US" sz="3000" b="1" dirty="0">
                <a:solidFill>
                  <a:srgbClr val="000000"/>
                </a:solidFill>
              </a:rPr>
              <a:t>defeated the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Manchus </a:t>
            </a:r>
            <a:r>
              <a:rPr lang="en-US" sz="3000" b="1" dirty="0">
                <a:solidFill>
                  <a:srgbClr val="000000"/>
                </a:solidFill>
              </a:rPr>
              <a:t>in a series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of conflicts </a:t>
            </a:r>
            <a:r>
              <a:rPr lang="en-US" sz="3000" b="1" dirty="0">
                <a:solidFill>
                  <a:srgbClr val="000000"/>
                </a:solidFill>
              </a:rPr>
              <a:t>that </a:t>
            </a:r>
            <a:r>
              <a:rPr lang="en-US" sz="3000" b="1" dirty="0" smtClean="0">
                <a:solidFill>
                  <a:srgbClr val="000000"/>
                </a:solidFill>
              </a:rPr>
              <a:t>later </a:t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became </a:t>
            </a:r>
            <a:r>
              <a:rPr lang="en-US" sz="3000" b="1" dirty="0">
                <a:solidFill>
                  <a:srgbClr val="000000"/>
                </a:solidFill>
              </a:rPr>
              <a:t>known as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Opium Wars.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19400"/>
            <a:ext cx="5341121" cy="381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6077456"/>
      </p:ext>
    </p:extLst>
  </p:cSld>
  <p:clrMapOvr>
    <a:masterClrMapping/>
  </p:clrMapOvr>
  <p:transition xmlns:p14="http://schemas.microsoft.com/office/powerpoint/2010/main" advTm="5923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0"/>
            <a:ext cx="8686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In 1894, Japan seized the </a:t>
            </a:r>
            <a:r>
              <a:rPr lang="en-US" sz="3000" b="1" dirty="0" smtClean="0">
                <a:solidFill>
                  <a:srgbClr val="000000"/>
                </a:solidFill>
              </a:rPr>
              <a:t>island </a:t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of </a:t>
            </a:r>
            <a:r>
              <a:rPr lang="en-US" sz="3000" b="1" dirty="0">
                <a:solidFill>
                  <a:srgbClr val="000000"/>
                </a:solidFill>
              </a:rPr>
              <a:t>Formosa, which </a:t>
            </a:r>
            <a:r>
              <a:rPr lang="en-US" sz="3000" b="1" dirty="0" smtClean="0">
                <a:solidFill>
                  <a:srgbClr val="000000"/>
                </a:solidFill>
              </a:rPr>
              <a:t>later </a:t>
            </a:r>
          </a:p>
          <a:p>
            <a:r>
              <a:rPr lang="en-US" sz="3000" b="1" dirty="0" smtClean="0">
                <a:solidFill>
                  <a:srgbClr val="000000"/>
                </a:solidFill>
              </a:rPr>
              <a:t>became </a:t>
            </a:r>
            <a:r>
              <a:rPr lang="en-US" sz="3000" b="1" dirty="0">
                <a:solidFill>
                  <a:srgbClr val="000000"/>
                </a:solidFill>
              </a:rPr>
              <a:t>known as </a:t>
            </a:r>
            <a:r>
              <a:rPr lang="en-US" sz="3000" b="1" dirty="0" smtClean="0">
                <a:solidFill>
                  <a:srgbClr val="000000"/>
                </a:solidFill>
              </a:rPr>
              <a:t>Taiwan</a:t>
            </a:r>
            <a:r>
              <a:rPr lang="en-US" sz="3000" b="1" dirty="0">
                <a:solidFill>
                  <a:srgbClr val="000000"/>
                </a:solidFill>
              </a:rPr>
              <a:t>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dawn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twentieth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century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foreigners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overrun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China. Parts of China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ruled by the British, French, American, German, Russian, and Japanese forces. The Chinese people believed that the Manchus had lost the Mandate of Heaven. They began to support a group known as the Nationalists, who pledged to free China from foreign rule. The Nationalists drove out the last of the Manchu rulers, a six-year-old boy, in 1911.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0"/>
            <a:ext cx="3429000" cy="254889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885038772"/>
      </p:ext>
    </p:extLst>
  </p:cSld>
  <p:clrMapOvr>
    <a:masterClrMapping/>
  </p:clrMapOvr>
  <p:transition xmlns:p14="http://schemas.microsoft.com/office/powerpoint/2010/main" advTm="737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2133600"/>
            <a:ext cx="563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 ancient Chinese believed their ancestors in heaven had chosen their leaders.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They called this the Mandate of Heaven. The Chinese people often rebelled against a weak leader if they believed he had lost the Mandate of Heaven.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990600"/>
            <a:ext cx="3752014" cy="4978400"/>
          </a:xfrm>
          <a:prstGeom prst="rect">
            <a:avLst/>
          </a:prstGeom>
          <a:effectLst>
            <a:softEdge rad="647700"/>
          </a:effectLst>
        </p:spPr>
      </p:pic>
    </p:spTree>
    <p:extLst>
      <p:ext uri="{BB962C8B-B14F-4D97-AF65-F5344CB8AC3E}">
        <p14:creationId xmlns:p14="http://schemas.microsoft.com/office/powerpoint/2010/main" val="4275074835"/>
      </p:ext>
    </p:extLst>
  </p:cSld>
  <p:clrMapOvr>
    <a:masterClrMapping/>
  </p:clrMapOvr>
  <p:transition xmlns:p14="http://schemas.microsoft.com/office/powerpoint/2010/main" advTm="501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0"/>
            <a:ext cx="8686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1894, Japan seized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island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Formosa, which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became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as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Taiwan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3000" b="1" dirty="0">
                <a:solidFill>
                  <a:srgbClr val="000000"/>
                </a:solidFill>
              </a:rPr>
              <a:t>By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the </a:t>
            </a:r>
            <a:r>
              <a:rPr lang="en-US" sz="3000" b="1" dirty="0">
                <a:solidFill>
                  <a:srgbClr val="000000"/>
                </a:solidFill>
              </a:rPr>
              <a:t>dawn of </a:t>
            </a:r>
            <a:r>
              <a:rPr lang="en-US" sz="3000" b="1" dirty="0" smtClean="0">
                <a:solidFill>
                  <a:srgbClr val="000000"/>
                </a:solidFill>
              </a:rPr>
              <a:t>the twentieth </a:t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century</a:t>
            </a:r>
            <a:r>
              <a:rPr lang="en-US" sz="3000" b="1" dirty="0">
                <a:solidFill>
                  <a:srgbClr val="000000"/>
                </a:solidFill>
              </a:rPr>
              <a:t>, foreigners </a:t>
            </a:r>
            <a:r>
              <a:rPr lang="en-US" sz="3000" b="1" dirty="0" smtClean="0">
                <a:solidFill>
                  <a:srgbClr val="000000"/>
                </a:solidFill>
              </a:rPr>
              <a:t>had </a:t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overrun </a:t>
            </a:r>
            <a:r>
              <a:rPr lang="en-US" sz="3000" b="1" dirty="0">
                <a:solidFill>
                  <a:srgbClr val="000000"/>
                </a:solidFill>
              </a:rPr>
              <a:t>China.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Parts of China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ruled by the British, French, American, German, Russian, and Japanese forces. The Chinese people believed that the Manchus had lost the Mandate of Heaven. They began to support a group known as the Nationalists, who pledged to free China from foreign rule. The Nationalists drove out the last of the Manchu rulers, a six-year-old boy, in 1911.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0"/>
            <a:ext cx="3429000" cy="254889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94562830"/>
      </p:ext>
    </p:extLst>
  </p:cSld>
  <p:clrMapOvr>
    <a:masterClrMapping/>
  </p:clrMapOvr>
  <p:transition xmlns:p14="http://schemas.microsoft.com/office/powerpoint/2010/main" advTm="445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0"/>
            <a:ext cx="8686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1894, Japan seized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island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Formosa, which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became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as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Taiwan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dawn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twentieth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century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foreigners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overrun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China. </a:t>
            </a:r>
            <a:r>
              <a:rPr lang="en-US" sz="3000" b="1" dirty="0">
                <a:solidFill>
                  <a:srgbClr val="000000"/>
                </a:solidFill>
              </a:rPr>
              <a:t>Parts of China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were </a:t>
            </a:r>
            <a:r>
              <a:rPr lang="en-US" sz="3000" b="1" dirty="0">
                <a:solidFill>
                  <a:srgbClr val="000000"/>
                </a:solidFill>
              </a:rPr>
              <a:t>ruled by the British, French, American, German, Russian, and Japanese forces.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Chinese people believed that the Manchus had lost the Mandate of Heaven. They began to support a group known as the Nationalists, who pledged to free China from foreign rule. The Nationalists drove out the last of the Manchu rulers, a six-year-old boy, in 1911.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0"/>
            <a:ext cx="3429000" cy="254889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256170135"/>
      </p:ext>
    </p:extLst>
  </p:cSld>
  <p:clrMapOvr>
    <a:masterClrMapping/>
  </p:clrMapOvr>
  <p:transition xmlns:p14="http://schemas.microsoft.com/office/powerpoint/2010/main" advTm="628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0"/>
            <a:ext cx="8686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1894, Japan seized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island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Formosa, which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became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as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Taiwan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dawn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twentieth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century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foreigners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overrun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China. Parts of China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ruled by the British, French, American, German, Russian, and Japanese forces. </a:t>
            </a:r>
            <a:r>
              <a:rPr lang="en-US" sz="3000" b="1" dirty="0">
                <a:solidFill>
                  <a:srgbClr val="000000"/>
                </a:solidFill>
              </a:rPr>
              <a:t>The Chinese people believed that the Manchus had lost the Mandate of Heaven.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They began to support a group known as the Nationalists, who pledged to free China from foreign rule. The Nationalists drove out the last of the Manchu rulers, a six-year-old boy, in 1911.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0"/>
            <a:ext cx="3429000" cy="254889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062450926"/>
      </p:ext>
    </p:extLst>
  </p:cSld>
  <p:clrMapOvr>
    <a:masterClrMapping/>
  </p:clrMapOvr>
  <p:transition xmlns:p14="http://schemas.microsoft.com/office/powerpoint/2010/main" advTm="4751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0"/>
            <a:ext cx="8686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1894, Japan seized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island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Formosa, which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became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as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Taiwan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dawn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twentieth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century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foreigners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overrun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China. Parts of China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ruled by the British, French, American, German, Russian, and Japanese forces. The Chinese people believed that the Manchus had lost the Mandate of </a:t>
            </a:r>
            <a:r>
              <a:rPr lang="en-US" sz="3000" b="1" dirty="0"/>
              <a:t>Heaven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3000" b="1" dirty="0"/>
              <a:t>They began to support a group known as the Nationalists, who pledged to free China from foreign rule.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Nationalists drove out the last of the Manchu rulers, a six-year-old boy, in 1911.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0"/>
            <a:ext cx="3429000" cy="254889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29704263"/>
      </p:ext>
    </p:extLst>
  </p:cSld>
  <p:clrMapOvr>
    <a:masterClrMapping/>
  </p:clrMapOvr>
  <p:transition xmlns:p14="http://schemas.microsoft.com/office/powerpoint/2010/main" advTm="6206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0"/>
            <a:ext cx="8686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1894, Japan seized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island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Formosa, which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later </a:t>
            </a:r>
          </a:p>
          <a:p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became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as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Taiwan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dawn of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twentieth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century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foreigners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 </a:t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overrun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China. Parts of China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were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ruled by the British, French, American, German, Russian, and Japanese forces. The Chinese people believed that the Manchus had lost the Mandate of Heaven.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They began to support a group known as the Nationalists, who pledged to free China from foreign rule. </a:t>
            </a:r>
            <a:r>
              <a:rPr lang="en-US" sz="3000" b="1" dirty="0"/>
              <a:t>The Nationalists drove out the last of the Manchu rulers, a six-year-old boy, in 1911.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7158" y="5534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0"/>
            <a:ext cx="3429000" cy="254889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538998660"/>
      </p:ext>
    </p:extLst>
  </p:cSld>
  <p:clrMapOvr>
    <a:masterClrMapping/>
  </p:clrMapOvr>
  <p:transition xmlns:p14="http://schemas.microsoft.com/office/powerpoint/2010/main" advTm="815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495800"/>
            <a:ext cx="8458200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Learn more about history at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www.mrdowling.com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 descr="logo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590800"/>
            <a:ext cx="3898270" cy="163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339" y="838200"/>
            <a:ext cx="41683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 Music credit: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Ishikari Love </a:t>
            </a:r>
            <a:r>
              <a:rPr lang="en-US" sz="2400" b="1" dirty="0">
                <a:solidFill>
                  <a:srgbClr val="000000"/>
                </a:solidFill>
              </a:rPr>
              <a:t>by Kevin MacLeod 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(</a:t>
            </a:r>
            <a:r>
              <a:rPr lang="en-US" sz="2400" b="1" dirty="0" err="1">
                <a:solidFill>
                  <a:srgbClr val="000000"/>
                </a:solidFill>
              </a:rPr>
              <a:t>incompetech.com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Licensed under Creative Commons: By Attribution 3.0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http://</a:t>
            </a:r>
            <a:r>
              <a:rPr lang="en-US" sz="1400" b="1" dirty="0" err="1">
                <a:solidFill>
                  <a:srgbClr val="000000"/>
                </a:solidFill>
              </a:rPr>
              <a:t>creativecommons.org</a:t>
            </a:r>
            <a:r>
              <a:rPr lang="en-US" sz="1400" b="1" dirty="0">
                <a:solidFill>
                  <a:srgbClr val="000000"/>
                </a:solidFill>
              </a:rPr>
              <a:t>/licenses/by/3.0/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 xmlns:p14="http://schemas.microsoft.com/office/powerpoint/2010/main" advTm="679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2133600"/>
            <a:ext cx="563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ancient Chinese believed their ancestors in heaven had chosen their leaders.  </a:t>
            </a:r>
            <a:r>
              <a:rPr lang="en-US" sz="3000" b="1" dirty="0">
                <a:solidFill>
                  <a:srgbClr val="000000"/>
                </a:solidFill>
              </a:rPr>
              <a:t>They called this the Mandate of Heaven.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Chinese people often rebelled against a weak leader if they believed he had lost the Mandate of Heaven.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990600"/>
            <a:ext cx="3752014" cy="4978400"/>
          </a:xfrm>
          <a:prstGeom prst="rect">
            <a:avLst/>
          </a:prstGeom>
          <a:effectLst>
            <a:softEdge rad="647700"/>
          </a:effectLst>
        </p:spPr>
      </p:pic>
    </p:spTree>
    <p:extLst>
      <p:ext uri="{BB962C8B-B14F-4D97-AF65-F5344CB8AC3E}">
        <p14:creationId xmlns:p14="http://schemas.microsoft.com/office/powerpoint/2010/main" val="2511662844"/>
      </p:ext>
    </p:extLst>
  </p:cSld>
  <p:clrMapOvr>
    <a:masterClrMapping/>
  </p:clrMapOvr>
  <p:transition xmlns:p14="http://schemas.microsoft.com/office/powerpoint/2010/main" advTm="250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2133600"/>
            <a:ext cx="563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ancient Chinese believed their ancestors in heaven had chosen their leaders.  They called this the Mandate of Heaven. </a:t>
            </a:r>
            <a:r>
              <a:rPr lang="en-US" sz="3000" b="1" dirty="0">
                <a:solidFill>
                  <a:srgbClr val="000000"/>
                </a:solidFill>
              </a:rPr>
              <a:t>The Chinese people often rebelled against a weak leader if they believed he had lost the Mandate of Heaven.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990600"/>
            <a:ext cx="3752014" cy="4978400"/>
          </a:xfrm>
          <a:prstGeom prst="rect">
            <a:avLst/>
          </a:prstGeom>
          <a:effectLst>
            <a:softEdge rad="647700"/>
          </a:effectLst>
        </p:spPr>
      </p:pic>
    </p:spTree>
    <p:extLst>
      <p:ext uri="{BB962C8B-B14F-4D97-AF65-F5344CB8AC3E}">
        <p14:creationId xmlns:p14="http://schemas.microsoft.com/office/powerpoint/2010/main" val="845757103"/>
      </p:ext>
    </p:extLst>
  </p:cSld>
  <p:clrMapOvr>
    <a:masterClrMapping/>
  </p:clrMapOvr>
  <p:transition xmlns:p14="http://schemas.microsoft.com/office/powerpoint/2010/main" advTm="6047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ngwri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810000" cy="516890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09600"/>
            <a:ext cx="6553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</a:rPr>
              <a:t>There are indications of an earlier Hsia Dynasty, but the Shang were the first dynasty to leave written records.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Shang also developed a lunar calendar consisting of twelve months of 30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days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each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The Shang Dynasty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from approximately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1766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about 1040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Shang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expanded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borders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their kingdom to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include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of the land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Mongolia 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Pacific Ocean. </a:t>
            </a:r>
          </a:p>
        </p:txBody>
      </p:sp>
    </p:spTree>
    <p:extLst>
      <p:ext uri="{BB962C8B-B14F-4D97-AF65-F5344CB8AC3E}">
        <p14:creationId xmlns:p14="http://schemas.microsoft.com/office/powerpoint/2010/main" val="119861085"/>
      </p:ext>
    </p:extLst>
  </p:cSld>
  <p:clrMapOvr>
    <a:masterClrMapping/>
  </p:clrMapOvr>
  <p:transition xmlns:p14="http://schemas.microsoft.com/office/powerpoint/2010/main" advTm="765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ngwri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810000" cy="516890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Dynasty                                            Ancient China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09600"/>
            <a:ext cx="6553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indications of an earlier Hsia Dynasty, but the Shang were the first dynasty to leave written records.  </a:t>
            </a:r>
            <a:r>
              <a:rPr lang="en-US" sz="3000" b="1" dirty="0">
                <a:solidFill>
                  <a:srgbClr val="000000"/>
                </a:solidFill>
              </a:rPr>
              <a:t>The Shang also developed a lunar calendar consisting of twelve months of 30 </a:t>
            </a:r>
            <a:r>
              <a:rPr lang="en-US" sz="3000" b="1" dirty="0" smtClean="0">
                <a:solidFill>
                  <a:srgbClr val="000000"/>
                </a:solidFill>
              </a:rPr>
              <a:t/>
            </a:r>
            <a:br>
              <a:rPr lang="en-US" sz="3000" b="1" dirty="0" smtClean="0">
                <a:solidFill>
                  <a:srgbClr val="000000"/>
                </a:solidFill>
              </a:rPr>
            </a:br>
            <a:r>
              <a:rPr lang="en-US" sz="3000" b="1" dirty="0" smtClean="0">
                <a:solidFill>
                  <a:srgbClr val="000000"/>
                </a:solidFill>
              </a:rPr>
              <a:t>days </a:t>
            </a:r>
            <a:r>
              <a:rPr lang="en-US" sz="3000" b="1" dirty="0">
                <a:solidFill>
                  <a:srgbClr val="000000"/>
                </a:solidFill>
              </a:rPr>
              <a:t>each. 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Shang Dynasty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ruled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from approximately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1766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about 1040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BCE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Shang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rulers expanded the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borders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their kingdom to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include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of the land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Mongolia and </a:t>
            </a: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Pacific Ocean. </a:t>
            </a:r>
          </a:p>
        </p:txBody>
      </p:sp>
    </p:spTree>
    <p:extLst>
      <p:ext uri="{BB962C8B-B14F-4D97-AF65-F5344CB8AC3E}">
        <p14:creationId xmlns:p14="http://schemas.microsoft.com/office/powerpoint/2010/main" val="2316972871"/>
      </p:ext>
    </p:extLst>
  </p:cSld>
  <p:clrMapOvr>
    <a:masterClrMapping/>
  </p:clrMapOvr>
  <p:transition xmlns:p14="http://schemas.microsoft.com/office/powerpoint/2010/main" advTm="5825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7945</TotalTime>
  <Words>2662</Words>
  <Application>Microsoft Macintosh PowerPoint</Application>
  <PresentationFormat>On-screen Show (4:3)</PresentationFormat>
  <Paragraphs>193</Paragraphs>
  <Slides>55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mikedow1@gmail.com</dc:creator>
  <cp:lastModifiedBy>Mike Dowling</cp:lastModifiedBy>
  <cp:revision>34</cp:revision>
  <dcterms:created xsi:type="dcterms:W3CDTF">2013-11-12T01:38:32Z</dcterms:created>
  <dcterms:modified xsi:type="dcterms:W3CDTF">2014-06-14T02:41:51Z</dcterms:modified>
</cp:coreProperties>
</file>