
<file path=[Content_Types].xml><?xml version="1.0" encoding="utf-8"?>
<Types xmlns="http://schemas.openxmlformats.org/package/2006/content-types">
  <Default Extension="xml" ContentType="application/xml"/>
  <Default Extension="jpeg" ContentType="image/jpeg"/>
  <Default Extension="mp3" ContentType="audio/unknown"/>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83" r:id="rId4"/>
    <p:sldId id="284" r:id="rId5"/>
    <p:sldId id="285" r:id="rId6"/>
    <p:sldId id="258" r:id="rId7"/>
    <p:sldId id="281" r:id="rId8"/>
    <p:sldId id="259" r:id="rId9"/>
    <p:sldId id="280" r:id="rId10"/>
    <p:sldId id="279" r:id="rId11"/>
    <p:sldId id="278" r:id="rId12"/>
    <p:sldId id="277" r:id="rId13"/>
    <p:sldId id="276" r:id="rId14"/>
    <p:sldId id="289" r:id="rId15"/>
    <p:sldId id="288" r:id="rId16"/>
    <p:sldId id="286" r:id="rId17"/>
    <p:sldId id="275" r:id="rId18"/>
    <p:sldId id="274" r:id="rId19"/>
    <p:sldId id="270" r:id="rId20"/>
    <p:sldId id="271" r:id="rId21"/>
    <p:sldId id="272" r:id="rId22"/>
    <p:sldId id="273" r:id="rId23"/>
    <p:sldId id="263" r:id="rId24"/>
    <p:sldId id="264" r:id="rId25"/>
    <p:sldId id="265" r:id="rId26"/>
    <p:sldId id="266" r:id="rId27"/>
    <p:sldId id="267" r:id="rId28"/>
    <p:sldId id="268" r:id="rId29"/>
    <p:sldId id="25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D711A"/>
    <a:srgbClr val="C5761C"/>
    <a:srgbClr val="D68E03"/>
    <a:srgbClr val="A04909"/>
    <a:srgbClr val="1A3688"/>
    <a:srgbClr val="90EBF0"/>
    <a:srgbClr val="03F7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188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2CEA90-0FDF-46B1-BEFE-29D4E6822243}" type="datetimeFigureOut">
              <a:rPr lang="en-US" smtClean="0"/>
              <a:pPr/>
              <a:t>6/15/14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A546D-8F77-4F21-AB36-F35D7457021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2CEA90-0FDF-46B1-BEFE-29D4E6822243}" type="datetimeFigureOut">
              <a:rPr lang="en-US" smtClean="0"/>
              <a:pPr/>
              <a:t>6/15/14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A546D-8F77-4F21-AB36-F35D745702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2CEA90-0FDF-46B1-BEFE-29D4E6822243}" type="datetimeFigureOut">
              <a:rPr lang="en-US" smtClean="0"/>
              <a:pPr/>
              <a:t>6/15/14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A546D-8F77-4F21-AB36-F35D7457021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2CEA90-0FDF-46B1-BEFE-29D4E6822243}" type="datetimeFigureOut">
              <a:rPr lang="en-US" smtClean="0"/>
              <a:pPr/>
              <a:t>6/15/14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A546D-8F77-4F21-AB36-F35D7457021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2CEA90-0FDF-46B1-BEFE-29D4E6822243}" type="datetimeFigureOut">
              <a:rPr lang="en-US" smtClean="0"/>
              <a:pPr/>
              <a:t>6/15/14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A546D-8F77-4F21-AB36-F35D7457021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2CEA90-0FDF-46B1-BEFE-29D4E6822243}" type="datetimeFigureOut">
              <a:rPr lang="en-US" smtClean="0"/>
              <a:pPr/>
              <a:t>6/15/14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A546D-8F77-4F21-AB36-F35D745702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2CEA90-0FDF-46B1-BEFE-29D4E6822243}" type="datetimeFigureOut">
              <a:rPr lang="en-US" smtClean="0"/>
              <a:pPr/>
              <a:t>6/15/14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AA546D-8F77-4F21-AB36-F35D7457021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2CEA90-0FDF-46B1-BEFE-29D4E6822243}" type="datetimeFigureOut">
              <a:rPr lang="en-US" smtClean="0"/>
              <a:pPr/>
              <a:t>6/15/14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AA546D-8F77-4F21-AB36-F35D745702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2CEA90-0FDF-46B1-BEFE-29D4E6822243}" type="datetimeFigureOut">
              <a:rPr lang="en-US" smtClean="0"/>
              <a:pPr/>
              <a:t>6/15/14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AA546D-8F77-4F21-AB36-F35D745702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2CEA90-0FDF-46B1-BEFE-29D4E6822243}" type="datetimeFigureOut">
              <a:rPr lang="en-US" smtClean="0"/>
              <a:pPr/>
              <a:t>6/15/14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A546D-8F77-4F21-AB36-F35D7457021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2CEA90-0FDF-46B1-BEFE-29D4E6822243}" type="datetimeFigureOut">
              <a:rPr lang="en-US" smtClean="0"/>
              <a:pPr/>
              <a:t>6/15/14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A546D-8F77-4F21-AB36-F35D7457021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colorTemperature colorTemp="5848"/>
                    </a14:imgEffect>
                    <a14:imgEffect>
                      <a14:saturation sat="196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A90-0FDF-46B1-BEFE-29D4E6822243}" type="datetimeFigureOut">
              <a:rPr lang="en-US" smtClean="0"/>
              <a:pPr/>
              <a:t>6/15/14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AA546D-8F77-4F21-AB36-F35D7457021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2.png"/><Relationship Id="rId5" Type="http://schemas.openxmlformats.org/officeDocument/2006/relationships/image" Target="../media/image3.png"/><Relationship Id="rId1" Type="http://schemas.microsoft.com/office/2007/relationships/media" Target="../media/media1.mp3"/><Relationship Id="rId2" Type="http://schemas.openxmlformats.org/officeDocument/2006/relationships/audio" Target="../media/media1.mp3"/></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microsoft.com/office/2007/relationships/hdphoto" Target="../media/hdphoto2.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microsoft.com/office/2007/relationships/hdphoto" Target="../media/hdphoto2.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4" Type="http://schemas.microsoft.com/office/2007/relationships/hdphoto" Target="../media/hdphoto1.wdp"/><Relationship Id="rId5" Type="http://schemas.openxmlformats.org/officeDocument/2006/relationships/image" Target="../media/image5.png"/><Relationship Id="rId1" Type="http://schemas.openxmlformats.org/officeDocument/2006/relationships/themeOverride" Target="../theme/themeOverride1.xml"/><Relationship Id="rId2"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4" Type="http://schemas.microsoft.com/office/2007/relationships/hdphoto" Target="../media/hdphoto1.wdp"/><Relationship Id="rId5" Type="http://schemas.openxmlformats.org/officeDocument/2006/relationships/image" Target="../media/image5.png"/><Relationship Id="rId1" Type="http://schemas.openxmlformats.org/officeDocument/2006/relationships/themeOverride" Target="../theme/themeOverride2.xml"/><Relationship Id="rId2"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4" Type="http://schemas.microsoft.com/office/2007/relationships/hdphoto" Target="../media/hdphoto1.wdp"/><Relationship Id="rId5" Type="http://schemas.openxmlformats.org/officeDocument/2006/relationships/image" Target="../media/image5.png"/><Relationship Id="rId1" Type="http://schemas.openxmlformats.org/officeDocument/2006/relationships/themeOverride" Target="../theme/themeOverride3.xml"/><Relationship Id="rId2"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microsoft.com/office/2007/relationships/hdphoto" Target="../media/hdphoto2.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13-confuci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838200"/>
            <a:ext cx="3810000" cy="6121400"/>
          </a:xfrm>
          <a:prstGeom prst="rect">
            <a:avLst/>
          </a:prstGeom>
        </p:spPr>
      </p:pic>
      <p:sp>
        <p:nvSpPr>
          <p:cNvPr id="4" name="Title 1"/>
          <p:cNvSpPr txBox="1">
            <a:spLocks/>
          </p:cNvSpPr>
          <p:nvPr/>
        </p:nvSpPr>
        <p:spPr>
          <a:xfrm>
            <a:off x="0" y="0"/>
            <a:ext cx="9144000" cy="688975"/>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953735"/>
                </a:solidFill>
                <a:effectLst/>
                <a:uLnTx/>
                <a:uFillTx/>
                <a:latin typeface="Aharoni" pitchFamily="2" charset="-79"/>
                <a:ea typeface="+mj-ea"/>
                <a:cs typeface="Aharoni" pitchFamily="2" charset="-79"/>
              </a:rPr>
              <a:t>Confucius                                         Ancient </a:t>
            </a:r>
            <a:r>
              <a:rPr kumimoji="0" lang="en-US" sz="3200" b="1" i="0" u="none" strike="noStrike" kern="1200" cap="none" spc="0" normalizeH="0" baseline="0" noProof="0" dirty="0" smtClean="0">
                <a:ln>
                  <a:noFill/>
                </a:ln>
                <a:solidFill>
                  <a:srgbClr val="953735"/>
                </a:solidFill>
                <a:effectLst/>
                <a:uLnTx/>
                <a:uFillTx/>
                <a:latin typeface="Aharoni" pitchFamily="2" charset="-79"/>
                <a:ea typeface="+mj-ea"/>
                <a:cs typeface="Aharoni" pitchFamily="2" charset="-79"/>
              </a:rPr>
              <a:t>China</a:t>
            </a:r>
            <a:endParaRPr kumimoji="0" lang="en-US" sz="3200" b="1" i="0" u="none" strike="noStrike" kern="1200" cap="none" spc="0" normalizeH="0" baseline="0" noProof="0" dirty="0">
              <a:ln>
                <a:noFill/>
              </a:ln>
              <a:solidFill>
                <a:srgbClr val="953735"/>
              </a:solidFill>
              <a:effectLst/>
              <a:uLnTx/>
              <a:uFillTx/>
              <a:latin typeface="Aharoni" pitchFamily="2" charset="-79"/>
              <a:ea typeface="+mj-ea"/>
              <a:cs typeface="Aharoni" pitchFamily="2" charset="-79"/>
            </a:endParaRPr>
          </a:p>
        </p:txBody>
      </p:sp>
      <p:sp>
        <p:nvSpPr>
          <p:cNvPr id="9" name="TextBox 8"/>
          <p:cNvSpPr txBox="1"/>
          <p:nvPr/>
        </p:nvSpPr>
        <p:spPr>
          <a:xfrm>
            <a:off x="457200" y="685800"/>
            <a:ext cx="6019800" cy="6001642"/>
          </a:xfrm>
          <a:prstGeom prst="rect">
            <a:avLst/>
          </a:prstGeom>
          <a:noFill/>
        </p:spPr>
        <p:txBody>
          <a:bodyPr wrap="square" rtlCol="0">
            <a:spAutoFit/>
          </a:bodyPr>
          <a:lstStyle/>
          <a:p>
            <a:r>
              <a:rPr lang="en-US" sz="3200" b="1" dirty="0">
                <a:solidFill>
                  <a:srgbClr val="632523"/>
                </a:solidFill>
              </a:rPr>
              <a:t>Confucius was a sage.  </a:t>
            </a:r>
            <a:r>
              <a:rPr lang="en-US" sz="3200" b="1" dirty="0">
                <a:solidFill>
                  <a:srgbClr val="BD711A"/>
                </a:solidFill>
              </a:rPr>
              <a:t>A sage is a very wise man. </a:t>
            </a:r>
            <a:r>
              <a:rPr lang="en-US" sz="3200" b="1" dirty="0" smtClean="0">
                <a:solidFill>
                  <a:srgbClr val="BD711A"/>
                </a:solidFill>
              </a:rPr>
              <a:t> Although </a:t>
            </a:r>
            <a:r>
              <a:rPr lang="en-US" sz="3200" b="1" dirty="0">
                <a:solidFill>
                  <a:srgbClr val="BD711A"/>
                </a:solidFill>
              </a:rPr>
              <a:t>he was </a:t>
            </a:r>
            <a:endParaRPr lang="en-US" sz="3200" b="1" dirty="0" smtClean="0">
              <a:solidFill>
                <a:srgbClr val="BD711A"/>
              </a:solidFill>
            </a:endParaRPr>
          </a:p>
          <a:p>
            <a:r>
              <a:rPr lang="en-US" sz="3200" b="1" dirty="0" smtClean="0">
                <a:solidFill>
                  <a:srgbClr val="BD711A"/>
                </a:solidFill>
              </a:rPr>
              <a:t>not </a:t>
            </a:r>
            <a:r>
              <a:rPr lang="en-US" sz="3200" b="1" dirty="0">
                <a:solidFill>
                  <a:srgbClr val="BD711A"/>
                </a:solidFill>
              </a:rPr>
              <a:t>well known when he was </a:t>
            </a:r>
            <a:endParaRPr lang="en-US" sz="3200" b="1" dirty="0" smtClean="0">
              <a:solidFill>
                <a:srgbClr val="BD711A"/>
              </a:solidFill>
            </a:endParaRPr>
          </a:p>
          <a:p>
            <a:r>
              <a:rPr lang="en-US" sz="3200" b="1" dirty="0" smtClean="0">
                <a:solidFill>
                  <a:srgbClr val="BD711A"/>
                </a:solidFill>
              </a:rPr>
              <a:t>alive</a:t>
            </a:r>
            <a:r>
              <a:rPr lang="en-US" sz="3200" b="1" dirty="0">
                <a:solidFill>
                  <a:srgbClr val="BD711A"/>
                </a:solidFill>
              </a:rPr>
              <a:t>, Confucius is now the </a:t>
            </a:r>
            <a:endParaRPr lang="en-US" sz="3200" b="1" dirty="0" smtClean="0">
              <a:solidFill>
                <a:srgbClr val="BD711A"/>
              </a:solidFill>
            </a:endParaRPr>
          </a:p>
          <a:p>
            <a:r>
              <a:rPr lang="en-US" sz="3200" b="1" dirty="0" smtClean="0">
                <a:solidFill>
                  <a:srgbClr val="BD711A"/>
                </a:solidFill>
              </a:rPr>
              <a:t>most </a:t>
            </a:r>
            <a:r>
              <a:rPr lang="en-US" sz="3200" b="1" dirty="0">
                <a:solidFill>
                  <a:srgbClr val="BD711A"/>
                </a:solidFill>
              </a:rPr>
              <a:t>remembered person from ancient China.  Confucius was </a:t>
            </a:r>
            <a:endParaRPr lang="en-US" sz="3200" b="1" dirty="0" smtClean="0">
              <a:solidFill>
                <a:srgbClr val="BD711A"/>
              </a:solidFill>
            </a:endParaRPr>
          </a:p>
          <a:p>
            <a:r>
              <a:rPr lang="en-US" sz="3200" b="1" dirty="0" smtClean="0">
                <a:solidFill>
                  <a:srgbClr val="BD711A"/>
                </a:solidFill>
              </a:rPr>
              <a:t>born </a:t>
            </a:r>
            <a:r>
              <a:rPr lang="en-US" sz="3200" b="1" dirty="0">
                <a:solidFill>
                  <a:srgbClr val="BD711A"/>
                </a:solidFill>
              </a:rPr>
              <a:t>in 551</a:t>
            </a:r>
            <a:r>
              <a:rPr lang="en-US" sz="2400" b="1" dirty="0">
                <a:solidFill>
                  <a:srgbClr val="BD711A"/>
                </a:solidFill>
              </a:rPr>
              <a:t>BCE</a:t>
            </a:r>
            <a:r>
              <a:rPr lang="en-US" sz="3200" b="1" dirty="0">
                <a:solidFill>
                  <a:srgbClr val="BD711A"/>
                </a:solidFill>
              </a:rPr>
              <a:t>, in a period of Chinese history known as the </a:t>
            </a:r>
            <a:endParaRPr lang="en-US" sz="3200" b="1" dirty="0" smtClean="0">
              <a:solidFill>
                <a:srgbClr val="BD711A"/>
              </a:solidFill>
            </a:endParaRPr>
          </a:p>
          <a:p>
            <a:r>
              <a:rPr lang="en-US" sz="3200" b="1" dirty="0" smtClean="0">
                <a:solidFill>
                  <a:srgbClr val="BD711A"/>
                </a:solidFill>
              </a:rPr>
              <a:t>Age </a:t>
            </a:r>
            <a:r>
              <a:rPr lang="en-US" sz="3200" b="1" dirty="0">
                <a:solidFill>
                  <a:srgbClr val="BD711A"/>
                </a:solidFill>
              </a:rPr>
              <a:t>of Warring States</a:t>
            </a:r>
            <a:r>
              <a:rPr lang="en-US" sz="3200" b="1" dirty="0" smtClean="0">
                <a:solidFill>
                  <a:srgbClr val="BD711A"/>
                </a:solidFill>
              </a:rPr>
              <a:t>.  </a:t>
            </a:r>
            <a:r>
              <a:rPr lang="en-US" sz="3200" b="1" dirty="0">
                <a:solidFill>
                  <a:srgbClr val="BD711A"/>
                </a:solidFill>
              </a:rPr>
              <a:t>It </a:t>
            </a:r>
            <a:r>
              <a:rPr lang="en-US" sz="3200" b="1" dirty="0" smtClean="0">
                <a:solidFill>
                  <a:srgbClr val="BD711A"/>
                </a:solidFill>
              </a:rPr>
              <a:t>was</a:t>
            </a:r>
          </a:p>
          <a:p>
            <a:r>
              <a:rPr lang="en-US" sz="3200" b="1" dirty="0" smtClean="0">
                <a:solidFill>
                  <a:srgbClr val="BD711A"/>
                </a:solidFill>
              </a:rPr>
              <a:t>a </a:t>
            </a:r>
            <a:r>
              <a:rPr lang="en-US" sz="3200" b="1" dirty="0">
                <a:solidFill>
                  <a:srgbClr val="BD711A"/>
                </a:solidFill>
              </a:rPr>
              <a:t>period that saw China </a:t>
            </a:r>
            <a:endParaRPr lang="en-US" sz="3200" b="1" dirty="0" smtClean="0">
              <a:solidFill>
                <a:srgbClr val="BD711A"/>
              </a:solidFill>
            </a:endParaRPr>
          </a:p>
          <a:p>
            <a:r>
              <a:rPr lang="en-US" sz="3200" b="1" dirty="0" smtClean="0">
                <a:solidFill>
                  <a:srgbClr val="BD711A"/>
                </a:solidFill>
              </a:rPr>
              <a:t>divided </a:t>
            </a:r>
            <a:r>
              <a:rPr lang="en-US" sz="3200" b="1" dirty="0">
                <a:solidFill>
                  <a:srgbClr val="BD711A"/>
                </a:solidFill>
              </a:rPr>
              <a:t>into many small </a:t>
            </a:r>
            <a:endParaRPr lang="en-US" sz="3200" b="1" dirty="0" smtClean="0">
              <a:solidFill>
                <a:srgbClr val="BD711A"/>
              </a:solidFill>
            </a:endParaRPr>
          </a:p>
          <a:p>
            <a:r>
              <a:rPr lang="en-US" sz="3200" b="1" dirty="0" smtClean="0">
                <a:solidFill>
                  <a:srgbClr val="BD711A"/>
                </a:solidFill>
              </a:rPr>
              <a:t>kingdoms</a:t>
            </a:r>
            <a:r>
              <a:rPr lang="en-US" sz="3200" b="1" dirty="0">
                <a:solidFill>
                  <a:srgbClr val="BD711A"/>
                </a:solidFill>
              </a:rPr>
              <a:t>. </a:t>
            </a:r>
            <a:endParaRPr lang="en-US" sz="3200" b="1" dirty="0">
              <a:solidFill>
                <a:srgbClr val="BD711A"/>
              </a:solidFill>
            </a:endParaRPr>
          </a:p>
        </p:txBody>
      </p:sp>
      <p:pic>
        <p:nvPicPr>
          <p:cNvPr id="5" name="613-confuciu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896600" y="2209800"/>
            <a:ext cx="812800" cy="812800"/>
          </a:xfrm>
          <a:prstGeom prst="rect">
            <a:avLst/>
          </a:prstGeom>
        </p:spPr>
      </p:pic>
    </p:spTree>
  </p:cSld>
  <p:clrMapOvr>
    <a:masterClrMapping/>
  </p:clrMapOvr>
  <p:transition xmlns:p14="http://schemas.microsoft.com/office/powerpoint/2010/main" advTm="4647">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 presetClass="mediacall" presetSubtype="0" fill="hold" nodeType="afterEffect">
                                  <p:stCondLst>
                                    <p:cond delay="0"/>
                                  </p:stCondLst>
                                  <p:childTnLst>
                                    <p:cmd type="call" cmd="playFrom(0.0)">
                                      <p:cBhvr>
                                        <p:cTn id="10"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1" fill="hold" display="0">
                  <p:stCondLst>
                    <p:cond delay="indefinite"/>
                  </p:stCondLst>
                  <p:endCondLst>
                    <p:cond evt="onStopAudio" delay="0">
                      <p:tgtEl>
                        <p:sldTgt/>
                      </p:tgtEl>
                    </p:cond>
                  </p:endCondLst>
                </p:cTn>
                <p:tgtEl>
                  <p:spTgt spid="5"/>
                </p:tgtEl>
              </p:cMediaNode>
            </p:audio>
          </p:childTnLst>
        </p:cTn>
      </p:par>
    </p:tnLst>
  </p:timing>
  <p:extLst mod="1">
    <p:ext uri="{E180D4A7-C9FB-4DFB-919C-405C955672EB}">
      <p14:showEvtLst xmlns:p14="http://schemas.microsoft.com/office/powerpoint/2010/main">
        <p14:playEvt time="1017" objId="5"/>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88975"/>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Confucius                                         Ancient </a:t>
            </a:r>
            <a:r>
              <a:rPr kumimoji="0" lang="en-US" sz="3200" b="1"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China</a:t>
            </a:r>
            <a:endParaRPr kumimoji="0" lang="en-US" sz="3200" b="1"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
        <p:nvSpPr>
          <p:cNvPr id="9" name="TextBox 8"/>
          <p:cNvSpPr txBox="1"/>
          <p:nvPr/>
        </p:nvSpPr>
        <p:spPr>
          <a:xfrm>
            <a:off x="26918" y="609600"/>
            <a:ext cx="8888481" cy="6001642"/>
          </a:xfrm>
          <a:prstGeom prst="rect">
            <a:avLst/>
          </a:prstGeom>
          <a:noFill/>
        </p:spPr>
        <p:txBody>
          <a:bodyPr wrap="square" rtlCol="0">
            <a:spAutoFit/>
          </a:bodyPr>
          <a:lstStyle/>
          <a:p>
            <a:r>
              <a:rPr lang="en-US" sz="3200" b="1" dirty="0">
                <a:solidFill>
                  <a:srgbClr val="BD711A"/>
                </a:solidFill>
              </a:rPr>
              <a:t>Confucius was concerned with how people treated one another. </a:t>
            </a:r>
            <a:r>
              <a:rPr lang="en-US" sz="3200" b="1" dirty="0" smtClean="0">
                <a:solidFill>
                  <a:srgbClr val="BD711A"/>
                </a:solidFill>
              </a:rPr>
              <a:t> The </a:t>
            </a:r>
            <a:r>
              <a:rPr lang="en-US" sz="3200" b="1" dirty="0">
                <a:solidFill>
                  <a:srgbClr val="BD711A"/>
                </a:solidFill>
              </a:rPr>
              <a:t>great sage said, "What you do not want done to yourself, do </a:t>
            </a:r>
            <a:endParaRPr lang="en-US" sz="3200" b="1" dirty="0" smtClean="0">
              <a:solidFill>
                <a:srgbClr val="BD711A"/>
              </a:solidFill>
            </a:endParaRPr>
          </a:p>
          <a:p>
            <a:r>
              <a:rPr lang="en-US" sz="3200" b="1" dirty="0" smtClean="0">
                <a:solidFill>
                  <a:srgbClr val="BD711A"/>
                </a:solidFill>
              </a:rPr>
              <a:t>not </a:t>
            </a:r>
            <a:r>
              <a:rPr lang="en-US" sz="3200" b="1" dirty="0">
                <a:solidFill>
                  <a:srgbClr val="BD711A"/>
                </a:solidFill>
              </a:rPr>
              <a:t>do to others." </a:t>
            </a:r>
            <a:r>
              <a:rPr lang="en-US" sz="3200" b="1" dirty="0" smtClean="0">
                <a:solidFill>
                  <a:srgbClr val="BD711A"/>
                </a:solidFill>
              </a:rPr>
              <a:t> </a:t>
            </a:r>
            <a:r>
              <a:rPr lang="en-US" sz="3200" b="1" dirty="0" smtClean="0">
                <a:solidFill>
                  <a:srgbClr val="632523"/>
                </a:solidFill>
              </a:rPr>
              <a:t>He </a:t>
            </a:r>
            <a:r>
              <a:rPr lang="en-US" sz="3200" b="1" dirty="0">
                <a:solidFill>
                  <a:srgbClr val="632523"/>
                </a:solidFill>
              </a:rPr>
              <a:t>stressed </a:t>
            </a:r>
            <a:endParaRPr lang="en-US" sz="3200" b="1" dirty="0" smtClean="0">
              <a:solidFill>
                <a:srgbClr val="632523"/>
              </a:solidFill>
            </a:endParaRPr>
          </a:p>
          <a:p>
            <a:r>
              <a:rPr lang="en-US" sz="3200" b="1" dirty="0" smtClean="0">
                <a:solidFill>
                  <a:srgbClr val="632523"/>
                </a:solidFill>
              </a:rPr>
              <a:t>that </a:t>
            </a:r>
            <a:r>
              <a:rPr lang="en-US" sz="3200" b="1" dirty="0">
                <a:solidFill>
                  <a:srgbClr val="632523"/>
                </a:solidFill>
              </a:rPr>
              <a:t>any person, rich or poor, </a:t>
            </a:r>
            <a:endParaRPr lang="en-US" sz="3200" b="1" dirty="0" smtClean="0">
              <a:solidFill>
                <a:srgbClr val="632523"/>
              </a:solidFill>
            </a:endParaRPr>
          </a:p>
          <a:p>
            <a:r>
              <a:rPr lang="en-US" sz="3200" b="1" dirty="0" smtClean="0">
                <a:solidFill>
                  <a:srgbClr val="632523"/>
                </a:solidFill>
              </a:rPr>
              <a:t>could </a:t>
            </a:r>
            <a:r>
              <a:rPr lang="en-US" sz="3200" b="1" dirty="0">
                <a:solidFill>
                  <a:srgbClr val="632523"/>
                </a:solidFill>
              </a:rPr>
              <a:t>become superior. </a:t>
            </a:r>
            <a:r>
              <a:rPr lang="en-US" sz="3200" b="1" dirty="0" smtClean="0">
                <a:solidFill>
                  <a:srgbClr val="632523"/>
                </a:solidFill>
              </a:rPr>
              <a:t> </a:t>
            </a:r>
            <a:r>
              <a:rPr lang="en-US" sz="3200" b="1" dirty="0" smtClean="0">
                <a:solidFill>
                  <a:srgbClr val="BD711A"/>
                </a:solidFill>
              </a:rPr>
              <a:t>The </a:t>
            </a:r>
          </a:p>
          <a:p>
            <a:r>
              <a:rPr lang="en-US" sz="3200" b="1" dirty="0" smtClean="0">
                <a:solidFill>
                  <a:srgbClr val="BD711A"/>
                </a:solidFill>
              </a:rPr>
              <a:t>Chinese </a:t>
            </a:r>
            <a:r>
              <a:rPr lang="en-US" sz="3200" b="1" dirty="0">
                <a:solidFill>
                  <a:srgbClr val="BD711A"/>
                </a:solidFill>
              </a:rPr>
              <a:t>word </a:t>
            </a:r>
            <a:r>
              <a:rPr lang="en-US" sz="3200" b="1" i="1" dirty="0" err="1">
                <a:solidFill>
                  <a:srgbClr val="BD711A"/>
                </a:solidFill>
              </a:rPr>
              <a:t>jen</a:t>
            </a:r>
            <a:r>
              <a:rPr lang="en-US" sz="3200" b="1" dirty="0">
                <a:solidFill>
                  <a:srgbClr val="BD711A"/>
                </a:solidFill>
              </a:rPr>
              <a:t> refers to the </a:t>
            </a:r>
            <a:endParaRPr lang="en-US" sz="3200" b="1" dirty="0" smtClean="0">
              <a:solidFill>
                <a:srgbClr val="BD711A"/>
              </a:solidFill>
            </a:endParaRPr>
          </a:p>
          <a:p>
            <a:r>
              <a:rPr lang="en-US" sz="3200" b="1" dirty="0" smtClean="0">
                <a:solidFill>
                  <a:srgbClr val="BD711A"/>
                </a:solidFill>
              </a:rPr>
              <a:t>kindness </a:t>
            </a:r>
            <a:r>
              <a:rPr lang="en-US" sz="3200" b="1" dirty="0">
                <a:solidFill>
                  <a:srgbClr val="BD711A"/>
                </a:solidFill>
              </a:rPr>
              <a:t>and love each person </a:t>
            </a:r>
            <a:endParaRPr lang="en-US" sz="3200" b="1" dirty="0" smtClean="0">
              <a:solidFill>
                <a:srgbClr val="BD711A"/>
              </a:solidFill>
            </a:endParaRPr>
          </a:p>
          <a:p>
            <a:r>
              <a:rPr lang="en-US" sz="3200" b="1" dirty="0" smtClean="0">
                <a:solidFill>
                  <a:srgbClr val="BD711A"/>
                </a:solidFill>
              </a:rPr>
              <a:t>should </a:t>
            </a:r>
            <a:r>
              <a:rPr lang="en-US" sz="3200" b="1" dirty="0">
                <a:solidFill>
                  <a:srgbClr val="BD711A"/>
                </a:solidFill>
              </a:rPr>
              <a:t>have for all others and </a:t>
            </a:r>
            <a:endParaRPr lang="en-US" sz="3200" b="1" dirty="0" smtClean="0">
              <a:solidFill>
                <a:srgbClr val="BD711A"/>
              </a:solidFill>
            </a:endParaRPr>
          </a:p>
          <a:p>
            <a:r>
              <a:rPr lang="en-US" sz="3200" b="1" dirty="0" smtClean="0">
                <a:solidFill>
                  <a:srgbClr val="BD711A"/>
                </a:solidFill>
              </a:rPr>
              <a:t>for </a:t>
            </a:r>
            <a:r>
              <a:rPr lang="en-US" sz="3200" b="1" dirty="0">
                <a:solidFill>
                  <a:srgbClr val="BD711A"/>
                </a:solidFill>
              </a:rPr>
              <a:t>nature. </a:t>
            </a:r>
            <a:r>
              <a:rPr lang="en-US" sz="3200" b="1" dirty="0" smtClean="0">
                <a:solidFill>
                  <a:srgbClr val="BD711A"/>
                </a:solidFill>
              </a:rPr>
              <a:t> Confucius </a:t>
            </a:r>
            <a:r>
              <a:rPr lang="en-US" sz="3200" b="1" dirty="0">
                <a:solidFill>
                  <a:srgbClr val="BD711A"/>
                </a:solidFill>
              </a:rPr>
              <a:t>taught </a:t>
            </a:r>
            <a:endParaRPr lang="en-US" sz="3200" b="1" dirty="0" smtClean="0">
              <a:solidFill>
                <a:srgbClr val="BD711A"/>
              </a:solidFill>
            </a:endParaRPr>
          </a:p>
          <a:p>
            <a:r>
              <a:rPr lang="en-US" sz="3200" b="1" dirty="0" smtClean="0">
                <a:solidFill>
                  <a:srgbClr val="BD711A"/>
                </a:solidFill>
              </a:rPr>
              <a:t>that </a:t>
            </a:r>
            <a:r>
              <a:rPr lang="en-US" sz="3200" b="1" dirty="0">
                <a:solidFill>
                  <a:srgbClr val="BD711A"/>
                </a:solidFill>
              </a:rPr>
              <a:t>the person who develops </a:t>
            </a:r>
            <a:endParaRPr lang="en-US" sz="3200" b="1" dirty="0" smtClean="0">
              <a:solidFill>
                <a:srgbClr val="BD711A"/>
              </a:solidFill>
            </a:endParaRPr>
          </a:p>
          <a:p>
            <a:r>
              <a:rPr lang="en-US" sz="3200" b="1" dirty="0" err="1" smtClean="0">
                <a:solidFill>
                  <a:srgbClr val="BD711A"/>
                </a:solidFill>
              </a:rPr>
              <a:t>jen</a:t>
            </a:r>
            <a:r>
              <a:rPr lang="en-US" sz="3200" b="1" dirty="0" smtClean="0">
                <a:solidFill>
                  <a:srgbClr val="BD711A"/>
                </a:solidFill>
              </a:rPr>
              <a:t> </a:t>
            </a:r>
            <a:r>
              <a:rPr lang="en-US" sz="3200" b="1" dirty="0">
                <a:solidFill>
                  <a:srgbClr val="BD711A"/>
                </a:solidFill>
              </a:rPr>
              <a:t>becomes superior. </a:t>
            </a:r>
            <a:endParaRPr lang="en-US" sz="3200" b="1" dirty="0">
              <a:solidFill>
                <a:srgbClr val="BD711A"/>
              </a:solidFill>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colorTemperature colorTemp="7478"/>
                    </a14:imgEffect>
                    <a14:imgEffect>
                      <a14:saturation sat="48000"/>
                    </a14:imgEffect>
                    <a14:imgEffect>
                      <a14:brightnessContrast bright="22000"/>
                    </a14:imgEffect>
                  </a14:imgLayer>
                </a14:imgProps>
              </a:ext>
            </a:extLst>
          </a:blip>
          <a:stretch>
            <a:fillRect/>
          </a:stretch>
        </p:blipFill>
        <p:spPr>
          <a:xfrm>
            <a:off x="5638800" y="1786469"/>
            <a:ext cx="3505199" cy="5071531"/>
          </a:xfrm>
          <a:prstGeom prst="rect">
            <a:avLst/>
          </a:prstGeom>
          <a:solidFill>
            <a:schemeClr val="bg1">
              <a:lumMod val="85000"/>
            </a:schemeClr>
          </a:solidFill>
          <a:effectLst>
            <a:softEdge rad="228600"/>
          </a:effectLst>
        </p:spPr>
      </p:pic>
    </p:spTree>
    <p:extLst>
      <p:ext uri="{BB962C8B-B14F-4D97-AF65-F5344CB8AC3E}">
        <p14:creationId xmlns:p14="http://schemas.microsoft.com/office/powerpoint/2010/main" val="3531603518"/>
      </p:ext>
    </p:extLst>
  </p:cSld>
  <p:clrMapOvr>
    <a:masterClrMapping/>
  </p:clrMapOvr>
  <p:transition xmlns:p14="http://schemas.microsoft.com/office/powerpoint/2010/main" advTm="4704">
    <p:fade/>
  </p:transition>
  <p:timing>
    <p:tnLst>
      <p:par>
        <p:cTn xmlns:p14="http://schemas.microsoft.com/office/powerpoint/2010/main" id="1" dur="indefinite" restart="never" nodeType="tmRoot"/>
      </p:par>
    </p:tnLst>
  </p:timing>
  <p:extLst mod="1"/>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88975"/>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Confucius                                         Ancient </a:t>
            </a:r>
            <a:r>
              <a:rPr kumimoji="0" lang="en-US" sz="3200" b="1"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China</a:t>
            </a:r>
            <a:endParaRPr kumimoji="0" lang="en-US" sz="3200" b="1"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
        <p:nvSpPr>
          <p:cNvPr id="9" name="TextBox 8"/>
          <p:cNvSpPr txBox="1"/>
          <p:nvPr/>
        </p:nvSpPr>
        <p:spPr>
          <a:xfrm>
            <a:off x="26918" y="609600"/>
            <a:ext cx="8888481" cy="6001642"/>
          </a:xfrm>
          <a:prstGeom prst="rect">
            <a:avLst/>
          </a:prstGeom>
          <a:noFill/>
        </p:spPr>
        <p:txBody>
          <a:bodyPr wrap="square" rtlCol="0">
            <a:spAutoFit/>
          </a:bodyPr>
          <a:lstStyle/>
          <a:p>
            <a:r>
              <a:rPr lang="en-US" sz="3200" b="1" dirty="0">
                <a:solidFill>
                  <a:srgbClr val="BD711A"/>
                </a:solidFill>
              </a:rPr>
              <a:t>Confucius was concerned with how people treated one another. </a:t>
            </a:r>
            <a:r>
              <a:rPr lang="en-US" sz="3200" b="1" dirty="0" smtClean="0">
                <a:solidFill>
                  <a:srgbClr val="BD711A"/>
                </a:solidFill>
              </a:rPr>
              <a:t> The </a:t>
            </a:r>
            <a:r>
              <a:rPr lang="en-US" sz="3200" b="1" dirty="0">
                <a:solidFill>
                  <a:srgbClr val="BD711A"/>
                </a:solidFill>
              </a:rPr>
              <a:t>great sage said, "What you do not want done to yourself, do </a:t>
            </a:r>
            <a:endParaRPr lang="en-US" sz="3200" b="1" dirty="0" smtClean="0">
              <a:solidFill>
                <a:srgbClr val="BD711A"/>
              </a:solidFill>
            </a:endParaRPr>
          </a:p>
          <a:p>
            <a:r>
              <a:rPr lang="en-US" sz="3200" b="1" dirty="0" smtClean="0">
                <a:solidFill>
                  <a:srgbClr val="BD711A"/>
                </a:solidFill>
              </a:rPr>
              <a:t>not </a:t>
            </a:r>
            <a:r>
              <a:rPr lang="en-US" sz="3200" b="1" dirty="0">
                <a:solidFill>
                  <a:srgbClr val="BD711A"/>
                </a:solidFill>
              </a:rPr>
              <a:t>do to others." </a:t>
            </a:r>
            <a:r>
              <a:rPr lang="en-US" sz="3200" b="1" dirty="0" smtClean="0">
                <a:solidFill>
                  <a:srgbClr val="BD711A"/>
                </a:solidFill>
              </a:rPr>
              <a:t> He </a:t>
            </a:r>
            <a:r>
              <a:rPr lang="en-US" sz="3200" b="1" dirty="0">
                <a:solidFill>
                  <a:srgbClr val="BD711A"/>
                </a:solidFill>
              </a:rPr>
              <a:t>stressed </a:t>
            </a:r>
            <a:endParaRPr lang="en-US" sz="3200" b="1" dirty="0" smtClean="0">
              <a:solidFill>
                <a:srgbClr val="BD711A"/>
              </a:solidFill>
            </a:endParaRPr>
          </a:p>
          <a:p>
            <a:r>
              <a:rPr lang="en-US" sz="3200" b="1" dirty="0" smtClean="0">
                <a:solidFill>
                  <a:srgbClr val="BD711A"/>
                </a:solidFill>
              </a:rPr>
              <a:t>that </a:t>
            </a:r>
            <a:r>
              <a:rPr lang="en-US" sz="3200" b="1" dirty="0">
                <a:solidFill>
                  <a:srgbClr val="BD711A"/>
                </a:solidFill>
              </a:rPr>
              <a:t>any person, rich or poor, </a:t>
            </a:r>
            <a:endParaRPr lang="en-US" sz="3200" b="1" dirty="0" smtClean="0">
              <a:solidFill>
                <a:srgbClr val="BD711A"/>
              </a:solidFill>
            </a:endParaRPr>
          </a:p>
          <a:p>
            <a:r>
              <a:rPr lang="en-US" sz="3200" b="1" dirty="0" smtClean="0">
                <a:solidFill>
                  <a:srgbClr val="BD711A"/>
                </a:solidFill>
              </a:rPr>
              <a:t>could </a:t>
            </a:r>
            <a:r>
              <a:rPr lang="en-US" sz="3200" b="1" dirty="0">
                <a:solidFill>
                  <a:srgbClr val="BD711A"/>
                </a:solidFill>
              </a:rPr>
              <a:t>become superior. </a:t>
            </a:r>
            <a:r>
              <a:rPr lang="en-US" sz="3200" b="1" dirty="0" smtClean="0">
                <a:solidFill>
                  <a:srgbClr val="BD711A"/>
                </a:solidFill>
              </a:rPr>
              <a:t> </a:t>
            </a:r>
            <a:r>
              <a:rPr lang="en-US" sz="3200" b="1" dirty="0" smtClean="0">
                <a:solidFill>
                  <a:srgbClr val="632523"/>
                </a:solidFill>
              </a:rPr>
              <a:t>The </a:t>
            </a:r>
          </a:p>
          <a:p>
            <a:r>
              <a:rPr lang="en-US" sz="3200" b="1" dirty="0" smtClean="0">
                <a:solidFill>
                  <a:srgbClr val="632523"/>
                </a:solidFill>
              </a:rPr>
              <a:t>Chinese </a:t>
            </a:r>
            <a:r>
              <a:rPr lang="en-US" sz="3200" b="1" dirty="0">
                <a:solidFill>
                  <a:srgbClr val="632523"/>
                </a:solidFill>
              </a:rPr>
              <a:t>word </a:t>
            </a:r>
            <a:r>
              <a:rPr lang="en-US" sz="3200" b="1" i="1" dirty="0" err="1">
                <a:solidFill>
                  <a:srgbClr val="632523"/>
                </a:solidFill>
              </a:rPr>
              <a:t>jen</a:t>
            </a:r>
            <a:r>
              <a:rPr lang="en-US" sz="3200" b="1" dirty="0">
                <a:solidFill>
                  <a:srgbClr val="632523"/>
                </a:solidFill>
              </a:rPr>
              <a:t> refers to the </a:t>
            </a:r>
            <a:endParaRPr lang="en-US" sz="3200" b="1" dirty="0" smtClean="0">
              <a:solidFill>
                <a:srgbClr val="632523"/>
              </a:solidFill>
            </a:endParaRPr>
          </a:p>
          <a:p>
            <a:r>
              <a:rPr lang="en-US" sz="3200" b="1" dirty="0" smtClean="0">
                <a:solidFill>
                  <a:srgbClr val="632523"/>
                </a:solidFill>
              </a:rPr>
              <a:t>kindness </a:t>
            </a:r>
            <a:r>
              <a:rPr lang="en-US" sz="3200" b="1" dirty="0">
                <a:solidFill>
                  <a:srgbClr val="632523"/>
                </a:solidFill>
              </a:rPr>
              <a:t>and love each person </a:t>
            </a:r>
            <a:endParaRPr lang="en-US" sz="3200" b="1" dirty="0" smtClean="0">
              <a:solidFill>
                <a:srgbClr val="632523"/>
              </a:solidFill>
            </a:endParaRPr>
          </a:p>
          <a:p>
            <a:r>
              <a:rPr lang="en-US" sz="3200" b="1" dirty="0" smtClean="0">
                <a:solidFill>
                  <a:srgbClr val="632523"/>
                </a:solidFill>
              </a:rPr>
              <a:t>should </a:t>
            </a:r>
            <a:r>
              <a:rPr lang="en-US" sz="3200" b="1" dirty="0">
                <a:solidFill>
                  <a:srgbClr val="632523"/>
                </a:solidFill>
              </a:rPr>
              <a:t>have for all others and </a:t>
            </a:r>
            <a:endParaRPr lang="en-US" sz="3200" b="1" dirty="0" smtClean="0">
              <a:solidFill>
                <a:srgbClr val="632523"/>
              </a:solidFill>
            </a:endParaRPr>
          </a:p>
          <a:p>
            <a:r>
              <a:rPr lang="en-US" sz="3200" b="1" dirty="0" smtClean="0">
                <a:solidFill>
                  <a:srgbClr val="632523"/>
                </a:solidFill>
              </a:rPr>
              <a:t>for </a:t>
            </a:r>
            <a:r>
              <a:rPr lang="en-US" sz="3200" b="1" dirty="0">
                <a:solidFill>
                  <a:srgbClr val="632523"/>
                </a:solidFill>
              </a:rPr>
              <a:t>nature. </a:t>
            </a:r>
            <a:r>
              <a:rPr lang="en-US" sz="3200" b="1" dirty="0" smtClean="0">
                <a:solidFill>
                  <a:srgbClr val="632523"/>
                </a:solidFill>
              </a:rPr>
              <a:t> </a:t>
            </a:r>
            <a:r>
              <a:rPr lang="en-US" sz="3200" b="1" dirty="0" smtClean="0">
                <a:solidFill>
                  <a:srgbClr val="BD711A"/>
                </a:solidFill>
              </a:rPr>
              <a:t>Confucius </a:t>
            </a:r>
            <a:r>
              <a:rPr lang="en-US" sz="3200" b="1" dirty="0">
                <a:solidFill>
                  <a:srgbClr val="BD711A"/>
                </a:solidFill>
              </a:rPr>
              <a:t>taught </a:t>
            </a:r>
            <a:endParaRPr lang="en-US" sz="3200" b="1" dirty="0" smtClean="0">
              <a:solidFill>
                <a:srgbClr val="BD711A"/>
              </a:solidFill>
            </a:endParaRPr>
          </a:p>
          <a:p>
            <a:r>
              <a:rPr lang="en-US" sz="3200" b="1" dirty="0" smtClean="0">
                <a:solidFill>
                  <a:srgbClr val="BD711A"/>
                </a:solidFill>
              </a:rPr>
              <a:t>that </a:t>
            </a:r>
            <a:r>
              <a:rPr lang="en-US" sz="3200" b="1" dirty="0">
                <a:solidFill>
                  <a:srgbClr val="BD711A"/>
                </a:solidFill>
              </a:rPr>
              <a:t>the person who develops </a:t>
            </a:r>
            <a:endParaRPr lang="en-US" sz="3200" b="1" dirty="0" smtClean="0">
              <a:solidFill>
                <a:srgbClr val="BD711A"/>
              </a:solidFill>
            </a:endParaRPr>
          </a:p>
          <a:p>
            <a:r>
              <a:rPr lang="en-US" sz="3200" b="1" dirty="0" err="1" smtClean="0">
                <a:solidFill>
                  <a:srgbClr val="BD711A"/>
                </a:solidFill>
              </a:rPr>
              <a:t>jen</a:t>
            </a:r>
            <a:r>
              <a:rPr lang="en-US" sz="3200" b="1" dirty="0" smtClean="0">
                <a:solidFill>
                  <a:srgbClr val="BD711A"/>
                </a:solidFill>
              </a:rPr>
              <a:t> </a:t>
            </a:r>
            <a:r>
              <a:rPr lang="en-US" sz="3200" b="1" dirty="0">
                <a:solidFill>
                  <a:srgbClr val="BD711A"/>
                </a:solidFill>
              </a:rPr>
              <a:t>becomes superior. </a:t>
            </a:r>
            <a:endParaRPr lang="en-US" sz="3200" b="1" dirty="0">
              <a:solidFill>
                <a:srgbClr val="BD711A"/>
              </a:solidFill>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colorTemperature colorTemp="7478"/>
                    </a14:imgEffect>
                    <a14:imgEffect>
                      <a14:saturation sat="48000"/>
                    </a14:imgEffect>
                    <a14:imgEffect>
                      <a14:brightnessContrast bright="22000"/>
                    </a14:imgEffect>
                  </a14:imgLayer>
                </a14:imgProps>
              </a:ext>
            </a:extLst>
          </a:blip>
          <a:stretch>
            <a:fillRect/>
          </a:stretch>
        </p:blipFill>
        <p:spPr>
          <a:xfrm>
            <a:off x="5638800" y="1786469"/>
            <a:ext cx="3505199" cy="5071531"/>
          </a:xfrm>
          <a:prstGeom prst="rect">
            <a:avLst/>
          </a:prstGeom>
          <a:solidFill>
            <a:schemeClr val="bg1">
              <a:lumMod val="85000"/>
            </a:schemeClr>
          </a:solidFill>
          <a:effectLst>
            <a:softEdge rad="228600"/>
          </a:effectLst>
        </p:spPr>
      </p:pic>
    </p:spTree>
    <p:extLst>
      <p:ext uri="{BB962C8B-B14F-4D97-AF65-F5344CB8AC3E}">
        <p14:creationId xmlns:p14="http://schemas.microsoft.com/office/powerpoint/2010/main" val="871187115"/>
      </p:ext>
    </p:extLst>
  </p:cSld>
  <p:clrMapOvr>
    <a:masterClrMapping/>
  </p:clrMapOvr>
  <p:transition xmlns:p14="http://schemas.microsoft.com/office/powerpoint/2010/main" advTm="6138">
    <p:fade/>
  </p:transition>
  <p:timing>
    <p:tnLst>
      <p:par>
        <p:cTn xmlns:p14="http://schemas.microsoft.com/office/powerpoint/2010/main" id="1" dur="indefinite" restart="never" nodeType="tmRoot"/>
      </p:par>
    </p:tnLst>
  </p:timing>
  <p:extLst mod="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88975"/>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Confucius                                         Ancient </a:t>
            </a:r>
            <a:r>
              <a:rPr kumimoji="0" lang="en-US" sz="3200" b="1"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China</a:t>
            </a:r>
            <a:endParaRPr kumimoji="0" lang="en-US" sz="3200" b="1"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
        <p:nvSpPr>
          <p:cNvPr id="9" name="TextBox 8"/>
          <p:cNvSpPr txBox="1"/>
          <p:nvPr/>
        </p:nvSpPr>
        <p:spPr>
          <a:xfrm>
            <a:off x="26918" y="609600"/>
            <a:ext cx="8888481" cy="6001642"/>
          </a:xfrm>
          <a:prstGeom prst="rect">
            <a:avLst/>
          </a:prstGeom>
          <a:noFill/>
        </p:spPr>
        <p:txBody>
          <a:bodyPr wrap="square" rtlCol="0">
            <a:spAutoFit/>
          </a:bodyPr>
          <a:lstStyle/>
          <a:p>
            <a:r>
              <a:rPr lang="en-US" sz="3200" b="1" dirty="0">
                <a:solidFill>
                  <a:srgbClr val="BD711A"/>
                </a:solidFill>
              </a:rPr>
              <a:t>Confucius was concerned with how people treated one another. </a:t>
            </a:r>
            <a:r>
              <a:rPr lang="en-US" sz="3200" b="1" dirty="0" smtClean="0">
                <a:solidFill>
                  <a:srgbClr val="BD711A"/>
                </a:solidFill>
              </a:rPr>
              <a:t> The </a:t>
            </a:r>
            <a:r>
              <a:rPr lang="en-US" sz="3200" b="1" dirty="0">
                <a:solidFill>
                  <a:srgbClr val="BD711A"/>
                </a:solidFill>
              </a:rPr>
              <a:t>great sage said, "What you do not want done to yourself, do </a:t>
            </a:r>
            <a:endParaRPr lang="en-US" sz="3200" b="1" dirty="0" smtClean="0">
              <a:solidFill>
                <a:srgbClr val="BD711A"/>
              </a:solidFill>
            </a:endParaRPr>
          </a:p>
          <a:p>
            <a:r>
              <a:rPr lang="en-US" sz="3200" b="1" dirty="0" smtClean="0">
                <a:solidFill>
                  <a:srgbClr val="BD711A"/>
                </a:solidFill>
              </a:rPr>
              <a:t>not </a:t>
            </a:r>
            <a:r>
              <a:rPr lang="en-US" sz="3200" b="1" dirty="0">
                <a:solidFill>
                  <a:srgbClr val="BD711A"/>
                </a:solidFill>
              </a:rPr>
              <a:t>do to others." </a:t>
            </a:r>
            <a:r>
              <a:rPr lang="en-US" sz="3200" b="1" dirty="0" smtClean="0">
                <a:solidFill>
                  <a:srgbClr val="BD711A"/>
                </a:solidFill>
              </a:rPr>
              <a:t> He </a:t>
            </a:r>
            <a:r>
              <a:rPr lang="en-US" sz="3200" b="1" dirty="0">
                <a:solidFill>
                  <a:srgbClr val="BD711A"/>
                </a:solidFill>
              </a:rPr>
              <a:t>stressed </a:t>
            </a:r>
            <a:endParaRPr lang="en-US" sz="3200" b="1" dirty="0" smtClean="0">
              <a:solidFill>
                <a:srgbClr val="BD711A"/>
              </a:solidFill>
            </a:endParaRPr>
          </a:p>
          <a:p>
            <a:r>
              <a:rPr lang="en-US" sz="3200" b="1" dirty="0" smtClean="0">
                <a:solidFill>
                  <a:srgbClr val="BD711A"/>
                </a:solidFill>
              </a:rPr>
              <a:t>that </a:t>
            </a:r>
            <a:r>
              <a:rPr lang="en-US" sz="3200" b="1" dirty="0">
                <a:solidFill>
                  <a:srgbClr val="BD711A"/>
                </a:solidFill>
              </a:rPr>
              <a:t>any person, rich or poor, </a:t>
            </a:r>
            <a:endParaRPr lang="en-US" sz="3200" b="1" dirty="0" smtClean="0">
              <a:solidFill>
                <a:srgbClr val="BD711A"/>
              </a:solidFill>
            </a:endParaRPr>
          </a:p>
          <a:p>
            <a:r>
              <a:rPr lang="en-US" sz="3200" b="1" dirty="0" smtClean="0">
                <a:solidFill>
                  <a:srgbClr val="BD711A"/>
                </a:solidFill>
              </a:rPr>
              <a:t>could </a:t>
            </a:r>
            <a:r>
              <a:rPr lang="en-US" sz="3200" b="1" dirty="0">
                <a:solidFill>
                  <a:srgbClr val="BD711A"/>
                </a:solidFill>
              </a:rPr>
              <a:t>become superior. </a:t>
            </a:r>
            <a:r>
              <a:rPr lang="en-US" sz="3200" b="1" dirty="0" smtClean="0">
                <a:solidFill>
                  <a:srgbClr val="BD711A"/>
                </a:solidFill>
              </a:rPr>
              <a:t> The </a:t>
            </a:r>
          </a:p>
          <a:p>
            <a:r>
              <a:rPr lang="en-US" sz="3200" b="1" dirty="0" smtClean="0">
                <a:solidFill>
                  <a:srgbClr val="BD711A"/>
                </a:solidFill>
              </a:rPr>
              <a:t>Chinese </a:t>
            </a:r>
            <a:r>
              <a:rPr lang="en-US" sz="3200" b="1" dirty="0">
                <a:solidFill>
                  <a:srgbClr val="BD711A"/>
                </a:solidFill>
              </a:rPr>
              <a:t>word </a:t>
            </a:r>
            <a:r>
              <a:rPr lang="en-US" sz="3200" b="1" i="1" dirty="0" err="1">
                <a:solidFill>
                  <a:srgbClr val="BD711A"/>
                </a:solidFill>
              </a:rPr>
              <a:t>jen</a:t>
            </a:r>
            <a:r>
              <a:rPr lang="en-US" sz="3200" b="1" dirty="0">
                <a:solidFill>
                  <a:srgbClr val="BD711A"/>
                </a:solidFill>
              </a:rPr>
              <a:t> refers to the </a:t>
            </a:r>
            <a:endParaRPr lang="en-US" sz="3200" b="1" dirty="0" smtClean="0">
              <a:solidFill>
                <a:srgbClr val="BD711A"/>
              </a:solidFill>
            </a:endParaRPr>
          </a:p>
          <a:p>
            <a:r>
              <a:rPr lang="en-US" sz="3200" b="1" dirty="0" smtClean="0">
                <a:solidFill>
                  <a:srgbClr val="BD711A"/>
                </a:solidFill>
              </a:rPr>
              <a:t>kindness </a:t>
            </a:r>
            <a:r>
              <a:rPr lang="en-US" sz="3200" b="1" dirty="0">
                <a:solidFill>
                  <a:srgbClr val="BD711A"/>
                </a:solidFill>
              </a:rPr>
              <a:t>and love each person </a:t>
            </a:r>
            <a:endParaRPr lang="en-US" sz="3200" b="1" dirty="0" smtClean="0">
              <a:solidFill>
                <a:srgbClr val="BD711A"/>
              </a:solidFill>
            </a:endParaRPr>
          </a:p>
          <a:p>
            <a:r>
              <a:rPr lang="en-US" sz="3200" b="1" dirty="0" smtClean="0">
                <a:solidFill>
                  <a:srgbClr val="BD711A"/>
                </a:solidFill>
              </a:rPr>
              <a:t>should </a:t>
            </a:r>
            <a:r>
              <a:rPr lang="en-US" sz="3200" b="1" dirty="0">
                <a:solidFill>
                  <a:srgbClr val="BD711A"/>
                </a:solidFill>
              </a:rPr>
              <a:t>have for all others and </a:t>
            </a:r>
            <a:endParaRPr lang="en-US" sz="3200" b="1" dirty="0" smtClean="0">
              <a:solidFill>
                <a:srgbClr val="BD711A"/>
              </a:solidFill>
            </a:endParaRPr>
          </a:p>
          <a:p>
            <a:r>
              <a:rPr lang="en-US" sz="3200" b="1" dirty="0" smtClean="0">
                <a:solidFill>
                  <a:srgbClr val="BD711A"/>
                </a:solidFill>
              </a:rPr>
              <a:t>for </a:t>
            </a:r>
            <a:r>
              <a:rPr lang="en-US" sz="3200" b="1" dirty="0">
                <a:solidFill>
                  <a:srgbClr val="BD711A"/>
                </a:solidFill>
              </a:rPr>
              <a:t>nature. </a:t>
            </a:r>
            <a:r>
              <a:rPr lang="en-US" sz="3200" b="1" dirty="0" smtClean="0">
                <a:solidFill>
                  <a:srgbClr val="BD711A"/>
                </a:solidFill>
              </a:rPr>
              <a:t> </a:t>
            </a:r>
            <a:r>
              <a:rPr lang="en-US" sz="3200" b="1" dirty="0" smtClean="0">
                <a:solidFill>
                  <a:srgbClr val="632523"/>
                </a:solidFill>
              </a:rPr>
              <a:t>Confucius </a:t>
            </a:r>
            <a:r>
              <a:rPr lang="en-US" sz="3200" b="1" dirty="0">
                <a:solidFill>
                  <a:srgbClr val="632523"/>
                </a:solidFill>
              </a:rPr>
              <a:t>taught </a:t>
            </a:r>
            <a:endParaRPr lang="en-US" sz="3200" b="1" dirty="0" smtClean="0">
              <a:solidFill>
                <a:srgbClr val="632523"/>
              </a:solidFill>
            </a:endParaRPr>
          </a:p>
          <a:p>
            <a:r>
              <a:rPr lang="en-US" sz="3200" b="1" dirty="0" smtClean="0">
                <a:solidFill>
                  <a:srgbClr val="632523"/>
                </a:solidFill>
              </a:rPr>
              <a:t>that </a:t>
            </a:r>
            <a:r>
              <a:rPr lang="en-US" sz="3200" b="1" dirty="0">
                <a:solidFill>
                  <a:srgbClr val="632523"/>
                </a:solidFill>
              </a:rPr>
              <a:t>the person who develops </a:t>
            </a:r>
            <a:endParaRPr lang="en-US" sz="3200" b="1" dirty="0" smtClean="0">
              <a:solidFill>
                <a:srgbClr val="632523"/>
              </a:solidFill>
            </a:endParaRPr>
          </a:p>
          <a:p>
            <a:r>
              <a:rPr lang="en-US" sz="3200" b="1" dirty="0" err="1" smtClean="0">
                <a:solidFill>
                  <a:srgbClr val="632523"/>
                </a:solidFill>
              </a:rPr>
              <a:t>jen</a:t>
            </a:r>
            <a:r>
              <a:rPr lang="en-US" sz="3200" b="1" dirty="0" smtClean="0">
                <a:solidFill>
                  <a:srgbClr val="632523"/>
                </a:solidFill>
              </a:rPr>
              <a:t> </a:t>
            </a:r>
            <a:r>
              <a:rPr lang="en-US" sz="3200" b="1" dirty="0">
                <a:solidFill>
                  <a:srgbClr val="632523"/>
                </a:solidFill>
              </a:rPr>
              <a:t>becomes superior. </a:t>
            </a:r>
            <a:endParaRPr lang="en-US" sz="3200" b="1" dirty="0">
              <a:solidFill>
                <a:srgbClr val="632523"/>
              </a:solidFill>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colorTemperature colorTemp="7478"/>
                    </a14:imgEffect>
                    <a14:imgEffect>
                      <a14:saturation sat="48000"/>
                    </a14:imgEffect>
                    <a14:imgEffect>
                      <a14:brightnessContrast bright="22000"/>
                    </a14:imgEffect>
                  </a14:imgLayer>
                </a14:imgProps>
              </a:ext>
            </a:extLst>
          </a:blip>
          <a:stretch>
            <a:fillRect/>
          </a:stretch>
        </p:blipFill>
        <p:spPr>
          <a:xfrm>
            <a:off x="5638800" y="1786469"/>
            <a:ext cx="3505199" cy="5071531"/>
          </a:xfrm>
          <a:prstGeom prst="rect">
            <a:avLst/>
          </a:prstGeom>
          <a:solidFill>
            <a:schemeClr val="bg1">
              <a:lumMod val="85000"/>
            </a:schemeClr>
          </a:solidFill>
          <a:effectLst>
            <a:softEdge rad="228600"/>
          </a:effectLst>
        </p:spPr>
      </p:pic>
    </p:spTree>
    <p:extLst>
      <p:ext uri="{BB962C8B-B14F-4D97-AF65-F5344CB8AC3E}">
        <p14:creationId xmlns:p14="http://schemas.microsoft.com/office/powerpoint/2010/main" val="2359241693"/>
      </p:ext>
    </p:extLst>
  </p:cSld>
  <p:clrMapOvr>
    <a:masterClrMapping/>
  </p:clrMapOvr>
  <p:transition xmlns:p14="http://schemas.microsoft.com/office/powerpoint/2010/main" advTm="4303">
    <p:fade/>
  </p:transition>
  <p:timing>
    <p:tnLst>
      <p:par>
        <p:cTn xmlns:p14="http://schemas.microsoft.com/office/powerpoint/2010/main" id="1" dur="indefinite" restart="never" nodeType="tmRoot"/>
      </p:par>
    </p:tnLst>
  </p:timing>
  <p:extLst mod="1"/>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colorTemperature colorTemp="5848"/>
                    </a14:imgEffect>
                    <a14:imgEffect>
                      <a14:saturation sat="196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9" name="TextBox 8"/>
          <p:cNvSpPr txBox="1"/>
          <p:nvPr/>
        </p:nvSpPr>
        <p:spPr>
          <a:xfrm>
            <a:off x="381000" y="3048000"/>
            <a:ext cx="8458200" cy="3046988"/>
          </a:xfrm>
          <a:prstGeom prst="rect">
            <a:avLst/>
          </a:prstGeom>
          <a:noFill/>
        </p:spPr>
        <p:txBody>
          <a:bodyPr wrap="square" rtlCol="0">
            <a:spAutoFit/>
          </a:bodyPr>
          <a:lstStyle/>
          <a:p>
            <a:r>
              <a:rPr lang="en-US" sz="3200" b="1" dirty="0">
                <a:solidFill>
                  <a:srgbClr val="800000"/>
                </a:solidFill>
              </a:rPr>
              <a:t>Confucius also taught that government officials should not use family connections to get their positions.  </a:t>
            </a:r>
            <a:r>
              <a:rPr lang="en-US" sz="3200" b="1" dirty="0">
                <a:solidFill>
                  <a:srgbClr val="BD711A"/>
                </a:solidFill>
              </a:rPr>
              <a:t>The officials, he said, should instead earn their jobs through education and talent.  Many years after Confucius died, China set up an examination system that lasted over 1300 years. </a:t>
            </a:r>
            <a:endParaRPr lang="en-US" sz="3200" b="1" dirty="0">
              <a:solidFill>
                <a:srgbClr val="BD711A"/>
              </a:solidFill>
            </a:endParaRPr>
          </a:p>
        </p:txBody>
      </p:sp>
      <p:sp>
        <p:nvSpPr>
          <p:cNvPr id="5" name="Title 1"/>
          <p:cNvSpPr txBox="1">
            <a:spLocks/>
          </p:cNvSpPr>
          <p:nvPr/>
        </p:nvSpPr>
        <p:spPr>
          <a:xfrm>
            <a:off x="0" y="0"/>
            <a:ext cx="9144000" cy="688975"/>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Confucius                                         Ancient </a:t>
            </a:r>
            <a:r>
              <a:rPr kumimoji="0" lang="en-US" sz="3200" b="1"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China</a:t>
            </a:r>
            <a:endParaRPr kumimoji="0" lang="en-US" sz="3200" b="1"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pic>
        <p:nvPicPr>
          <p:cNvPr id="6" name="Picture 5"/>
          <p:cNvPicPr>
            <a:picLocks noChangeAspect="1"/>
          </p:cNvPicPr>
          <p:nvPr/>
        </p:nvPicPr>
        <p:blipFill>
          <a:blip r:embed="rId5"/>
          <a:stretch>
            <a:fillRect/>
          </a:stretch>
        </p:blipFill>
        <p:spPr>
          <a:xfrm>
            <a:off x="990600" y="-304800"/>
            <a:ext cx="7010400" cy="3760433"/>
          </a:xfrm>
          <a:prstGeom prst="rect">
            <a:avLst/>
          </a:prstGeom>
          <a:effectLst>
            <a:softEdge rad="749300"/>
          </a:effectLst>
        </p:spPr>
      </p:pic>
    </p:spTree>
    <p:extLst>
      <p:ext uri="{BB962C8B-B14F-4D97-AF65-F5344CB8AC3E}">
        <p14:creationId xmlns:p14="http://schemas.microsoft.com/office/powerpoint/2010/main" val="1463983648"/>
      </p:ext>
    </p:extLst>
  </p:cSld>
  <p:clrMapOvr>
    <a:overrideClrMapping bg1="lt1" tx1="dk1" bg2="lt2" tx2="dk2" accent1="accent1" accent2="accent2" accent3="accent3" accent4="accent4" accent5="accent5" accent6="accent6" hlink="hlink" folHlink="folHlink"/>
  </p:clrMapOvr>
  <p:transition xmlns:p14="http://schemas.microsoft.com/office/powerpoint/2010/main" advTm="6681">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colorTemperature colorTemp="5848"/>
                    </a14:imgEffect>
                    <a14:imgEffect>
                      <a14:saturation sat="196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9" name="TextBox 8"/>
          <p:cNvSpPr txBox="1"/>
          <p:nvPr/>
        </p:nvSpPr>
        <p:spPr>
          <a:xfrm>
            <a:off x="381000" y="3048000"/>
            <a:ext cx="8458200" cy="3046988"/>
          </a:xfrm>
          <a:prstGeom prst="rect">
            <a:avLst/>
          </a:prstGeom>
          <a:noFill/>
        </p:spPr>
        <p:txBody>
          <a:bodyPr wrap="square" rtlCol="0">
            <a:spAutoFit/>
          </a:bodyPr>
          <a:lstStyle/>
          <a:p>
            <a:r>
              <a:rPr lang="en-US" sz="3200" b="1" dirty="0">
                <a:solidFill>
                  <a:srgbClr val="BD711A"/>
                </a:solidFill>
              </a:rPr>
              <a:t>Confucius also taught that government officials should not use family connections to get their positions.  </a:t>
            </a:r>
            <a:r>
              <a:rPr lang="en-US" sz="3200" b="1" dirty="0">
                <a:solidFill>
                  <a:srgbClr val="800000"/>
                </a:solidFill>
              </a:rPr>
              <a:t>The officials, he said, should instead earn their jobs through education and talent.  </a:t>
            </a:r>
            <a:r>
              <a:rPr lang="en-US" sz="3200" b="1" dirty="0">
                <a:solidFill>
                  <a:srgbClr val="BD711A"/>
                </a:solidFill>
              </a:rPr>
              <a:t>Many years after Confucius died, China set up an examination system that lasted over 1300 years. </a:t>
            </a:r>
            <a:endParaRPr lang="en-US" sz="3200" b="1" dirty="0">
              <a:solidFill>
                <a:srgbClr val="BD711A"/>
              </a:solidFill>
            </a:endParaRPr>
          </a:p>
        </p:txBody>
      </p:sp>
      <p:sp>
        <p:nvSpPr>
          <p:cNvPr id="5" name="Title 1"/>
          <p:cNvSpPr txBox="1">
            <a:spLocks/>
          </p:cNvSpPr>
          <p:nvPr/>
        </p:nvSpPr>
        <p:spPr>
          <a:xfrm>
            <a:off x="0" y="0"/>
            <a:ext cx="9144000" cy="688975"/>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Confucius                                         Ancient </a:t>
            </a:r>
            <a:r>
              <a:rPr kumimoji="0" lang="en-US" sz="3200" b="1"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China</a:t>
            </a:r>
            <a:endParaRPr kumimoji="0" lang="en-US" sz="3200" b="1"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pic>
        <p:nvPicPr>
          <p:cNvPr id="6" name="Picture 5"/>
          <p:cNvPicPr>
            <a:picLocks noChangeAspect="1"/>
          </p:cNvPicPr>
          <p:nvPr/>
        </p:nvPicPr>
        <p:blipFill>
          <a:blip r:embed="rId5"/>
          <a:stretch>
            <a:fillRect/>
          </a:stretch>
        </p:blipFill>
        <p:spPr>
          <a:xfrm>
            <a:off x="990600" y="-304800"/>
            <a:ext cx="7010400" cy="3760433"/>
          </a:xfrm>
          <a:prstGeom prst="rect">
            <a:avLst/>
          </a:prstGeom>
          <a:effectLst>
            <a:softEdge rad="749300"/>
          </a:effectLst>
        </p:spPr>
      </p:pic>
    </p:spTree>
    <p:extLst>
      <p:ext uri="{BB962C8B-B14F-4D97-AF65-F5344CB8AC3E}">
        <p14:creationId xmlns:p14="http://schemas.microsoft.com/office/powerpoint/2010/main" val="3320077176"/>
      </p:ext>
    </p:extLst>
  </p:cSld>
  <p:clrMapOvr>
    <a:overrideClrMapping bg1="lt1" tx1="dk1" bg2="lt2" tx2="dk2" accent1="accent1" accent2="accent2" accent3="accent3" accent4="accent4" accent5="accent5" accent6="accent6" hlink="hlink" folHlink="folHlink"/>
  </p:clrMapOvr>
  <p:transition xmlns:p14="http://schemas.microsoft.com/office/powerpoint/2010/main" advTm="4513">
    <p:fade/>
  </p:transition>
  <p:timing>
    <p:tnLst>
      <p:par>
        <p:cTn xmlns:p14="http://schemas.microsoft.com/office/powerpoint/2010/main" id="1" dur="indefinite" restart="never" nodeType="tmRoot"/>
      </p:par>
    </p:tnLst>
  </p:timing>
  <p:extLst mod="1"/>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colorTemperature colorTemp="5848"/>
                    </a14:imgEffect>
                    <a14:imgEffect>
                      <a14:saturation sat="196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9" name="TextBox 8"/>
          <p:cNvSpPr txBox="1"/>
          <p:nvPr/>
        </p:nvSpPr>
        <p:spPr>
          <a:xfrm>
            <a:off x="381000" y="3048000"/>
            <a:ext cx="8458200" cy="3046988"/>
          </a:xfrm>
          <a:prstGeom prst="rect">
            <a:avLst/>
          </a:prstGeom>
          <a:noFill/>
        </p:spPr>
        <p:txBody>
          <a:bodyPr wrap="square" rtlCol="0">
            <a:spAutoFit/>
          </a:bodyPr>
          <a:lstStyle/>
          <a:p>
            <a:r>
              <a:rPr lang="en-US" sz="3200" b="1" dirty="0">
                <a:solidFill>
                  <a:srgbClr val="BD711A"/>
                </a:solidFill>
              </a:rPr>
              <a:t>Confucius also taught that government officials should not use family connections to get their positions.  The officials, he said, should instead earn their jobs through education and talent.  </a:t>
            </a:r>
            <a:r>
              <a:rPr lang="en-US" sz="3200" b="1" dirty="0">
                <a:solidFill>
                  <a:srgbClr val="800000"/>
                </a:solidFill>
              </a:rPr>
              <a:t>Many years after Confucius died, China set up an examination system that lasted over 1300 years. </a:t>
            </a:r>
            <a:endParaRPr lang="en-US" sz="3200" b="1" dirty="0">
              <a:solidFill>
                <a:srgbClr val="800000"/>
              </a:solidFill>
            </a:endParaRPr>
          </a:p>
        </p:txBody>
      </p:sp>
      <p:sp>
        <p:nvSpPr>
          <p:cNvPr id="5" name="Title 1"/>
          <p:cNvSpPr txBox="1">
            <a:spLocks/>
          </p:cNvSpPr>
          <p:nvPr/>
        </p:nvSpPr>
        <p:spPr>
          <a:xfrm>
            <a:off x="0" y="0"/>
            <a:ext cx="9144000" cy="688975"/>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Confucius                                         Ancient </a:t>
            </a:r>
            <a:r>
              <a:rPr kumimoji="0" lang="en-US" sz="3200" b="1"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China</a:t>
            </a:r>
            <a:endParaRPr kumimoji="0" lang="en-US" sz="3200" b="1"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pic>
        <p:nvPicPr>
          <p:cNvPr id="6" name="Picture 5"/>
          <p:cNvPicPr>
            <a:picLocks noChangeAspect="1"/>
          </p:cNvPicPr>
          <p:nvPr/>
        </p:nvPicPr>
        <p:blipFill>
          <a:blip r:embed="rId5"/>
          <a:stretch>
            <a:fillRect/>
          </a:stretch>
        </p:blipFill>
        <p:spPr>
          <a:xfrm>
            <a:off x="990600" y="-304800"/>
            <a:ext cx="7010400" cy="3760433"/>
          </a:xfrm>
          <a:prstGeom prst="rect">
            <a:avLst/>
          </a:prstGeom>
          <a:effectLst>
            <a:softEdge rad="749300"/>
          </a:effectLst>
        </p:spPr>
      </p:pic>
    </p:spTree>
    <p:extLst>
      <p:ext uri="{BB962C8B-B14F-4D97-AF65-F5344CB8AC3E}">
        <p14:creationId xmlns:p14="http://schemas.microsoft.com/office/powerpoint/2010/main" val="2592678947"/>
      </p:ext>
    </p:extLst>
  </p:cSld>
  <p:clrMapOvr>
    <a:overrideClrMapping bg1="lt1" tx1="dk1" bg2="lt2" tx2="dk2" accent1="accent1" accent2="accent2" accent3="accent3" accent4="accent4" accent5="accent5" accent6="accent6" hlink="hlink" folHlink="folHlink"/>
  </p:clrMapOvr>
  <p:transition xmlns:p14="http://schemas.microsoft.com/office/powerpoint/2010/main" advTm="7466">
    <p:fade/>
  </p:transition>
  <p:timing>
    <p:tnLst>
      <p:par>
        <p:cTn xmlns:p14="http://schemas.microsoft.com/office/powerpoint/2010/main" id="1" dur="indefinite" restart="never" nodeType="tmRoot"/>
      </p:par>
    </p:tnLst>
  </p:timing>
  <p:extLst mod="1"/>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81000" y="3048000"/>
            <a:ext cx="8458200" cy="3539430"/>
          </a:xfrm>
          <a:prstGeom prst="rect">
            <a:avLst/>
          </a:prstGeom>
          <a:noFill/>
        </p:spPr>
        <p:txBody>
          <a:bodyPr wrap="square" rtlCol="0">
            <a:spAutoFit/>
          </a:bodyPr>
          <a:lstStyle/>
          <a:p>
            <a:r>
              <a:rPr lang="en-US" sz="3200" b="1" dirty="0">
                <a:solidFill>
                  <a:srgbClr val="632523"/>
                </a:solidFill>
              </a:rPr>
              <a:t>Students had to show that they read and wrote well. </a:t>
            </a:r>
            <a:r>
              <a:rPr lang="en-US" sz="3200" b="1" dirty="0">
                <a:solidFill>
                  <a:srgbClr val="BD711A"/>
                </a:solidFill>
              </a:rPr>
              <a:t>They </a:t>
            </a:r>
            <a:r>
              <a:rPr lang="en-US" sz="3200" b="1" dirty="0">
                <a:solidFill>
                  <a:srgbClr val="BD711A"/>
                </a:solidFill>
              </a:rPr>
              <a:t>also</a:t>
            </a:r>
            <a:r>
              <a:rPr lang="en-US" sz="3200" b="1" dirty="0">
                <a:solidFill>
                  <a:srgbClr val="BD711A"/>
                </a:solidFill>
              </a:rPr>
              <a:t> had to demonstrate their knowledge of Confucius and his philosophy.   Although the Confucian examination system is no longer used in China, government workers </a:t>
            </a:r>
            <a:r>
              <a:rPr lang="en-US" sz="3200" b="1" dirty="0" smtClean="0">
                <a:solidFill>
                  <a:srgbClr val="BD711A"/>
                </a:solidFill>
              </a:rPr>
              <a:t>still have </a:t>
            </a:r>
            <a:r>
              <a:rPr lang="en-US" sz="3200" b="1" dirty="0">
                <a:solidFill>
                  <a:srgbClr val="BD711A"/>
                </a:solidFill>
              </a:rPr>
              <a:t>to pass tests that are inspired by the old Confucian system.</a:t>
            </a:r>
            <a:endParaRPr lang="en-US" sz="3200" b="1" dirty="0">
              <a:solidFill>
                <a:srgbClr val="BD711A"/>
              </a:solidFill>
            </a:endParaRPr>
          </a:p>
        </p:txBody>
      </p:sp>
      <p:sp>
        <p:nvSpPr>
          <p:cNvPr id="5" name="Title 1"/>
          <p:cNvSpPr txBox="1">
            <a:spLocks/>
          </p:cNvSpPr>
          <p:nvPr/>
        </p:nvSpPr>
        <p:spPr>
          <a:xfrm>
            <a:off x="0" y="0"/>
            <a:ext cx="9144000" cy="688975"/>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Confucius                                         Ancient </a:t>
            </a:r>
            <a:r>
              <a:rPr kumimoji="0" lang="en-US" sz="3200" b="1"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China</a:t>
            </a:r>
            <a:endParaRPr kumimoji="0" lang="en-US" sz="3200" b="1"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pic>
        <p:nvPicPr>
          <p:cNvPr id="6" name="Picture 5"/>
          <p:cNvPicPr>
            <a:picLocks noChangeAspect="1"/>
          </p:cNvPicPr>
          <p:nvPr/>
        </p:nvPicPr>
        <p:blipFill>
          <a:blip r:embed="rId2"/>
          <a:stretch>
            <a:fillRect/>
          </a:stretch>
        </p:blipFill>
        <p:spPr>
          <a:xfrm>
            <a:off x="990600" y="-304800"/>
            <a:ext cx="7010400" cy="3760433"/>
          </a:xfrm>
          <a:prstGeom prst="rect">
            <a:avLst/>
          </a:prstGeom>
          <a:effectLst>
            <a:softEdge rad="749300"/>
          </a:effectLst>
        </p:spPr>
      </p:pic>
    </p:spTree>
    <p:extLst>
      <p:ext uri="{BB962C8B-B14F-4D97-AF65-F5344CB8AC3E}">
        <p14:creationId xmlns:p14="http://schemas.microsoft.com/office/powerpoint/2010/main" val="3776828855"/>
      </p:ext>
    </p:extLst>
  </p:cSld>
  <p:clrMapOvr>
    <a:masterClrMapping/>
  </p:clrMapOvr>
  <p:transition xmlns:p14="http://schemas.microsoft.com/office/powerpoint/2010/main" advTm="2746">
    <p:fade/>
  </p:transition>
  <p:timing>
    <p:tnLst>
      <p:par>
        <p:cTn xmlns:p14="http://schemas.microsoft.com/office/powerpoint/2010/main" id="1" dur="indefinite" restart="never" nodeType="tmRoot"/>
      </p:par>
    </p:tnLst>
  </p:timing>
  <p:extLst mod="1"/>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81000" y="3048000"/>
            <a:ext cx="8458200" cy="3539430"/>
          </a:xfrm>
          <a:prstGeom prst="rect">
            <a:avLst/>
          </a:prstGeom>
          <a:noFill/>
        </p:spPr>
        <p:txBody>
          <a:bodyPr wrap="square" rtlCol="0">
            <a:spAutoFit/>
          </a:bodyPr>
          <a:lstStyle/>
          <a:p>
            <a:r>
              <a:rPr lang="en-US" sz="3200" b="1" dirty="0">
                <a:solidFill>
                  <a:srgbClr val="BD711A"/>
                </a:solidFill>
              </a:rPr>
              <a:t>Students had to show that they read and wrote well. </a:t>
            </a:r>
            <a:r>
              <a:rPr lang="en-US" sz="3200" b="1" dirty="0">
                <a:solidFill>
                  <a:srgbClr val="632523"/>
                </a:solidFill>
              </a:rPr>
              <a:t>They also had to demonstrate their knowledge of Confucius and his philosophy.   </a:t>
            </a:r>
            <a:r>
              <a:rPr lang="en-US" sz="3200" b="1" dirty="0">
                <a:solidFill>
                  <a:srgbClr val="BD711A"/>
                </a:solidFill>
              </a:rPr>
              <a:t>Although the Confucian examination system is no longer used in China, government workers </a:t>
            </a:r>
            <a:r>
              <a:rPr lang="en-US" sz="3200" b="1" dirty="0" smtClean="0">
                <a:solidFill>
                  <a:srgbClr val="BD711A"/>
                </a:solidFill>
              </a:rPr>
              <a:t>still have </a:t>
            </a:r>
            <a:r>
              <a:rPr lang="en-US" sz="3200" b="1" dirty="0">
                <a:solidFill>
                  <a:srgbClr val="BD711A"/>
                </a:solidFill>
              </a:rPr>
              <a:t>to pass tests that are inspired by the old Confucian system.</a:t>
            </a:r>
            <a:endParaRPr lang="en-US" sz="3200" b="1" dirty="0">
              <a:solidFill>
                <a:srgbClr val="BD711A"/>
              </a:solidFill>
            </a:endParaRPr>
          </a:p>
        </p:txBody>
      </p:sp>
      <p:sp>
        <p:nvSpPr>
          <p:cNvPr id="5" name="Title 1"/>
          <p:cNvSpPr txBox="1">
            <a:spLocks/>
          </p:cNvSpPr>
          <p:nvPr/>
        </p:nvSpPr>
        <p:spPr>
          <a:xfrm>
            <a:off x="0" y="0"/>
            <a:ext cx="9144000" cy="688975"/>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Confucius                                         Ancient </a:t>
            </a:r>
            <a:r>
              <a:rPr kumimoji="0" lang="en-US" sz="3200" b="1"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China</a:t>
            </a:r>
            <a:endParaRPr kumimoji="0" lang="en-US" sz="3200" b="1"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pic>
        <p:nvPicPr>
          <p:cNvPr id="6" name="Picture 5"/>
          <p:cNvPicPr>
            <a:picLocks noChangeAspect="1"/>
          </p:cNvPicPr>
          <p:nvPr/>
        </p:nvPicPr>
        <p:blipFill>
          <a:blip r:embed="rId2"/>
          <a:stretch>
            <a:fillRect/>
          </a:stretch>
        </p:blipFill>
        <p:spPr>
          <a:xfrm>
            <a:off x="990600" y="-304800"/>
            <a:ext cx="7010400" cy="3760433"/>
          </a:xfrm>
          <a:prstGeom prst="rect">
            <a:avLst/>
          </a:prstGeom>
          <a:effectLst>
            <a:softEdge rad="749300"/>
          </a:effectLst>
        </p:spPr>
      </p:pic>
    </p:spTree>
    <p:extLst>
      <p:ext uri="{BB962C8B-B14F-4D97-AF65-F5344CB8AC3E}">
        <p14:creationId xmlns:p14="http://schemas.microsoft.com/office/powerpoint/2010/main" val="3802587802"/>
      </p:ext>
    </p:extLst>
  </p:cSld>
  <p:clrMapOvr>
    <a:masterClrMapping/>
  </p:clrMapOvr>
  <p:transition xmlns:p14="http://schemas.microsoft.com/office/powerpoint/2010/main" advTm="4378">
    <p:fade/>
  </p:transition>
  <p:timing>
    <p:tnLst>
      <p:par>
        <p:cTn xmlns:p14="http://schemas.microsoft.com/office/powerpoint/2010/main" id="1" dur="indefinite" restart="never" nodeType="tmRoot"/>
      </p:par>
    </p:tnLst>
  </p:timing>
  <p:extLst mod="1"/>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81000" y="3048000"/>
            <a:ext cx="8458200" cy="3539430"/>
          </a:xfrm>
          <a:prstGeom prst="rect">
            <a:avLst/>
          </a:prstGeom>
          <a:noFill/>
        </p:spPr>
        <p:txBody>
          <a:bodyPr wrap="square" rtlCol="0">
            <a:spAutoFit/>
          </a:bodyPr>
          <a:lstStyle/>
          <a:p>
            <a:r>
              <a:rPr lang="en-US" sz="3200" b="1" dirty="0">
                <a:solidFill>
                  <a:srgbClr val="BD711A"/>
                </a:solidFill>
              </a:rPr>
              <a:t>Students had to show that they read and wrote well. They also had to demonstrate their knowledge of Confucius and his philosophy.   </a:t>
            </a:r>
            <a:r>
              <a:rPr lang="en-US" sz="3200" b="1" dirty="0">
                <a:solidFill>
                  <a:srgbClr val="632523"/>
                </a:solidFill>
              </a:rPr>
              <a:t>Although the Confucian examination system is no longer used in China, government workers </a:t>
            </a:r>
            <a:r>
              <a:rPr lang="en-US" sz="3200" b="1" dirty="0" smtClean="0">
                <a:solidFill>
                  <a:srgbClr val="632523"/>
                </a:solidFill>
              </a:rPr>
              <a:t>still have </a:t>
            </a:r>
            <a:r>
              <a:rPr lang="en-US" sz="3200" b="1" dirty="0">
                <a:solidFill>
                  <a:srgbClr val="632523"/>
                </a:solidFill>
              </a:rPr>
              <a:t>to pass tests that are inspired by the old Confucian system.</a:t>
            </a:r>
            <a:endParaRPr lang="en-US" sz="3200" b="1" dirty="0">
              <a:solidFill>
                <a:srgbClr val="632523"/>
              </a:solidFill>
            </a:endParaRPr>
          </a:p>
        </p:txBody>
      </p:sp>
      <p:sp>
        <p:nvSpPr>
          <p:cNvPr id="5" name="Title 1"/>
          <p:cNvSpPr txBox="1">
            <a:spLocks/>
          </p:cNvSpPr>
          <p:nvPr/>
        </p:nvSpPr>
        <p:spPr>
          <a:xfrm>
            <a:off x="0" y="0"/>
            <a:ext cx="9144000" cy="688975"/>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Confucius                                         Ancient </a:t>
            </a:r>
            <a:r>
              <a:rPr kumimoji="0" lang="en-US" sz="3200" b="1"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China</a:t>
            </a:r>
            <a:endParaRPr kumimoji="0" lang="en-US" sz="3200" b="1"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pic>
        <p:nvPicPr>
          <p:cNvPr id="6" name="Picture 5"/>
          <p:cNvPicPr>
            <a:picLocks noChangeAspect="1"/>
          </p:cNvPicPr>
          <p:nvPr/>
        </p:nvPicPr>
        <p:blipFill>
          <a:blip r:embed="rId2"/>
          <a:stretch>
            <a:fillRect/>
          </a:stretch>
        </p:blipFill>
        <p:spPr>
          <a:xfrm>
            <a:off x="990600" y="-304800"/>
            <a:ext cx="7010400" cy="3760433"/>
          </a:xfrm>
          <a:prstGeom prst="rect">
            <a:avLst/>
          </a:prstGeom>
          <a:effectLst>
            <a:softEdge rad="749300"/>
          </a:effectLst>
        </p:spPr>
      </p:pic>
    </p:spTree>
    <p:extLst>
      <p:ext uri="{BB962C8B-B14F-4D97-AF65-F5344CB8AC3E}">
        <p14:creationId xmlns:p14="http://schemas.microsoft.com/office/powerpoint/2010/main" val="434367175"/>
      </p:ext>
    </p:extLst>
  </p:cSld>
  <p:clrMapOvr>
    <a:masterClrMapping/>
  </p:clrMapOvr>
  <p:transition xmlns:p14="http://schemas.microsoft.com/office/powerpoint/2010/main" advTm="10114">
    <p:fade/>
  </p:transition>
  <p:timing>
    <p:tnLst>
      <p:par>
        <p:cTn xmlns:p14="http://schemas.microsoft.com/office/powerpoint/2010/main" id="1" dur="indefinite" restart="never" nodeType="tmRoot"/>
      </p:par>
    </p:tnLst>
  </p:timing>
  <p:extLst mod="1"/>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688975"/>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Confucius                                         Ancient </a:t>
            </a:r>
            <a:r>
              <a:rPr kumimoji="0" lang="en-US" sz="3200" b="1"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China</a:t>
            </a:r>
            <a:endParaRPr kumimoji="0" lang="en-US" sz="3200" b="1"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pic>
        <p:nvPicPr>
          <p:cNvPr id="2" name="Picture 1" descr="confucius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429000"/>
            <a:ext cx="3250518" cy="3434714"/>
          </a:xfrm>
          <a:prstGeom prst="rect">
            <a:avLst/>
          </a:prstGeom>
        </p:spPr>
      </p:pic>
      <p:sp>
        <p:nvSpPr>
          <p:cNvPr id="10" name="TextBox 9"/>
          <p:cNvSpPr txBox="1"/>
          <p:nvPr/>
        </p:nvSpPr>
        <p:spPr>
          <a:xfrm>
            <a:off x="533400" y="609600"/>
            <a:ext cx="8153400" cy="3046988"/>
          </a:xfrm>
          <a:prstGeom prst="rect">
            <a:avLst/>
          </a:prstGeom>
          <a:noFill/>
        </p:spPr>
        <p:txBody>
          <a:bodyPr wrap="square" rtlCol="0">
            <a:spAutoFit/>
          </a:bodyPr>
          <a:lstStyle/>
          <a:p>
            <a:r>
              <a:rPr lang="en-US" sz="3200" b="1" dirty="0" smtClean="0">
                <a:solidFill>
                  <a:srgbClr val="632523"/>
                </a:solidFill>
              </a:rPr>
              <a:t>Confucius </a:t>
            </a:r>
            <a:r>
              <a:rPr lang="en-US" sz="3200" b="1" dirty="0">
                <a:solidFill>
                  <a:srgbClr val="632523"/>
                </a:solidFill>
              </a:rPr>
              <a:t>believed that society functioned best if </a:t>
            </a:r>
            <a:r>
              <a:rPr lang="en-US" sz="3200" b="1" dirty="0" smtClean="0">
                <a:solidFill>
                  <a:srgbClr val="632523"/>
                </a:solidFill>
              </a:rPr>
              <a:t>everyone </a:t>
            </a:r>
            <a:r>
              <a:rPr lang="en-US" sz="3200" b="1" dirty="0">
                <a:solidFill>
                  <a:srgbClr val="632523"/>
                </a:solidFill>
              </a:rPr>
              <a:t>respected laws and behaved according to the duties demanded by their positions. </a:t>
            </a:r>
            <a:r>
              <a:rPr lang="en-US" sz="3200" b="1" dirty="0" smtClean="0">
                <a:solidFill>
                  <a:srgbClr val="632523"/>
                </a:solidFill>
              </a:rPr>
              <a:t> </a:t>
            </a:r>
            <a:r>
              <a:rPr lang="en-US" sz="3200" b="1" dirty="0" smtClean="0">
                <a:solidFill>
                  <a:srgbClr val="BD711A"/>
                </a:solidFill>
              </a:rPr>
              <a:t>He taught that </a:t>
            </a:r>
            <a:r>
              <a:rPr lang="en-US" sz="3200" b="1" dirty="0">
                <a:solidFill>
                  <a:srgbClr val="BD711A"/>
                </a:solidFill>
              </a:rPr>
              <a:t>parents were superior to children, men </a:t>
            </a:r>
            <a:r>
              <a:rPr lang="en-US" sz="3200" b="1" dirty="0" smtClean="0">
                <a:solidFill>
                  <a:srgbClr val="BD711A"/>
                </a:solidFill>
              </a:rPr>
              <a:t>superior </a:t>
            </a:r>
            <a:r>
              <a:rPr lang="en-US" sz="3200" b="1" dirty="0">
                <a:solidFill>
                  <a:srgbClr val="BD711A"/>
                </a:solidFill>
              </a:rPr>
              <a:t>to women, and rulers superior to subjects. </a:t>
            </a:r>
            <a:r>
              <a:rPr lang="en-US" sz="3200" b="1" dirty="0" smtClean="0">
                <a:solidFill>
                  <a:srgbClr val="BD711A"/>
                </a:solidFill>
              </a:rPr>
              <a:t> Confucius </a:t>
            </a:r>
            <a:r>
              <a:rPr lang="en-US" sz="3200" b="1" dirty="0">
                <a:solidFill>
                  <a:srgbClr val="BD711A"/>
                </a:solidFill>
              </a:rPr>
              <a:t>said, </a:t>
            </a:r>
            <a:endParaRPr lang="en-US" sz="3200" b="1" dirty="0">
              <a:solidFill>
                <a:srgbClr val="BD711A"/>
              </a:solidFill>
            </a:endParaRPr>
          </a:p>
        </p:txBody>
      </p:sp>
      <p:sp>
        <p:nvSpPr>
          <p:cNvPr id="4" name="Rectangle 3"/>
          <p:cNvSpPr/>
          <p:nvPr/>
        </p:nvSpPr>
        <p:spPr>
          <a:xfrm>
            <a:off x="3048000" y="3581400"/>
            <a:ext cx="5562600" cy="2554545"/>
          </a:xfrm>
          <a:prstGeom prst="rect">
            <a:avLst/>
          </a:prstGeom>
        </p:spPr>
        <p:txBody>
          <a:bodyPr wrap="square">
            <a:spAutoFit/>
          </a:bodyPr>
          <a:lstStyle/>
          <a:p>
            <a:r>
              <a:rPr lang="en-US" sz="3200" b="1" dirty="0">
                <a:solidFill>
                  <a:srgbClr val="BD711A"/>
                </a:solidFill>
              </a:rPr>
              <a:t>"Let the ruler rule as he should and </a:t>
            </a:r>
            <a:r>
              <a:rPr lang="en-US" sz="3200" b="1" dirty="0" smtClean="0">
                <a:solidFill>
                  <a:srgbClr val="BD711A"/>
                </a:solidFill>
              </a:rPr>
              <a:t>the minister </a:t>
            </a:r>
            <a:r>
              <a:rPr lang="en-US" sz="3200" b="1" dirty="0">
                <a:solidFill>
                  <a:srgbClr val="BD711A"/>
                </a:solidFill>
              </a:rPr>
              <a:t>be a minister as he should. </a:t>
            </a:r>
            <a:r>
              <a:rPr lang="en-US" sz="3200" b="1" dirty="0" smtClean="0">
                <a:solidFill>
                  <a:srgbClr val="BD711A"/>
                </a:solidFill>
              </a:rPr>
              <a:t> Let </a:t>
            </a:r>
            <a:r>
              <a:rPr lang="en-US" sz="3200" b="1" dirty="0">
                <a:solidFill>
                  <a:srgbClr val="BD711A"/>
                </a:solidFill>
              </a:rPr>
              <a:t>the father act as the father should and the son act as the son should." </a:t>
            </a:r>
          </a:p>
        </p:txBody>
      </p:sp>
    </p:spTree>
    <p:extLst>
      <p:ext uri="{BB962C8B-B14F-4D97-AF65-F5344CB8AC3E}">
        <p14:creationId xmlns:p14="http://schemas.microsoft.com/office/powerpoint/2010/main" val="2277718491"/>
      </p:ext>
    </p:extLst>
  </p:cSld>
  <p:clrMapOvr>
    <a:masterClrMapping/>
  </p:clrMapOvr>
  <p:transition xmlns:p14="http://schemas.microsoft.com/office/powerpoint/2010/main" advTm="8622">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13-confuciu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838200"/>
            <a:ext cx="3810000" cy="6121400"/>
          </a:xfrm>
          <a:prstGeom prst="rect">
            <a:avLst/>
          </a:prstGeom>
        </p:spPr>
      </p:pic>
      <p:sp>
        <p:nvSpPr>
          <p:cNvPr id="4" name="Title 1"/>
          <p:cNvSpPr txBox="1">
            <a:spLocks/>
          </p:cNvSpPr>
          <p:nvPr/>
        </p:nvSpPr>
        <p:spPr>
          <a:xfrm>
            <a:off x="0" y="0"/>
            <a:ext cx="9144000" cy="688975"/>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953735"/>
                </a:solidFill>
                <a:effectLst/>
                <a:uLnTx/>
                <a:uFillTx/>
                <a:latin typeface="Aharoni" pitchFamily="2" charset="-79"/>
                <a:ea typeface="+mj-ea"/>
                <a:cs typeface="Aharoni" pitchFamily="2" charset="-79"/>
              </a:rPr>
              <a:t>Confucius                                         Ancient </a:t>
            </a:r>
            <a:r>
              <a:rPr kumimoji="0" lang="en-US" sz="3200" b="1" i="0" u="none" strike="noStrike" kern="1200" cap="none" spc="0" normalizeH="0" baseline="0" noProof="0" dirty="0" smtClean="0">
                <a:ln>
                  <a:noFill/>
                </a:ln>
                <a:solidFill>
                  <a:srgbClr val="953735"/>
                </a:solidFill>
                <a:effectLst/>
                <a:uLnTx/>
                <a:uFillTx/>
                <a:latin typeface="Aharoni" pitchFamily="2" charset="-79"/>
                <a:ea typeface="+mj-ea"/>
                <a:cs typeface="Aharoni" pitchFamily="2" charset="-79"/>
              </a:rPr>
              <a:t>China</a:t>
            </a:r>
            <a:endParaRPr kumimoji="0" lang="en-US" sz="3200" b="1" i="0" u="none" strike="noStrike" kern="1200" cap="none" spc="0" normalizeH="0" baseline="0" noProof="0" dirty="0">
              <a:ln>
                <a:noFill/>
              </a:ln>
              <a:solidFill>
                <a:srgbClr val="953735"/>
              </a:solidFill>
              <a:effectLst/>
              <a:uLnTx/>
              <a:uFillTx/>
              <a:latin typeface="Aharoni" pitchFamily="2" charset="-79"/>
              <a:ea typeface="+mj-ea"/>
              <a:cs typeface="Aharoni" pitchFamily="2" charset="-79"/>
            </a:endParaRPr>
          </a:p>
        </p:txBody>
      </p:sp>
      <p:sp>
        <p:nvSpPr>
          <p:cNvPr id="9" name="TextBox 8"/>
          <p:cNvSpPr txBox="1"/>
          <p:nvPr/>
        </p:nvSpPr>
        <p:spPr>
          <a:xfrm>
            <a:off x="457200" y="685800"/>
            <a:ext cx="6019800" cy="6001642"/>
          </a:xfrm>
          <a:prstGeom prst="rect">
            <a:avLst/>
          </a:prstGeom>
          <a:noFill/>
        </p:spPr>
        <p:txBody>
          <a:bodyPr wrap="square" rtlCol="0">
            <a:spAutoFit/>
          </a:bodyPr>
          <a:lstStyle/>
          <a:p>
            <a:r>
              <a:rPr lang="en-US" sz="3200" b="1" dirty="0">
                <a:solidFill>
                  <a:srgbClr val="BD711A"/>
                </a:solidFill>
              </a:rPr>
              <a:t>Confucius was a sage. </a:t>
            </a:r>
            <a:r>
              <a:rPr lang="en-US" sz="3200" b="1" dirty="0">
                <a:solidFill>
                  <a:srgbClr val="632523"/>
                </a:solidFill>
              </a:rPr>
              <a:t> A sage is a very wise man. </a:t>
            </a:r>
            <a:r>
              <a:rPr lang="en-US" sz="3200" b="1" dirty="0" smtClean="0">
                <a:solidFill>
                  <a:srgbClr val="632523"/>
                </a:solidFill>
              </a:rPr>
              <a:t> </a:t>
            </a:r>
            <a:r>
              <a:rPr lang="en-US" sz="3200" b="1" dirty="0" smtClean="0">
                <a:solidFill>
                  <a:srgbClr val="BD711A"/>
                </a:solidFill>
              </a:rPr>
              <a:t>Although </a:t>
            </a:r>
            <a:r>
              <a:rPr lang="en-US" sz="3200" b="1" dirty="0">
                <a:solidFill>
                  <a:srgbClr val="BD711A"/>
                </a:solidFill>
              </a:rPr>
              <a:t>he was </a:t>
            </a:r>
            <a:endParaRPr lang="en-US" sz="3200" b="1" dirty="0" smtClean="0">
              <a:solidFill>
                <a:srgbClr val="BD711A"/>
              </a:solidFill>
            </a:endParaRPr>
          </a:p>
          <a:p>
            <a:r>
              <a:rPr lang="en-US" sz="3200" b="1" dirty="0" smtClean="0">
                <a:solidFill>
                  <a:srgbClr val="BD711A"/>
                </a:solidFill>
              </a:rPr>
              <a:t>not </a:t>
            </a:r>
            <a:r>
              <a:rPr lang="en-US" sz="3200" b="1" dirty="0">
                <a:solidFill>
                  <a:srgbClr val="BD711A"/>
                </a:solidFill>
              </a:rPr>
              <a:t>well known when he was </a:t>
            </a:r>
            <a:endParaRPr lang="en-US" sz="3200" b="1" dirty="0" smtClean="0">
              <a:solidFill>
                <a:srgbClr val="BD711A"/>
              </a:solidFill>
            </a:endParaRPr>
          </a:p>
          <a:p>
            <a:r>
              <a:rPr lang="en-US" sz="3200" b="1" dirty="0" smtClean="0">
                <a:solidFill>
                  <a:srgbClr val="BD711A"/>
                </a:solidFill>
              </a:rPr>
              <a:t>alive</a:t>
            </a:r>
            <a:r>
              <a:rPr lang="en-US" sz="3200" b="1" dirty="0">
                <a:solidFill>
                  <a:srgbClr val="BD711A"/>
                </a:solidFill>
              </a:rPr>
              <a:t>, Confucius is now the </a:t>
            </a:r>
            <a:endParaRPr lang="en-US" sz="3200" b="1" dirty="0" smtClean="0">
              <a:solidFill>
                <a:srgbClr val="BD711A"/>
              </a:solidFill>
            </a:endParaRPr>
          </a:p>
          <a:p>
            <a:r>
              <a:rPr lang="en-US" sz="3200" b="1" dirty="0" smtClean="0">
                <a:solidFill>
                  <a:srgbClr val="BD711A"/>
                </a:solidFill>
              </a:rPr>
              <a:t>most </a:t>
            </a:r>
            <a:r>
              <a:rPr lang="en-US" sz="3200" b="1" dirty="0">
                <a:solidFill>
                  <a:srgbClr val="BD711A"/>
                </a:solidFill>
              </a:rPr>
              <a:t>remembered person from ancient China.  Confucius was </a:t>
            </a:r>
            <a:endParaRPr lang="en-US" sz="3200" b="1" dirty="0" smtClean="0">
              <a:solidFill>
                <a:srgbClr val="BD711A"/>
              </a:solidFill>
            </a:endParaRPr>
          </a:p>
          <a:p>
            <a:r>
              <a:rPr lang="en-US" sz="3200" b="1" dirty="0" smtClean="0">
                <a:solidFill>
                  <a:srgbClr val="BD711A"/>
                </a:solidFill>
              </a:rPr>
              <a:t>born </a:t>
            </a:r>
            <a:r>
              <a:rPr lang="en-US" sz="3200" b="1" dirty="0">
                <a:solidFill>
                  <a:srgbClr val="BD711A"/>
                </a:solidFill>
              </a:rPr>
              <a:t>in 551</a:t>
            </a:r>
            <a:r>
              <a:rPr lang="en-US" sz="2400" b="1" dirty="0">
                <a:solidFill>
                  <a:srgbClr val="BD711A"/>
                </a:solidFill>
              </a:rPr>
              <a:t>BCE</a:t>
            </a:r>
            <a:r>
              <a:rPr lang="en-US" sz="3200" b="1" dirty="0">
                <a:solidFill>
                  <a:srgbClr val="BD711A"/>
                </a:solidFill>
              </a:rPr>
              <a:t>, in a period of Chinese history known as the </a:t>
            </a:r>
            <a:endParaRPr lang="en-US" sz="3200" b="1" dirty="0" smtClean="0">
              <a:solidFill>
                <a:srgbClr val="BD711A"/>
              </a:solidFill>
            </a:endParaRPr>
          </a:p>
          <a:p>
            <a:r>
              <a:rPr lang="en-US" sz="3200" b="1" dirty="0" smtClean="0">
                <a:solidFill>
                  <a:srgbClr val="BD711A"/>
                </a:solidFill>
              </a:rPr>
              <a:t>Age </a:t>
            </a:r>
            <a:r>
              <a:rPr lang="en-US" sz="3200" b="1" dirty="0">
                <a:solidFill>
                  <a:srgbClr val="BD711A"/>
                </a:solidFill>
              </a:rPr>
              <a:t>of Warring States</a:t>
            </a:r>
            <a:r>
              <a:rPr lang="en-US" sz="3200" b="1" dirty="0" smtClean="0">
                <a:solidFill>
                  <a:srgbClr val="BD711A"/>
                </a:solidFill>
              </a:rPr>
              <a:t>.  </a:t>
            </a:r>
            <a:r>
              <a:rPr lang="en-US" sz="3200" b="1" dirty="0">
                <a:solidFill>
                  <a:srgbClr val="BD711A"/>
                </a:solidFill>
              </a:rPr>
              <a:t>It </a:t>
            </a:r>
            <a:r>
              <a:rPr lang="en-US" sz="3200" b="1" dirty="0" smtClean="0">
                <a:solidFill>
                  <a:srgbClr val="BD711A"/>
                </a:solidFill>
              </a:rPr>
              <a:t>was</a:t>
            </a:r>
          </a:p>
          <a:p>
            <a:r>
              <a:rPr lang="en-US" sz="3200" b="1" dirty="0" smtClean="0">
                <a:solidFill>
                  <a:srgbClr val="BD711A"/>
                </a:solidFill>
              </a:rPr>
              <a:t>a </a:t>
            </a:r>
            <a:r>
              <a:rPr lang="en-US" sz="3200" b="1" dirty="0">
                <a:solidFill>
                  <a:srgbClr val="BD711A"/>
                </a:solidFill>
              </a:rPr>
              <a:t>period that saw China </a:t>
            </a:r>
            <a:endParaRPr lang="en-US" sz="3200" b="1" dirty="0" smtClean="0">
              <a:solidFill>
                <a:srgbClr val="BD711A"/>
              </a:solidFill>
            </a:endParaRPr>
          </a:p>
          <a:p>
            <a:r>
              <a:rPr lang="en-US" sz="3200" b="1" dirty="0" smtClean="0">
                <a:solidFill>
                  <a:srgbClr val="BD711A"/>
                </a:solidFill>
              </a:rPr>
              <a:t>divided </a:t>
            </a:r>
            <a:r>
              <a:rPr lang="en-US" sz="3200" b="1" dirty="0">
                <a:solidFill>
                  <a:srgbClr val="BD711A"/>
                </a:solidFill>
              </a:rPr>
              <a:t>into many small </a:t>
            </a:r>
            <a:endParaRPr lang="en-US" sz="3200" b="1" dirty="0" smtClean="0">
              <a:solidFill>
                <a:srgbClr val="BD711A"/>
              </a:solidFill>
            </a:endParaRPr>
          </a:p>
          <a:p>
            <a:r>
              <a:rPr lang="en-US" sz="3200" b="1" dirty="0" smtClean="0">
                <a:solidFill>
                  <a:srgbClr val="BD711A"/>
                </a:solidFill>
              </a:rPr>
              <a:t>kingdoms</a:t>
            </a:r>
            <a:r>
              <a:rPr lang="en-US" sz="3200" b="1" dirty="0">
                <a:solidFill>
                  <a:srgbClr val="BD711A"/>
                </a:solidFill>
              </a:rPr>
              <a:t>. </a:t>
            </a:r>
            <a:endParaRPr lang="en-US" sz="3200" b="1" dirty="0">
              <a:solidFill>
                <a:srgbClr val="BD711A"/>
              </a:solidFill>
            </a:endParaRPr>
          </a:p>
        </p:txBody>
      </p:sp>
    </p:spTree>
    <p:extLst>
      <p:ext uri="{BB962C8B-B14F-4D97-AF65-F5344CB8AC3E}">
        <p14:creationId xmlns:p14="http://schemas.microsoft.com/office/powerpoint/2010/main" val="349758325"/>
      </p:ext>
    </p:extLst>
  </p:cSld>
  <p:clrMapOvr>
    <a:masterClrMapping/>
  </p:clrMapOvr>
  <p:transition xmlns:p14="http://schemas.microsoft.com/office/powerpoint/2010/main" advTm="2055">
    <p:fade/>
  </p:transition>
  <p:timing>
    <p:tnLst>
      <p:par>
        <p:cTn xmlns:p14="http://schemas.microsoft.com/office/powerpoint/2010/main" id="1" dur="indefinite" restart="never" nodeType="tmRoot"/>
      </p:par>
    </p:tnLst>
  </p:timing>
  <p:extLst mod="1"/>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688975"/>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Confucius                                         Ancient </a:t>
            </a:r>
            <a:r>
              <a:rPr kumimoji="0" lang="en-US" sz="3200" b="1"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China</a:t>
            </a:r>
            <a:endParaRPr kumimoji="0" lang="en-US" sz="3200" b="1"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pic>
        <p:nvPicPr>
          <p:cNvPr id="2" name="Picture 1" descr="confucius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429000"/>
            <a:ext cx="3250518" cy="3434714"/>
          </a:xfrm>
          <a:prstGeom prst="rect">
            <a:avLst/>
          </a:prstGeom>
        </p:spPr>
      </p:pic>
      <p:sp>
        <p:nvSpPr>
          <p:cNvPr id="10" name="TextBox 9"/>
          <p:cNvSpPr txBox="1"/>
          <p:nvPr/>
        </p:nvSpPr>
        <p:spPr>
          <a:xfrm>
            <a:off x="533400" y="609600"/>
            <a:ext cx="8153400" cy="3046988"/>
          </a:xfrm>
          <a:prstGeom prst="rect">
            <a:avLst/>
          </a:prstGeom>
          <a:noFill/>
        </p:spPr>
        <p:txBody>
          <a:bodyPr wrap="square" rtlCol="0">
            <a:spAutoFit/>
          </a:bodyPr>
          <a:lstStyle/>
          <a:p>
            <a:r>
              <a:rPr lang="en-US" sz="3200" b="1" dirty="0" smtClean="0">
                <a:solidFill>
                  <a:srgbClr val="BD711A"/>
                </a:solidFill>
              </a:rPr>
              <a:t>Confucius </a:t>
            </a:r>
            <a:r>
              <a:rPr lang="en-US" sz="3200" b="1" dirty="0">
                <a:solidFill>
                  <a:srgbClr val="BD711A"/>
                </a:solidFill>
              </a:rPr>
              <a:t>believed that society functioned best if </a:t>
            </a:r>
            <a:r>
              <a:rPr lang="en-US" sz="3200" b="1" dirty="0" smtClean="0">
                <a:solidFill>
                  <a:srgbClr val="BD711A"/>
                </a:solidFill>
              </a:rPr>
              <a:t>everyone </a:t>
            </a:r>
            <a:r>
              <a:rPr lang="en-US" sz="3200" b="1" dirty="0">
                <a:solidFill>
                  <a:srgbClr val="BD711A"/>
                </a:solidFill>
              </a:rPr>
              <a:t>respected laws and behaved according to the duties demanded by their positions. </a:t>
            </a:r>
            <a:r>
              <a:rPr lang="en-US" sz="3200" b="1" dirty="0" smtClean="0">
                <a:solidFill>
                  <a:srgbClr val="BD711A"/>
                </a:solidFill>
              </a:rPr>
              <a:t> </a:t>
            </a:r>
            <a:r>
              <a:rPr lang="en-US" sz="3200" b="1" dirty="0" smtClean="0">
                <a:solidFill>
                  <a:srgbClr val="632523"/>
                </a:solidFill>
              </a:rPr>
              <a:t>He taught that </a:t>
            </a:r>
            <a:r>
              <a:rPr lang="en-US" sz="3200" b="1" dirty="0">
                <a:solidFill>
                  <a:srgbClr val="632523"/>
                </a:solidFill>
              </a:rPr>
              <a:t>parents were superior to children, men </a:t>
            </a:r>
            <a:r>
              <a:rPr lang="en-US" sz="3200" b="1" dirty="0" smtClean="0">
                <a:solidFill>
                  <a:srgbClr val="632523"/>
                </a:solidFill>
              </a:rPr>
              <a:t>superior </a:t>
            </a:r>
            <a:r>
              <a:rPr lang="en-US" sz="3200" b="1" dirty="0">
                <a:solidFill>
                  <a:srgbClr val="632523"/>
                </a:solidFill>
              </a:rPr>
              <a:t>to women, and rulers superior to subjects. </a:t>
            </a:r>
            <a:r>
              <a:rPr lang="en-US" sz="3200" b="1" dirty="0" smtClean="0">
                <a:solidFill>
                  <a:srgbClr val="632523"/>
                </a:solidFill>
              </a:rPr>
              <a:t> </a:t>
            </a:r>
            <a:r>
              <a:rPr lang="en-US" sz="3200" b="1" dirty="0" smtClean="0">
                <a:solidFill>
                  <a:srgbClr val="BD711A"/>
                </a:solidFill>
              </a:rPr>
              <a:t>Confucius </a:t>
            </a:r>
            <a:r>
              <a:rPr lang="en-US" sz="3200" b="1" dirty="0">
                <a:solidFill>
                  <a:srgbClr val="BD711A"/>
                </a:solidFill>
              </a:rPr>
              <a:t>said, </a:t>
            </a:r>
            <a:endParaRPr lang="en-US" sz="3200" b="1" dirty="0">
              <a:solidFill>
                <a:srgbClr val="BD711A"/>
              </a:solidFill>
            </a:endParaRPr>
          </a:p>
        </p:txBody>
      </p:sp>
      <p:sp>
        <p:nvSpPr>
          <p:cNvPr id="4" name="Rectangle 3"/>
          <p:cNvSpPr/>
          <p:nvPr/>
        </p:nvSpPr>
        <p:spPr>
          <a:xfrm>
            <a:off x="3048000" y="3581400"/>
            <a:ext cx="5562600" cy="2554545"/>
          </a:xfrm>
          <a:prstGeom prst="rect">
            <a:avLst/>
          </a:prstGeom>
        </p:spPr>
        <p:txBody>
          <a:bodyPr wrap="square">
            <a:spAutoFit/>
          </a:bodyPr>
          <a:lstStyle/>
          <a:p>
            <a:r>
              <a:rPr lang="en-US" sz="3200" b="1" dirty="0">
                <a:solidFill>
                  <a:srgbClr val="BD711A"/>
                </a:solidFill>
              </a:rPr>
              <a:t>"Let the ruler rule as he should and </a:t>
            </a:r>
            <a:r>
              <a:rPr lang="en-US" sz="3200" b="1" dirty="0" smtClean="0">
                <a:solidFill>
                  <a:srgbClr val="BD711A"/>
                </a:solidFill>
              </a:rPr>
              <a:t>the minister </a:t>
            </a:r>
            <a:r>
              <a:rPr lang="en-US" sz="3200" b="1" dirty="0">
                <a:solidFill>
                  <a:srgbClr val="BD711A"/>
                </a:solidFill>
              </a:rPr>
              <a:t>be a minister as he should</a:t>
            </a:r>
            <a:r>
              <a:rPr lang="en-US" sz="3200" b="1" dirty="0" smtClean="0">
                <a:solidFill>
                  <a:srgbClr val="BD711A"/>
                </a:solidFill>
              </a:rPr>
              <a:t>.  </a:t>
            </a:r>
            <a:r>
              <a:rPr lang="en-US" sz="3200" b="1" dirty="0">
                <a:solidFill>
                  <a:srgbClr val="BD711A"/>
                </a:solidFill>
              </a:rPr>
              <a:t>Let the father act as the father should and the son act as the son should." </a:t>
            </a:r>
          </a:p>
        </p:txBody>
      </p:sp>
    </p:spTree>
    <p:extLst>
      <p:ext uri="{BB962C8B-B14F-4D97-AF65-F5344CB8AC3E}">
        <p14:creationId xmlns:p14="http://schemas.microsoft.com/office/powerpoint/2010/main" val="3733997857"/>
      </p:ext>
    </p:extLst>
  </p:cSld>
  <p:clrMapOvr>
    <a:masterClrMapping/>
  </p:clrMapOvr>
  <p:transition xmlns:p14="http://schemas.microsoft.com/office/powerpoint/2010/main" advTm="7932">
    <p:fade/>
  </p:transition>
  <p:timing>
    <p:tnLst>
      <p:par>
        <p:cTn xmlns:p14="http://schemas.microsoft.com/office/powerpoint/2010/main" id="1" dur="indefinite" restart="never" nodeType="tmRoot"/>
      </p:par>
    </p:tnLst>
  </p:timing>
  <p:extLst mod="1"/>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688975"/>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Confucius                                         Ancient </a:t>
            </a:r>
            <a:r>
              <a:rPr kumimoji="0" lang="en-US" sz="3200" b="1"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China</a:t>
            </a:r>
            <a:endParaRPr kumimoji="0" lang="en-US" sz="3200" b="1"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pic>
        <p:nvPicPr>
          <p:cNvPr id="2" name="Picture 1" descr="confucius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429000"/>
            <a:ext cx="3250518" cy="3434714"/>
          </a:xfrm>
          <a:prstGeom prst="rect">
            <a:avLst/>
          </a:prstGeom>
        </p:spPr>
      </p:pic>
      <p:sp>
        <p:nvSpPr>
          <p:cNvPr id="10" name="TextBox 9"/>
          <p:cNvSpPr txBox="1"/>
          <p:nvPr/>
        </p:nvSpPr>
        <p:spPr>
          <a:xfrm>
            <a:off x="533400" y="609600"/>
            <a:ext cx="8153400" cy="3046988"/>
          </a:xfrm>
          <a:prstGeom prst="rect">
            <a:avLst/>
          </a:prstGeom>
          <a:noFill/>
        </p:spPr>
        <p:txBody>
          <a:bodyPr wrap="square" rtlCol="0">
            <a:spAutoFit/>
          </a:bodyPr>
          <a:lstStyle/>
          <a:p>
            <a:r>
              <a:rPr lang="en-US" sz="3200" b="1" dirty="0" smtClean="0">
                <a:solidFill>
                  <a:srgbClr val="BD711A"/>
                </a:solidFill>
              </a:rPr>
              <a:t>Confucius </a:t>
            </a:r>
            <a:r>
              <a:rPr lang="en-US" sz="3200" b="1" dirty="0">
                <a:solidFill>
                  <a:srgbClr val="BD711A"/>
                </a:solidFill>
              </a:rPr>
              <a:t>believed that society functioned best if </a:t>
            </a:r>
            <a:r>
              <a:rPr lang="en-US" sz="3200" b="1" dirty="0" smtClean="0">
                <a:solidFill>
                  <a:srgbClr val="BD711A"/>
                </a:solidFill>
              </a:rPr>
              <a:t>everyone </a:t>
            </a:r>
            <a:r>
              <a:rPr lang="en-US" sz="3200" b="1" dirty="0">
                <a:solidFill>
                  <a:srgbClr val="BD711A"/>
                </a:solidFill>
              </a:rPr>
              <a:t>respected laws and behaved according to the duties demanded by their positions. </a:t>
            </a:r>
            <a:r>
              <a:rPr lang="en-US" sz="3200" b="1" dirty="0" smtClean="0">
                <a:solidFill>
                  <a:srgbClr val="BD711A"/>
                </a:solidFill>
              </a:rPr>
              <a:t> He taught that </a:t>
            </a:r>
            <a:r>
              <a:rPr lang="en-US" sz="3200" b="1" dirty="0">
                <a:solidFill>
                  <a:srgbClr val="BD711A"/>
                </a:solidFill>
              </a:rPr>
              <a:t>parents were superior to children, men </a:t>
            </a:r>
            <a:r>
              <a:rPr lang="en-US" sz="3200" b="1" dirty="0" smtClean="0">
                <a:solidFill>
                  <a:srgbClr val="BD711A"/>
                </a:solidFill>
              </a:rPr>
              <a:t>superior </a:t>
            </a:r>
            <a:r>
              <a:rPr lang="en-US" sz="3200" b="1" dirty="0">
                <a:solidFill>
                  <a:srgbClr val="BD711A"/>
                </a:solidFill>
              </a:rPr>
              <a:t>to women, and rulers superior to subjects. </a:t>
            </a:r>
            <a:r>
              <a:rPr lang="en-US" sz="3200" b="1" dirty="0" smtClean="0">
                <a:solidFill>
                  <a:srgbClr val="BD711A"/>
                </a:solidFill>
              </a:rPr>
              <a:t> </a:t>
            </a:r>
            <a:r>
              <a:rPr lang="en-US" sz="3200" b="1" dirty="0" smtClean="0">
                <a:solidFill>
                  <a:srgbClr val="632523"/>
                </a:solidFill>
              </a:rPr>
              <a:t>Confucius </a:t>
            </a:r>
            <a:r>
              <a:rPr lang="en-US" sz="3200" b="1" dirty="0">
                <a:solidFill>
                  <a:srgbClr val="632523"/>
                </a:solidFill>
              </a:rPr>
              <a:t>said, </a:t>
            </a:r>
            <a:endParaRPr lang="en-US" sz="3200" b="1" dirty="0">
              <a:solidFill>
                <a:srgbClr val="632523"/>
              </a:solidFill>
            </a:endParaRPr>
          </a:p>
        </p:txBody>
      </p:sp>
      <p:sp>
        <p:nvSpPr>
          <p:cNvPr id="4" name="Rectangle 3"/>
          <p:cNvSpPr/>
          <p:nvPr/>
        </p:nvSpPr>
        <p:spPr>
          <a:xfrm>
            <a:off x="3048000" y="3581400"/>
            <a:ext cx="5562600" cy="2554545"/>
          </a:xfrm>
          <a:prstGeom prst="rect">
            <a:avLst/>
          </a:prstGeom>
        </p:spPr>
        <p:txBody>
          <a:bodyPr wrap="square">
            <a:spAutoFit/>
          </a:bodyPr>
          <a:lstStyle/>
          <a:p>
            <a:r>
              <a:rPr lang="en-US" sz="3200" b="1" dirty="0">
                <a:solidFill>
                  <a:srgbClr val="632523"/>
                </a:solidFill>
              </a:rPr>
              <a:t>"Let the ruler rule as he should and </a:t>
            </a:r>
            <a:r>
              <a:rPr lang="en-US" sz="3200" b="1" dirty="0" smtClean="0">
                <a:solidFill>
                  <a:srgbClr val="632523"/>
                </a:solidFill>
              </a:rPr>
              <a:t>the minister </a:t>
            </a:r>
            <a:r>
              <a:rPr lang="en-US" sz="3200" b="1" dirty="0">
                <a:solidFill>
                  <a:srgbClr val="632523"/>
                </a:solidFill>
              </a:rPr>
              <a:t>be a minister as he should. </a:t>
            </a:r>
            <a:r>
              <a:rPr lang="en-US" sz="3200" b="1" dirty="0" smtClean="0">
                <a:solidFill>
                  <a:srgbClr val="632523"/>
                </a:solidFill>
              </a:rPr>
              <a:t> </a:t>
            </a:r>
            <a:r>
              <a:rPr lang="en-US" sz="3200" b="1" dirty="0" smtClean="0">
                <a:solidFill>
                  <a:srgbClr val="BD711A"/>
                </a:solidFill>
              </a:rPr>
              <a:t>Let </a:t>
            </a:r>
            <a:r>
              <a:rPr lang="en-US" sz="3200" b="1" dirty="0">
                <a:solidFill>
                  <a:srgbClr val="BD711A"/>
                </a:solidFill>
              </a:rPr>
              <a:t>the father act as the father should and the son act as the son should." </a:t>
            </a:r>
          </a:p>
        </p:txBody>
      </p:sp>
    </p:spTree>
    <p:extLst>
      <p:ext uri="{BB962C8B-B14F-4D97-AF65-F5344CB8AC3E}">
        <p14:creationId xmlns:p14="http://schemas.microsoft.com/office/powerpoint/2010/main" val="1803297559"/>
      </p:ext>
    </p:extLst>
  </p:cSld>
  <p:clrMapOvr>
    <a:masterClrMapping/>
  </p:clrMapOvr>
  <p:transition xmlns:p14="http://schemas.microsoft.com/office/powerpoint/2010/main" advTm="5508">
    <p:fade/>
  </p:transition>
  <p:timing>
    <p:tnLst>
      <p:par>
        <p:cTn xmlns:p14="http://schemas.microsoft.com/office/powerpoint/2010/main" id="1" dur="indefinite" restart="never" nodeType="tmRoot"/>
      </p:par>
    </p:tnLst>
  </p:timing>
  <p:extLst mod="1"/>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688975"/>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Confucius                                         Ancient </a:t>
            </a:r>
            <a:r>
              <a:rPr kumimoji="0" lang="en-US" sz="3200" b="1"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China</a:t>
            </a:r>
            <a:endParaRPr kumimoji="0" lang="en-US" sz="3200" b="1"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pic>
        <p:nvPicPr>
          <p:cNvPr id="2" name="Picture 1" descr="confucius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429000"/>
            <a:ext cx="3250518" cy="3434714"/>
          </a:xfrm>
          <a:prstGeom prst="rect">
            <a:avLst/>
          </a:prstGeom>
        </p:spPr>
      </p:pic>
      <p:sp>
        <p:nvSpPr>
          <p:cNvPr id="10" name="TextBox 9"/>
          <p:cNvSpPr txBox="1"/>
          <p:nvPr/>
        </p:nvSpPr>
        <p:spPr>
          <a:xfrm>
            <a:off x="533400" y="609600"/>
            <a:ext cx="8153400" cy="3046988"/>
          </a:xfrm>
          <a:prstGeom prst="rect">
            <a:avLst/>
          </a:prstGeom>
          <a:noFill/>
        </p:spPr>
        <p:txBody>
          <a:bodyPr wrap="square" rtlCol="0">
            <a:spAutoFit/>
          </a:bodyPr>
          <a:lstStyle/>
          <a:p>
            <a:r>
              <a:rPr lang="en-US" sz="3200" b="1" dirty="0" smtClean="0">
                <a:solidFill>
                  <a:srgbClr val="BD711A"/>
                </a:solidFill>
              </a:rPr>
              <a:t>Confucius </a:t>
            </a:r>
            <a:r>
              <a:rPr lang="en-US" sz="3200" b="1" dirty="0">
                <a:solidFill>
                  <a:srgbClr val="BD711A"/>
                </a:solidFill>
              </a:rPr>
              <a:t>believed that society functioned best if </a:t>
            </a:r>
            <a:r>
              <a:rPr lang="en-US" sz="3200" b="1" dirty="0" smtClean="0">
                <a:solidFill>
                  <a:srgbClr val="BD711A"/>
                </a:solidFill>
              </a:rPr>
              <a:t>everyone </a:t>
            </a:r>
            <a:r>
              <a:rPr lang="en-US" sz="3200" b="1" dirty="0">
                <a:solidFill>
                  <a:srgbClr val="BD711A"/>
                </a:solidFill>
              </a:rPr>
              <a:t>respected laws and behaved according to the duties demanded by their positions. </a:t>
            </a:r>
            <a:r>
              <a:rPr lang="en-US" sz="3200" b="1" dirty="0" smtClean="0">
                <a:solidFill>
                  <a:srgbClr val="BD711A"/>
                </a:solidFill>
              </a:rPr>
              <a:t> He taught that </a:t>
            </a:r>
            <a:r>
              <a:rPr lang="en-US" sz="3200" b="1" dirty="0">
                <a:solidFill>
                  <a:srgbClr val="BD711A"/>
                </a:solidFill>
              </a:rPr>
              <a:t>parents were superior to children, men </a:t>
            </a:r>
            <a:r>
              <a:rPr lang="en-US" sz="3200" b="1" dirty="0" smtClean="0">
                <a:solidFill>
                  <a:srgbClr val="BD711A"/>
                </a:solidFill>
              </a:rPr>
              <a:t>superior </a:t>
            </a:r>
            <a:r>
              <a:rPr lang="en-US" sz="3200" b="1" dirty="0">
                <a:solidFill>
                  <a:srgbClr val="BD711A"/>
                </a:solidFill>
              </a:rPr>
              <a:t>to women, and rulers superior to subjects</a:t>
            </a:r>
            <a:r>
              <a:rPr lang="en-US" sz="3200" b="1" dirty="0" smtClean="0">
                <a:solidFill>
                  <a:srgbClr val="BD711A"/>
                </a:solidFill>
              </a:rPr>
              <a:t>.  </a:t>
            </a:r>
            <a:r>
              <a:rPr lang="en-US" sz="3200" b="1" dirty="0">
                <a:solidFill>
                  <a:srgbClr val="BD711A"/>
                </a:solidFill>
              </a:rPr>
              <a:t>Confucius said, </a:t>
            </a:r>
            <a:endParaRPr lang="en-US" sz="3200" b="1" dirty="0">
              <a:solidFill>
                <a:srgbClr val="BD711A"/>
              </a:solidFill>
            </a:endParaRPr>
          </a:p>
        </p:txBody>
      </p:sp>
      <p:sp>
        <p:nvSpPr>
          <p:cNvPr id="4" name="Rectangle 3"/>
          <p:cNvSpPr/>
          <p:nvPr/>
        </p:nvSpPr>
        <p:spPr>
          <a:xfrm>
            <a:off x="3048000" y="3581400"/>
            <a:ext cx="5562600" cy="2554545"/>
          </a:xfrm>
          <a:prstGeom prst="rect">
            <a:avLst/>
          </a:prstGeom>
        </p:spPr>
        <p:txBody>
          <a:bodyPr wrap="square">
            <a:spAutoFit/>
          </a:bodyPr>
          <a:lstStyle/>
          <a:p>
            <a:r>
              <a:rPr lang="en-US" sz="3200" b="1" dirty="0">
                <a:solidFill>
                  <a:srgbClr val="BD711A"/>
                </a:solidFill>
              </a:rPr>
              <a:t>"Let the ruler rule as he should and </a:t>
            </a:r>
            <a:r>
              <a:rPr lang="en-US" sz="3200" b="1" dirty="0" smtClean="0">
                <a:solidFill>
                  <a:srgbClr val="BD711A"/>
                </a:solidFill>
              </a:rPr>
              <a:t>the minister </a:t>
            </a:r>
            <a:r>
              <a:rPr lang="en-US" sz="3200" b="1" dirty="0">
                <a:solidFill>
                  <a:srgbClr val="BD711A"/>
                </a:solidFill>
              </a:rPr>
              <a:t>be a minister as he should. </a:t>
            </a:r>
            <a:r>
              <a:rPr lang="en-US" sz="3200" b="1" dirty="0" smtClean="0">
                <a:solidFill>
                  <a:srgbClr val="BD711A"/>
                </a:solidFill>
              </a:rPr>
              <a:t> </a:t>
            </a:r>
            <a:r>
              <a:rPr lang="en-US" sz="3200" b="1" dirty="0" smtClean="0">
                <a:solidFill>
                  <a:srgbClr val="632523"/>
                </a:solidFill>
              </a:rPr>
              <a:t>Let </a:t>
            </a:r>
            <a:r>
              <a:rPr lang="en-US" sz="3200" b="1" dirty="0">
                <a:solidFill>
                  <a:srgbClr val="632523"/>
                </a:solidFill>
              </a:rPr>
              <a:t>the father act as the father should and the son act as the son should." </a:t>
            </a:r>
          </a:p>
        </p:txBody>
      </p:sp>
    </p:spTree>
    <p:extLst>
      <p:ext uri="{BB962C8B-B14F-4D97-AF65-F5344CB8AC3E}">
        <p14:creationId xmlns:p14="http://schemas.microsoft.com/office/powerpoint/2010/main" val="2721650619"/>
      </p:ext>
    </p:extLst>
  </p:cSld>
  <p:clrMapOvr>
    <a:masterClrMapping/>
  </p:clrMapOvr>
  <p:transition xmlns:p14="http://schemas.microsoft.com/office/powerpoint/2010/main" advTm="4531">
    <p:fade/>
  </p:transition>
  <p:timing>
    <p:tnLst>
      <p:par>
        <p:cTn xmlns:p14="http://schemas.microsoft.com/office/powerpoint/2010/main" id="1" dur="indefinite" restart="never" nodeType="tmRoot"/>
      </p:par>
    </p:tnLst>
  </p:timing>
  <p:extLst mod="1"/>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688975"/>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Confucius                                         Ancient </a:t>
            </a:r>
            <a:r>
              <a:rPr kumimoji="0" lang="en-US" sz="3200" b="1"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China</a:t>
            </a:r>
            <a:endParaRPr kumimoji="0" lang="en-US" sz="3200" b="1"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
        <p:nvSpPr>
          <p:cNvPr id="10" name="TextBox 9"/>
          <p:cNvSpPr txBox="1"/>
          <p:nvPr/>
        </p:nvSpPr>
        <p:spPr>
          <a:xfrm>
            <a:off x="304800" y="762000"/>
            <a:ext cx="8839200" cy="6001642"/>
          </a:xfrm>
          <a:prstGeom prst="rect">
            <a:avLst/>
          </a:prstGeom>
          <a:noFill/>
        </p:spPr>
        <p:txBody>
          <a:bodyPr wrap="square" rtlCol="0">
            <a:spAutoFit/>
          </a:bodyPr>
          <a:lstStyle/>
          <a:p>
            <a:r>
              <a:rPr lang="en-US" sz="3200" b="1" dirty="0" smtClean="0">
                <a:solidFill>
                  <a:srgbClr val="632523"/>
                </a:solidFill>
              </a:rPr>
              <a:t>Despite </a:t>
            </a:r>
            <a:r>
              <a:rPr lang="en-US" sz="3200" b="1" dirty="0">
                <a:solidFill>
                  <a:srgbClr val="632523"/>
                </a:solidFill>
              </a:rPr>
              <a:t>his obscure life, </a:t>
            </a:r>
            <a:r>
              <a:rPr lang="en-US" sz="3200" b="1" dirty="0" smtClean="0">
                <a:solidFill>
                  <a:srgbClr val="632523"/>
                </a:solidFill>
              </a:rPr>
              <a:t>Confucius </a:t>
            </a:r>
            <a:br>
              <a:rPr lang="en-US" sz="3200" b="1" dirty="0" smtClean="0">
                <a:solidFill>
                  <a:srgbClr val="632523"/>
                </a:solidFill>
              </a:rPr>
            </a:br>
            <a:r>
              <a:rPr lang="en-US" sz="3200" b="1" dirty="0" smtClean="0">
                <a:solidFill>
                  <a:srgbClr val="632523"/>
                </a:solidFill>
              </a:rPr>
              <a:t>left </a:t>
            </a:r>
            <a:r>
              <a:rPr lang="en-US" sz="3200" b="1" dirty="0">
                <a:solidFill>
                  <a:srgbClr val="632523"/>
                </a:solidFill>
              </a:rPr>
              <a:t>an amazing </a:t>
            </a:r>
            <a:r>
              <a:rPr lang="en-US" sz="3200" b="1" dirty="0" smtClean="0">
                <a:solidFill>
                  <a:srgbClr val="632523"/>
                </a:solidFill>
              </a:rPr>
              <a:t>legacy</a:t>
            </a:r>
            <a:r>
              <a:rPr lang="en-US" sz="3200" b="1" dirty="0">
                <a:solidFill>
                  <a:srgbClr val="632523"/>
                </a:solidFill>
              </a:rPr>
              <a:t>. </a:t>
            </a:r>
            <a:r>
              <a:rPr lang="en-US" sz="3200" b="1" dirty="0">
                <a:solidFill>
                  <a:srgbClr val="BD711A"/>
                </a:solidFill>
              </a:rPr>
              <a:t>A legacy is </a:t>
            </a:r>
            <a:r>
              <a:rPr lang="en-US" sz="3200" b="1" dirty="0" smtClean="0">
                <a:solidFill>
                  <a:srgbClr val="BD711A"/>
                </a:solidFill>
              </a:rPr>
              <a:t/>
            </a:r>
            <a:br>
              <a:rPr lang="en-US" sz="3200" b="1" dirty="0" smtClean="0">
                <a:solidFill>
                  <a:srgbClr val="BD711A"/>
                </a:solidFill>
              </a:rPr>
            </a:br>
            <a:r>
              <a:rPr lang="en-US" sz="3200" b="1" dirty="0" smtClean="0">
                <a:solidFill>
                  <a:srgbClr val="BD711A"/>
                </a:solidFill>
              </a:rPr>
              <a:t>something </a:t>
            </a:r>
            <a:r>
              <a:rPr lang="en-US" sz="3200" b="1" dirty="0">
                <a:solidFill>
                  <a:srgbClr val="BD711A"/>
                </a:solidFill>
              </a:rPr>
              <a:t>handed down from the </a:t>
            </a:r>
            <a:r>
              <a:rPr lang="en-US" sz="3200" b="1" dirty="0" smtClean="0">
                <a:solidFill>
                  <a:srgbClr val="BD711A"/>
                </a:solidFill>
              </a:rPr>
              <a:t/>
            </a:r>
            <a:br>
              <a:rPr lang="en-US" sz="3200" b="1" dirty="0" smtClean="0">
                <a:solidFill>
                  <a:srgbClr val="BD711A"/>
                </a:solidFill>
              </a:rPr>
            </a:br>
            <a:r>
              <a:rPr lang="en-US" sz="3200" b="1" dirty="0" smtClean="0">
                <a:solidFill>
                  <a:srgbClr val="BD711A"/>
                </a:solidFill>
              </a:rPr>
              <a:t>past</a:t>
            </a:r>
            <a:r>
              <a:rPr lang="en-US" sz="3200" b="1" dirty="0">
                <a:solidFill>
                  <a:srgbClr val="BD711A"/>
                </a:solidFill>
              </a:rPr>
              <a:t>. Confucius never wrote down </a:t>
            </a:r>
            <a:r>
              <a:rPr lang="en-US" sz="3200" b="1" dirty="0" smtClean="0">
                <a:solidFill>
                  <a:srgbClr val="BD711A"/>
                </a:solidFill>
              </a:rPr>
              <a:t/>
            </a:r>
            <a:br>
              <a:rPr lang="en-US" sz="3200" b="1" dirty="0" smtClean="0">
                <a:solidFill>
                  <a:srgbClr val="BD711A"/>
                </a:solidFill>
              </a:rPr>
            </a:br>
            <a:r>
              <a:rPr lang="en-US" sz="3200" b="1" dirty="0" smtClean="0">
                <a:solidFill>
                  <a:srgbClr val="BD711A"/>
                </a:solidFill>
              </a:rPr>
              <a:t>his </a:t>
            </a:r>
            <a:r>
              <a:rPr lang="en-US" sz="3200" b="1" dirty="0">
                <a:solidFill>
                  <a:srgbClr val="BD711A"/>
                </a:solidFill>
              </a:rPr>
              <a:t>philosophy, but he made an enormous impact on many people. His students compiled a book known as the Analects after Confucius died. The Analects became the model for official and personal behavior for many Chinese people.  Many governments have tried to suppress the teachings of Confucius, but his philosophy remains an important part of Chinese culture to this day. </a:t>
            </a:r>
            <a:endParaRPr lang="en-US" sz="3200" b="1" dirty="0">
              <a:solidFill>
                <a:srgbClr val="BD711A"/>
              </a:solidFill>
            </a:endParaRPr>
          </a:p>
        </p:txBody>
      </p:sp>
      <p:pic>
        <p:nvPicPr>
          <p:cNvPr id="7" name="Picture 6" descr="614analect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609600"/>
            <a:ext cx="2743200" cy="2084832"/>
          </a:xfrm>
          <a:prstGeom prst="rect">
            <a:avLst/>
          </a:prstGeom>
        </p:spPr>
      </p:pic>
    </p:spTree>
    <p:extLst>
      <p:ext uri="{BB962C8B-B14F-4D97-AF65-F5344CB8AC3E}">
        <p14:creationId xmlns:p14="http://schemas.microsoft.com/office/powerpoint/2010/main" val="33728546"/>
      </p:ext>
    </p:extLst>
  </p:cSld>
  <p:clrMapOvr>
    <a:masterClrMapping/>
  </p:clrMapOvr>
  <p:transition xmlns:p14="http://schemas.microsoft.com/office/powerpoint/2010/main" advTm="4219">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688975"/>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Confucius                                         Ancient </a:t>
            </a:r>
            <a:r>
              <a:rPr kumimoji="0" lang="en-US" sz="3200" b="1"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China</a:t>
            </a:r>
            <a:endParaRPr kumimoji="0" lang="en-US" sz="3200" b="1"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
        <p:nvSpPr>
          <p:cNvPr id="10" name="TextBox 9"/>
          <p:cNvSpPr txBox="1"/>
          <p:nvPr/>
        </p:nvSpPr>
        <p:spPr>
          <a:xfrm>
            <a:off x="304800" y="762000"/>
            <a:ext cx="8839200" cy="6001642"/>
          </a:xfrm>
          <a:prstGeom prst="rect">
            <a:avLst/>
          </a:prstGeom>
          <a:noFill/>
        </p:spPr>
        <p:txBody>
          <a:bodyPr wrap="square" rtlCol="0">
            <a:spAutoFit/>
          </a:bodyPr>
          <a:lstStyle/>
          <a:p>
            <a:r>
              <a:rPr lang="en-US" sz="3200" b="1" dirty="0" smtClean="0">
                <a:solidFill>
                  <a:srgbClr val="BD711A"/>
                </a:solidFill>
              </a:rPr>
              <a:t>Despite </a:t>
            </a:r>
            <a:r>
              <a:rPr lang="en-US" sz="3200" b="1" dirty="0">
                <a:solidFill>
                  <a:srgbClr val="BD711A"/>
                </a:solidFill>
              </a:rPr>
              <a:t>his obscure life, </a:t>
            </a:r>
            <a:r>
              <a:rPr lang="en-US" sz="3200" b="1" dirty="0" smtClean="0">
                <a:solidFill>
                  <a:srgbClr val="BD711A"/>
                </a:solidFill>
              </a:rPr>
              <a:t>Confucius </a:t>
            </a:r>
            <a:br>
              <a:rPr lang="en-US" sz="3200" b="1" dirty="0" smtClean="0">
                <a:solidFill>
                  <a:srgbClr val="BD711A"/>
                </a:solidFill>
              </a:rPr>
            </a:br>
            <a:r>
              <a:rPr lang="en-US" sz="3200" b="1" dirty="0" smtClean="0">
                <a:solidFill>
                  <a:srgbClr val="BD711A"/>
                </a:solidFill>
              </a:rPr>
              <a:t>left </a:t>
            </a:r>
            <a:r>
              <a:rPr lang="en-US" sz="3200" b="1" dirty="0">
                <a:solidFill>
                  <a:srgbClr val="BD711A"/>
                </a:solidFill>
              </a:rPr>
              <a:t>an amazing </a:t>
            </a:r>
            <a:r>
              <a:rPr lang="en-US" sz="3200" b="1" dirty="0" smtClean="0">
                <a:solidFill>
                  <a:srgbClr val="BD711A"/>
                </a:solidFill>
              </a:rPr>
              <a:t>legacy</a:t>
            </a:r>
            <a:r>
              <a:rPr lang="en-US" sz="3200" b="1" dirty="0">
                <a:solidFill>
                  <a:srgbClr val="BD711A"/>
                </a:solidFill>
              </a:rPr>
              <a:t>. </a:t>
            </a:r>
            <a:r>
              <a:rPr lang="en-US" sz="3200" b="1" dirty="0" smtClean="0">
                <a:solidFill>
                  <a:srgbClr val="BD711A"/>
                </a:solidFill>
              </a:rPr>
              <a:t> </a:t>
            </a:r>
            <a:r>
              <a:rPr lang="en-US" sz="3200" b="1" dirty="0" smtClean="0">
                <a:solidFill>
                  <a:srgbClr val="632523"/>
                </a:solidFill>
              </a:rPr>
              <a:t>A </a:t>
            </a:r>
            <a:r>
              <a:rPr lang="en-US" sz="3200" b="1" dirty="0">
                <a:solidFill>
                  <a:srgbClr val="632523"/>
                </a:solidFill>
              </a:rPr>
              <a:t>legacy is </a:t>
            </a:r>
            <a:r>
              <a:rPr lang="en-US" sz="3200" b="1" dirty="0" smtClean="0">
                <a:solidFill>
                  <a:srgbClr val="632523"/>
                </a:solidFill>
              </a:rPr>
              <a:t/>
            </a:r>
            <a:br>
              <a:rPr lang="en-US" sz="3200" b="1" dirty="0" smtClean="0">
                <a:solidFill>
                  <a:srgbClr val="632523"/>
                </a:solidFill>
              </a:rPr>
            </a:br>
            <a:r>
              <a:rPr lang="en-US" sz="3200" b="1" dirty="0" smtClean="0">
                <a:solidFill>
                  <a:srgbClr val="632523"/>
                </a:solidFill>
              </a:rPr>
              <a:t>something </a:t>
            </a:r>
            <a:r>
              <a:rPr lang="en-US" sz="3200" b="1" dirty="0">
                <a:solidFill>
                  <a:srgbClr val="632523"/>
                </a:solidFill>
              </a:rPr>
              <a:t>handed down from the </a:t>
            </a:r>
            <a:r>
              <a:rPr lang="en-US" sz="3200" b="1" dirty="0" smtClean="0">
                <a:solidFill>
                  <a:srgbClr val="632523"/>
                </a:solidFill>
              </a:rPr>
              <a:t/>
            </a:r>
            <a:br>
              <a:rPr lang="en-US" sz="3200" b="1" dirty="0" smtClean="0">
                <a:solidFill>
                  <a:srgbClr val="632523"/>
                </a:solidFill>
              </a:rPr>
            </a:br>
            <a:r>
              <a:rPr lang="en-US" sz="3200" b="1" dirty="0" smtClean="0">
                <a:solidFill>
                  <a:srgbClr val="632523"/>
                </a:solidFill>
              </a:rPr>
              <a:t>past</a:t>
            </a:r>
            <a:r>
              <a:rPr lang="en-US" sz="3200" b="1" dirty="0">
                <a:solidFill>
                  <a:srgbClr val="632523"/>
                </a:solidFill>
              </a:rPr>
              <a:t>. </a:t>
            </a:r>
            <a:r>
              <a:rPr lang="en-US" sz="3200" b="1" dirty="0" smtClean="0">
                <a:solidFill>
                  <a:srgbClr val="632523"/>
                </a:solidFill>
              </a:rPr>
              <a:t> </a:t>
            </a:r>
            <a:r>
              <a:rPr lang="en-US" sz="3200" b="1" dirty="0" smtClean="0">
                <a:solidFill>
                  <a:srgbClr val="BD711A"/>
                </a:solidFill>
              </a:rPr>
              <a:t>Confucius </a:t>
            </a:r>
            <a:r>
              <a:rPr lang="en-US" sz="3200" b="1" dirty="0">
                <a:solidFill>
                  <a:srgbClr val="BD711A"/>
                </a:solidFill>
              </a:rPr>
              <a:t>never wrote down </a:t>
            </a:r>
            <a:r>
              <a:rPr lang="en-US" sz="3200" b="1" dirty="0" smtClean="0">
                <a:solidFill>
                  <a:srgbClr val="BD711A"/>
                </a:solidFill>
              </a:rPr>
              <a:t/>
            </a:r>
            <a:br>
              <a:rPr lang="en-US" sz="3200" b="1" dirty="0" smtClean="0">
                <a:solidFill>
                  <a:srgbClr val="BD711A"/>
                </a:solidFill>
              </a:rPr>
            </a:br>
            <a:r>
              <a:rPr lang="en-US" sz="3200" b="1" dirty="0" smtClean="0">
                <a:solidFill>
                  <a:srgbClr val="BD711A"/>
                </a:solidFill>
              </a:rPr>
              <a:t>his </a:t>
            </a:r>
            <a:r>
              <a:rPr lang="en-US" sz="3200" b="1" dirty="0">
                <a:solidFill>
                  <a:srgbClr val="BD711A"/>
                </a:solidFill>
              </a:rPr>
              <a:t>philosophy, but he made an enormous impact on many people. </a:t>
            </a:r>
            <a:r>
              <a:rPr lang="en-US" sz="3200" b="1" dirty="0" smtClean="0">
                <a:solidFill>
                  <a:srgbClr val="BD711A"/>
                </a:solidFill>
              </a:rPr>
              <a:t> His </a:t>
            </a:r>
            <a:r>
              <a:rPr lang="en-US" sz="3200" b="1" dirty="0">
                <a:solidFill>
                  <a:srgbClr val="BD711A"/>
                </a:solidFill>
              </a:rPr>
              <a:t>students compiled a book known as the Analects after Confucius died. </a:t>
            </a:r>
            <a:r>
              <a:rPr lang="en-US" sz="3200" b="1" dirty="0" smtClean="0">
                <a:solidFill>
                  <a:srgbClr val="BD711A"/>
                </a:solidFill>
              </a:rPr>
              <a:t> The </a:t>
            </a:r>
            <a:r>
              <a:rPr lang="en-US" sz="3200" b="1" dirty="0">
                <a:solidFill>
                  <a:srgbClr val="BD711A"/>
                </a:solidFill>
              </a:rPr>
              <a:t>Analects became the model for official and personal behavior for many Chinese people.  Many governments have tried to suppress the teachings of Confucius, but his philosophy remains an important part of Chinese culture to this day. </a:t>
            </a:r>
            <a:endParaRPr lang="en-US" sz="3200" b="1" dirty="0">
              <a:solidFill>
                <a:srgbClr val="BD711A"/>
              </a:solidFill>
            </a:endParaRPr>
          </a:p>
        </p:txBody>
      </p:sp>
      <p:pic>
        <p:nvPicPr>
          <p:cNvPr id="7" name="Picture 6" descr="614analect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609600"/>
            <a:ext cx="2743200" cy="2084832"/>
          </a:xfrm>
          <a:prstGeom prst="rect">
            <a:avLst/>
          </a:prstGeom>
        </p:spPr>
      </p:pic>
    </p:spTree>
    <p:extLst>
      <p:ext uri="{BB962C8B-B14F-4D97-AF65-F5344CB8AC3E}">
        <p14:creationId xmlns:p14="http://schemas.microsoft.com/office/powerpoint/2010/main" val="2589375551"/>
      </p:ext>
    </p:extLst>
  </p:cSld>
  <p:clrMapOvr>
    <a:masterClrMapping/>
  </p:clrMapOvr>
  <p:transition xmlns:p14="http://schemas.microsoft.com/office/powerpoint/2010/main" advTm="2831">
    <p:fade/>
  </p:transition>
  <p:timing>
    <p:tnLst>
      <p:par>
        <p:cTn xmlns:p14="http://schemas.microsoft.com/office/powerpoint/2010/main" id="1" dur="indefinite" restart="never" nodeType="tmRoot"/>
      </p:par>
    </p:tnLst>
  </p:timing>
  <p:extLst mod="1"/>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688975"/>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Confucius                                         Ancient </a:t>
            </a:r>
            <a:r>
              <a:rPr kumimoji="0" lang="en-US" sz="3200" b="1"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China</a:t>
            </a:r>
            <a:endParaRPr kumimoji="0" lang="en-US" sz="3200" b="1"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
        <p:nvSpPr>
          <p:cNvPr id="10" name="TextBox 9"/>
          <p:cNvSpPr txBox="1"/>
          <p:nvPr/>
        </p:nvSpPr>
        <p:spPr>
          <a:xfrm>
            <a:off x="304800" y="762000"/>
            <a:ext cx="8839200" cy="6001642"/>
          </a:xfrm>
          <a:prstGeom prst="rect">
            <a:avLst/>
          </a:prstGeom>
          <a:noFill/>
        </p:spPr>
        <p:txBody>
          <a:bodyPr wrap="square" rtlCol="0">
            <a:spAutoFit/>
          </a:bodyPr>
          <a:lstStyle/>
          <a:p>
            <a:r>
              <a:rPr lang="en-US" sz="3200" b="1" dirty="0" smtClean="0">
                <a:solidFill>
                  <a:srgbClr val="BD711A"/>
                </a:solidFill>
              </a:rPr>
              <a:t>Despite </a:t>
            </a:r>
            <a:r>
              <a:rPr lang="en-US" sz="3200" b="1" dirty="0">
                <a:solidFill>
                  <a:srgbClr val="BD711A"/>
                </a:solidFill>
              </a:rPr>
              <a:t>his obscure life, </a:t>
            </a:r>
            <a:r>
              <a:rPr lang="en-US" sz="3200" b="1" dirty="0" smtClean="0">
                <a:solidFill>
                  <a:srgbClr val="BD711A"/>
                </a:solidFill>
              </a:rPr>
              <a:t>Confucius </a:t>
            </a:r>
            <a:br>
              <a:rPr lang="en-US" sz="3200" b="1" dirty="0" smtClean="0">
                <a:solidFill>
                  <a:srgbClr val="BD711A"/>
                </a:solidFill>
              </a:rPr>
            </a:br>
            <a:r>
              <a:rPr lang="en-US" sz="3200" b="1" dirty="0" smtClean="0">
                <a:solidFill>
                  <a:srgbClr val="BD711A"/>
                </a:solidFill>
              </a:rPr>
              <a:t>left </a:t>
            </a:r>
            <a:r>
              <a:rPr lang="en-US" sz="3200" b="1" dirty="0">
                <a:solidFill>
                  <a:srgbClr val="BD711A"/>
                </a:solidFill>
              </a:rPr>
              <a:t>an amazing </a:t>
            </a:r>
            <a:r>
              <a:rPr lang="en-US" sz="3200" b="1" dirty="0" smtClean="0">
                <a:solidFill>
                  <a:srgbClr val="BD711A"/>
                </a:solidFill>
              </a:rPr>
              <a:t>legacy.  </a:t>
            </a:r>
            <a:r>
              <a:rPr lang="en-US" sz="3200" b="1" dirty="0">
                <a:solidFill>
                  <a:srgbClr val="BD711A"/>
                </a:solidFill>
              </a:rPr>
              <a:t>A legacy is </a:t>
            </a:r>
            <a:r>
              <a:rPr lang="en-US" sz="3200" b="1" dirty="0" smtClean="0">
                <a:solidFill>
                  <a:srgbClr val="BD711A"/>
                </a:solidFill>
              </a:rPr>
              <a:t/>
            </a:r>
            <a:br>
              <a:rPr lang="en-US" sz="3200" b="1" dirty="0" smtClean="0">
                <a:solidFill>
                  <a:srgbClr val="BD711A"/>
                </a:solidFill>
              </a:rPr>
            </a:br>
            <a:r>
              <a:rPr lang="en-US" sz="3200" b="1" dirty="0" smtClean="0">
                <a:solidFill>
                  <a:srgbClr val="BD711A"/>
                </a:solidFill>
              </a:rPr>
              <a:t>something </a:t>
            </a:r>
            <a:r>
              <a:rPr lang="en-US" sz="3200" b="1" dirty="0">
                <a:solidFill>
                  <a:srgbClr val="BD711A"/>
                </a:solidFill>
              </a:rPr>
              <a:t>handed down from the </a:t>
            </a:r>
            <a:r>
              <a:rPr lang="en-US" sz="3200" b="1" dirty="0" smtClean="0">
                <a:solidFill>
                  <a:srgbClr val="BD711A"/>
                </a:solidFill>
              </a:rPr>
              <a:t/>
            </a:r>
            <a:br>
              <a:rPr lang="en-US" sz="3200" b="1" dirty="0" smtClean="0">
                <a:solidFill>
                  <a:srgbClr val="BD711A"/>
                </a:solidFill>
              </a:rPr>
            </a:br>
            <a:r>
              <a:rPr lang="en-US" sz="3200" b="1" dirty="0" smtClean="0">
                <a:solidFill>
                  <a:srgbClr val="BD711A"/>
                </a:solidFill>
              </a:rPr>
              <a:t>past.  </a:t>
            </a:r>
            <a:r>
              <a:rPr lang="en-US" sz="3200" b="1" dirty="0">
                <a:solidFill>
                  <a:srgbClr val="632523"/>
                </a:solidFill>
              </a:rPr>
              <a:t>Confucius never wrote down </a:t>
            </a:r>
            <a:r>
              <a:rPr lang="en-US" sz="3200" b="1" dirty="0" smtClean="0">
                <a:solidFill>
                  <a:srgbClr val="632523"/>
                </a:solidFill>
              </a:rPr>
              <a:t/>
            </a:r>
            <a:br>
              <a:rPr lang="en-US" sz="3200" b="1" dirty="0" smtClean="0">
                <a:solidFill>
                  <a:srgbClr val="632523"/>
                </a:solidFill>
              </a:rPr>
            </a:br>
            <a:r>
              <a:rPr lang="en-US" sz="3200" b="1" dirty="0" smtClean="0">
                <a:solidFill>
                  <a:srgbClr val="632523"/>
                </a:solidFill>
              </a:rPr>
              <a:t>his </a:t>
            </a:r>
            <a:r>
              <a:rPr lang="en-US" sz="3200" b="1" dirty="0">
                <a:solidFill>
                  <a:srgbClr val="632523"/>
                </a:solidFill>
              </a:rPr>
              <a:t>philosophy, but he made an enormous impact on many people</a:t>
            </a:r>
            <a:r>
              <a:rPr lang="en-US" sz="3200" b="1" dirty="0" smtClean="0">
                <a:solidFill>
                  <a:srgbClr val="632523"/>
                </a:solidFill>
              </a:rPr>
              <a:t>.  </a:t>
            </a:r>
            <a:r>
              <a:rPr lang="en-US" sz="3200" b="1" dirty="0">
                <a:solidFill>
                  <a:srgbClr val="BD711A"/>
                </a:solidFill>
              </a:rPr>
              <a:t>His students compiled a book known as the Analects after Confucius died. </a:t>
            </a:r>
            <a:r>
              <a:rPr lang="en-US" sz="3200" b="1" dirty="0" smtClean="0">
                <a:solidFill>
                  <a:srgbClr val="BD711A"/>
                </a:solidFill>
              </a:rPr>
              <a:t> The </a:t>
            </a:r>
            <a:r>
              <a:rPr lang="en-US" sz="3200" b="1" dirty="0">
                <a:solidFill>
                  <a:srgbClr val="BD711A"/>
                </a:solidFill>
              </a:rPr>
              <a:t>Analects became the model for official and personal behavior for many Chinese people.  Many governments have tried to suppress the teachings of Confucius, but his philosophy remains an important part of Chinese culture to this day. </a:t>
            </a:r>
            <a:endParaRPr lang="en-US" sz="3200" b="1" dirty="0">
              <a:solidFill>
                <a:srgbClr val="BD711A"/>
              </a:solidFill>
            </a:endParaRPr>
          </a:p>
        </p:txBody>
      </p:sp>
      <p:pic>
        <p:nvPicPr>
          <p:cNvPr id="7" name="Picture 6" descr="614analect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609600"/>
            <a:ext cx="2743200" cy="2084832"/>
          </a:xfrm>
          <a:prstGeom prst="rect">
            <a:avLst/>
          </a:prstGeom>
        </p:spPr>
      </p:pic>
    </p:spTree>
    <p:extLst>
      <p:ext uri="{BB962C8B-B14F-4D97-AF65-F5344CB8AC3E}">
        <p14:creationId xmlns:p14="http://schemas.microsoft.com/office/powerpoint/2010/main" val="1329629395"/>
      </p:ext>
    </p:extLst>
  </p:cSld>
  <p:clrMapOvr>
    <a:masterClrMapping/>
  </p:clrMapOvr>
  <p:transition xmlns:p14="http://schemas.microsoft.com/office/powerpoint/2010/main" advTm="6050">
    <p:fade/>
  </p:transition>
  <p:timing>
    <p:tnLst>
      <p:par>
        <p:cTn xmlns:p14="http://schemas.microsoft.com/office/powerpoint/2010/main" id="1" dur="indefinite" restart="never" nodeType="tmRoot"/>
      </p:par>
    </p:tnLst>
  </p:timing>
  <p:extLst mod="1"/>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688975"/>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Confucius                                         Ancient </a:t>
            </a:r>
            <a:r>
              <a:rPr kumimoji="0" lang="en-US" sz="3200" b="1"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China</a:t>
            </a:r>
            <a:endParaRPr kumimoji="0" lang="en-US" sz="3200" b="1"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
        <p:nvSpPr>
          <p:cNvPr id="10" name="TextBox 9"/>
          <p:cNvSpPr txBox="1"/>
          <p:nvPr/>
        </p:nvSpPr>
        <p:spPr>
          <a:xfrm>
            <a:off x="304800" y="762000"/>
            <a:ext cx="8839200" cy="6001642"/>
          </a:xfrm>
          <a:prstGeom prst="rect">
            <a:avLst/>
          </a:prstGeom>
          <a:noFill/>
        </p:spPr>
        <p:txBody>
          <a:bodyPr wrap="square" rtlCol="0">
            <a:spAutoFit/>
          </a:bodyPr>
          <a:lstStyle/>
          <a:p>
            <a:r>
              <a:rPr lang="en-US" sz="3200" b="1" dirty="0" smtClean="0">
                <a:solidFill>
                  <a:srgbClr val="BD711A"/>
                </a:solidFill>
              </a:rPr>
              <a:t>Despite </a:t>
            </a:r>
            <a:r>
              <a:rPr lang="en-US" sz="3200" b="1" dirty="0">
                <a:solidFill>
                  <a:srgbClr val="BD711A"/>
                </a:solidFill>
              </a:rPr>
              <a:t>his obscure life, </a:t>
            </a:r>
            <a:r>
              <a:rPr lang="en-US" sz="3200" b="1" dirty="0" smtClean="0">
                <a:solidFill>
                  <a:srgbClr val="BD711A"/>
                </a:solidFill>
              </a:rPr>
              <a:t>Confucius </a:t>
            </a:r>
            <a:br>
              <a:rPr lang="en-US" sz="3200" b="1" dirty="0" smtClean="0">
                <a:solidFill>
                  <a:srgbClr val="BD711A"/>
                </a:solidFill>
              </a:rPr>
            </a:br>
            <a:r>
              <a:rPr lang="en-US" sz="3200" b="1" dirty="0" smtClean="0">
                <a:solidFill>
                  <a:srgbClr val="BD711A"/>
                </a:solidFill>
              </a:rPr>
              <a:t>left </a:t>
            </a:r>
            <a:r>
              <a:rPr lang="en-US" sz="3200" b="1" dirty="0">
                <a:solidFill>
                  <a:srgbClr val="BD711A"/>
                </a:solidFill>
              </a:rPr>
              <a:t>an amazing </a:t>
            </a:r>
            <a:r>
              <a:rPr lang="en-US" sz="3200" b="1" dirty="0" smtClean="0">
                <a:solidFill>
                  <a:srgbClr val="BD711A"/>
                </a:solidFill>
              </a:rPr>
              <a:t>legacy</a:t>
            </a:r>
            <a:r>
              <a:rPr lang="en-US" sz="3200" b="1" dirty="0">
                <a:solidFill>
                  <a:srgbClr val="BD711A"/>
                </a:solidFill>
              </a:rPr>
              <a:t>. </a:t>
            </a:r>
            <a:r>
              <a:rPr lang="en-US" sz="3200" b="1" dirty="0" smtClean="0">
                <a:solidFill>
                  <a:srgbClr val="BD711A"/>
                </a:solidFill>
              </a:rPr>
              <a:t> A </a:t>
            </a:r>
            <a:r>
              <a:rPr lang="en-US" sz="3200" b="1" dirty="0">
                <a:solidFill>
                  <a:srgbClr val="BD711A"/>
                </a:solidFill>
              </a:rPr>
              <a:t>legacy is </a:t>
            </a:r>
            <a:r>
              <a:rPr lang="en-US" sz="3200" b="1" dirty="0" smtClean="0">
                <a:solidFill>
                  <a:srgbClr val="BD711A"/>
                </a:solidFill>
              </a:rPr>
              <a:t/>
            </a:r>
            <a:br>
              <a:rPr lang="en-US" sz="3200" b="1" dirty="0" smtClean="0">
                <a:solidFill>
                  <a:srgbClr val="BD711A"/>
                </a:solidFill>
              </a:rPr>
            </a:br>
            <a:r>
              <a:rPr lang="en-US" sz="3200" b="1" dirty="0" smtClean="0">
                <a:solidFill>
                  <a:srgbClr val="BD711A"/>
                </a:solidFill>
              </a:rPr>
              <a:t>something </a:t>
            </a:r>
            <a:r>
              <a:rPr lang="en-US" sz="3200" b="1" dirty="0">
                <a:solidFill>
                  <a:srgbClr val="BD711A"/>
                </a:solidFill>
              </a:rPr>
              <a:t>handed down from the </a:t>
            </a:r>
            <a:r>
              <a:rPr lang="en-US" sz="3200" b="1" dirty="0" smtClean="0">
                <a:solidFill>
                  <a:srgbClr val="BD711A"/>
                </a:solidFill>
              </a:rPr>
              <a:t/>
            </a:r>
            <a:br>
              <a:rPr lang="en-US" sz="3200" b="1" dirty="0" smtClean="0">
                <a:solidFill>
                  <a:srgbClr val="BD711A"/>
                </a:solidFill>
              </a:rPr>
            </a:br>
            <a:r>
              <a:rPr lang="en-US" sz="3200" b="1" dirty="0" smtClean="0">
                <a:solidFill>
                  <a:srgbClr val="BD711A"/>
                </a:solidFill>
              </a:rPr>
              <a:t>past</a:t>
            </a:r>
            <a:r>
              <a:rPr lang="en-US" sz="3200" b="1" dirty="0">
                <a:solidFill>
                  <a:srgbClr val="BD711A"/>
                </a:solidFill>
              </a:rPr>
              <a:t>. </a:t>
            </a:r>
            <a:r>
              <a:rPr lang="en-US" sz="3200" b="1" dirty="0" smtClean="0">
                <a:solidFill>
                  <a:srgbClr val="BD711A"/>
                </a:solidFill>
              </a:rPr>
              <a:t> Confucius </a:t>
            </a:r>
            <a:r>
              <a:rPr lang="en-US" sz="3200" b="1" dirty="0">
                <a:solidFill>
                  <a:srgbClr val="BD711A"/>
                </a:solidFill>
              </a:rPr>
              <a:t>never wrote down </a:t>
            </a:r>
            <a:r>
              <a:rPr lang="en-US" sz="3200" b="1" dirty="0" smtClean="0">
                <a:solidFill>
                  <a:srgbClr val="BD711A"/>
                </a:solidFill>
              </a:rPr>
              <a:t/>
            </a:r>
            <a:br>
              <a:rPr lang="en-US" sz="3200" b="1" dirty="0" smtClean="0">
                <a:solidFill>
                  <a:srgbClr val="BD711A"/>
                </a:solidFill>
              </a:rPr>
            </a:br>
            <a:r>
              <a:rPr lang="en-US" sz="3200" b="1" dirty="0" smtClean="0">
                <a:solidFill>
                  <a:srgbClr val="BD711A"/>
                </a:solidFill>
              </a:rPr>
              <a:t>his </a:t>
            </a:r>
            <a:r>
              <a:rPr lang="en-US" sz="3200" b="1" dirty="0">
                <a:solidFill>
                  <a:srgbClr val="BD711A"/>
                </a:solidFill>
              </a:rPr>
              <a:t>philosophy, but he made an enormous impact on many people</a:t>
            </a:r>
            <a:r>
              <a:rPr lang="en-US" sz="3200" b="1" dirty="0" smtClean="0">
                <a:solidFill>
                  <a:srgbClr val="BD711A"/>
                </a:solidFill>
              </a:rPr>
              <a:t>.  </a:t>
            </a:r>
            <a:r>
              <a:rPr lang="en-US" sz="3200" b="1" dirty="0">
                <a:solidFill>
                  <a:srgbClr val="632523"/>
                </a:solidFill>
              </a:rPr>
              <a:t>His students compiled a book known as the Analects after Confucius died</a:t>
            </a:r>
            <a:r>
              <a:rPr lang="en-US" sz="3200" b="1" dirty="0" smtClean="0">
                <a:solidFill>
                  <a:srgbClr val="632523"/>
                </a:solidFill>
              </a:rPr>
              <a:t>.  </a:t>
            </a:r>
            <a:r>
              <a:rPr lang="en-US" sz="3200" b="1" dirty="0">
                <a:solidFill>
                  <a:srgbClr val="BD711A"/>
                </a:solidFill>
              </a:rPr>
              <a:t>The Analects became the model for official and personal behavior for many Chinese people.  Many governments have tried to suppress the teachings of Confucius, but his philosophy remains an important part of Chinese culture to this day. </a:t>
            </a:r>
            <a:endParaRPr lang="en-US" sz="3200" b="1" dirty="0">
              <a:solidFill>
                <a:srgbClr val="BD711A"/>
              </a:solidFill>
            </a:endParaRPr>
          </a:p>
        </p:txBody>
      </p:sp>
      <p:pic>
        <p:nvPicPr>
          <p:cNvPr id="7" name="Picture 6" descr="614analect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609600"/>
            <a:ext cx="2743200" cy="2084832"/>
          </a:xfrm>
          <a:prstGeom prst="rect">
            <a:avLst/>
          </a:prstGeom>
        </p:spPr>
      </p:pic>
    </p:spTree>
    <p:extLst>
      <p:ext uri="{BB962C8B-B14F-4D97-AF65-F5344CB8AC3E}">
        <p14:creationId xmlns:p14="http://schemas.microsoft.com/office/powerpoint/2010/main" val="3391015888"/>
      </p:ext>
    </p:extLst>
  </p:cSld>
  <p:clrMapOvr>
    <a:masterClrMapping/>
  </p:clrMapOvr>
  <p:transition xmlns:p14="http://schemas.microsoft.com/office/powerpoint/2010/main" advTm="4880">
    <p:fade/>
  </p:transition>
  <p:timing>
    <p:tnLst>
      <p:par>
        <p:cTn xmlns:p14="http://schemas.microsoft.com/office/powerpoint/2010/main" id="1" dur="indefinite" restart="never" nodeType="tmRoot"/>
      </p:par>
    </p:tnLst>
  </p:timing>
  <p:extLst mod="1"/>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688975"/>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Confucius                                         Ancient </a:t>
            </a:r>
            <a:r>
              <a:rPr kumimoji="0" lang="en-US" sz="3200" b="1"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China</a:t>
            </a:r>
            <a:endParaRPr kumimoji="0" lang="en-US" sz="3200" b="1"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
        <p:nvSpPr>
          <p:cNvPr id="10" name="TextBox 9"/>
          <p:cNvSpPr txBox="1"/>
          <p:nvPr/>
        </p:nvSpPr>
        <p:spPr>
          <a:xfrm>
            <a:off x="304800" y="762000"/>
            <a:ext cx="8839200" cy="6001642"/>
          </a:xfrm>
          <a:prstGeom prst="rect">
            <a:avLst/>
          </a:prstGeom>
          <a:noFill/>
        </p:spPr>
        <p:txBody>
          <a:bodyPr wrap="square" rtlCol="0">
            <a:spAutoFit/>
          </a:bodyPr>
          <a:lstStyle/>
          <a:p>
            <a:r>
              <a:rPr lang="en-US" sz="3200" b="1" dirty="0" smtClean="0">
                <a:solidFill>
                  <a:srgbClr val="BD711A"/>
                </a:solidFill>
              </a:rPr>
              <a:t>Despite </a:t>
            </a:r>
            <a:r>
              <a:rPr lang="en-US" sz="3200" b="1" dirty="0">
                <a:solidFill>
                  <a:srgbClr val="BD711A"/>
                </a:solidFill>
              </a:rPr>
              <a:t>his obscure life, </a:t>
            </a:r>
            <a:r>
              <a:rPr lang="en-US" sz="3200" b="1" dirty="0" smtClean="0">
                <a:solidFill>
                  <a:srgbClr val="BD711A"/>
                </a:solidFill>
              </a:rPr>
              <a:t>Confucius </a:t>
            </a:r>
            <a:br>
              <a:rPr lang="en-US" sz="3200" b="1" dirty="0" smtClean="0">
                <a:solidFill>
                  <a:srgbClr val="BD711A"/>
                </a:solidFill>
              </a:rPr>
            </a:br>
            <a:r>
              <a:rPr lang="en-US" sz="3200" b="1" dirty="0" smtClean="0">
                <a:solidFill>
                  <a:srgbClr val="BD711A"/>
                </a:solidFill>
              </a:rPr>
              <a:t>left </a:t>
            </a:r>
            <a:r>
              <a:rPr lang="en-US" sz="3200" b="1" dirty="0">
                <a:solidFill>
                  <a:srgbClr val="BD711A"/>
                </a:solidFill>
              </a:rPr>
              <a:t>an amazing </a:t>
            </a:r>
            <a:r>
              <a:rPr lang="en-US" sz="3200" b="1" dirty="0" smtClean="0">
                <a:solidFill>
                  <a:srgbClr val="BD711A"/>
                </a:solidFill>
              </a:rPr>
              <a:t>legacy</a:t>
            </a:r>
            <a:r>
              <a:rPr lang="en-US" sz="3200" b="1" dirty="0">
                <a:solidFill>
                  <a:srgbClr val="BD711A"/>
                </a:solidFill>
              </a:rPr>
              <a:t>. </a:t>
            </a:r>
            <a:r>
              <a:rPr lang="en-US" sz="3200" b="1" dirty="0" smtClean="0">
                <a:solidFill>
                  <a:srgbClr val="BD711A"/>
                </a:solidFill>
              </a:rPr>
              <a:t> A </a:t>
            </a:r>
            <a:r>
              <a:rPr lang="en-US" sz="3200" b="1" dirty="0">
                <a:solidFill>
                  <a:srgbClr val="BD711A"/>
                </a:solidFill>
              </a:rPr>
              <a:t>legacy is </a:t>
            </a:r>
            <a:r>
              <a:rPr lang="en-US" sz="3200" b="1" dirty="0" smtClean="0">
                <a:solidFill>
                  <a:srgbClr val="BD711A"/>
                </a:solidFill>
              </a:rPr>
              <a:t/>
            </a:r>
            <a:br>
              <a:rPr lang="en-US" sz="3200" b="1" dirty="0" smtClean="0">
                <a:solidFill>
                  <a:srgbClr val="BD711A"/>
                </a:solidFill>
              </a:rPr>
            </a:br>
            <a:r>
              <a:rPr lang="en-US" sz="3200" b="1" dirty="0" smtClean="0">
                <a:solidFill>
                  <a:srgbClr val="BD711A"/>
                </a:solidFill>
              </a:rPr>
              <a:t>something </a:t>
            </a:r>
            <a:r>
              <a:rPr lang="en-US" sz="3200" b="1" dirty="0">
                <a:solidFill>
                  <a:srgbClr val="BD711A"/>
                </a:solidFill>
              </a:rPr>
              <a:t>handed down from the </a:t>
            </a:r>
            <a:r>
              <a:rPr lang="en-US" sz="3200" b="1" dirty="0" smtClean="0">
                <a:solidFill>
                  <a:srgbClr val="BD711A"/>
                </a:solidFill>
              </a:rPr>
              <a:t/>
            </a:r>
            <a:br>
              <a:rPr lang="en-US" sz="3200" b="1" dirty="0" smtClean="0">
                <a:solidFill>
                  <a:srgbClr val="BD711A"/>
                </a:solidFill>
              </a:rPr>
            </a:br>
            <a:r>
              <a:rPr lang="en-US" sz="3200" b="1" dirty="0" smtClean="0">
                <a:solidFill>
                  <a:srgbClr val="BD711A"/>
                </a:solidFill>
              </a:rPr>
              <a:t>past.  </a:t>
            </a:r>
            <a:r>
              <a:rPr lang="en-US" sz="3200" b="1" dirty="0">
                <a:solidFill>
                  <a:srgbClr val="BD711A"/>
                </a:solidFill>
              </a:rPr>
              <a:t>Confucius never wrote down </a:t>
            </a:r>
            <a:r>
              <a:rPr lang="en-US" sz="3200" b="1" dirty="0" smtClean="0">
                <a:solidFill>
                  <a:srgbClr val="BD711A"/>
                </a:solidFill>
              </a:rPr>
              <a:t/>
            </a:r>
            <a:br>
              <a:rPr lang="en-US" sz="3200" b="1" dirty="0" smtClean="0">
                <a:solidFill>
                  <a:srgbClr val="BD711A"/>
                </a:solidFill>
              </a:rPr>
            </a:br>
            <a:r>
              <a:rPr lang="en-US" sz="3200" b="1" dirty="0" smtClean="0">
                <a:solidFill>
                  <a:srgbClr val="BD711A"/>
                </a:solidFill>
              </a:rPr>
              <a:t>his </a:t>
            </a:r>
            <a:r>
              <a:rPr lang="en-US" sz="3200" b="1" dirty="0">
                <a:solidFill>
                  <a:srgbClr val="BD711A"/>
                </a:solidFill>
              </a:rPr>
              <a:t>philosophy, but he made an enormous impact on many people. </a:t>
            </a:r>
            <a:r>
              <a:rPr lang="en-US" sz="3200" b="1" dirty="0" smtClean="0">
                <a:solidFill>
                  <a:srgbClr val="BD711A"/>
                </a:solidFill>
              </a:rPr>
              <a:t> His </a:t>
            </a:r>
            <a:r>
              <a:rPr lang="en-US" sz="3200" b="1" dirty="0">
                <a:solidFill>
                  <a:srgbClr val="BD711A"/>
                </a:solidFill>
              </a:rPr>
              <a:t>students compiled a book known as the Analects after Confucius died</a:t>
            </a:r>
            <a:r>
              <a:rPr lang="en-US" sz="3200" b="1" dirty="0" smtClean="0">
                <a:solidFill>
                  <a:srgbClr val="BD711A"/>
                </a:solidFill>
              </a:rPr>
              <a:t>.  </a:t>
            </a:r>
            <a:r>
              <a:rPr lang="en-US" sz="3200" b="1" dirty="0">
                <a:solidFill>
                  <a:srgbClr val="632523"/>
                </a:solidFill>
              </a:rPr>
              <a:t>The Analects became the model for official and personal behavior for many Chinese people.  </a:t>
            </a:r>
            <a:r>
              <a:rPr lang="en-US" sz="3200" b="1" dirty="0">
                <a:solidFill>
                  <a:srgbClr val="BD711A"/>
                </a:solidFill>
              </a:rPr>
              <a:t>Many governments have tried to suppress the teachings of Confucius, but his philosophy remains an important part of Chinese culture to this day. </a:t>
            </a:r>
            <a:endParaRPr lang="en-US" sz="3200" b="1" dirty="0">
              <a:solidFill>
                <a:srgbClr val="BD711A"/>
              </a:solidFill>
            </a:endParaRPr>
          </a:p>
        </p:txBody>
      </p:sp>
      <p:pic>
        <p:nvPicPr>
          <p:cNvPr id="7" name="Picture 6" descr="614analect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609600"/>
            <a:ext cx="2743200" cy="2084832"/>
          </a:xfrm>
          <a:prstGeom prst="rect">
            <a:avLst/>
          </a:prstGeom>
        </p:spPr>
      </p:pic>
    </p:spTree>
    <p:extLst>
      <p:ext uri="{BB962C8B-B14F-4D97-AF65-F5344CB8AC3E}">
        <p14:creationId xmlns:p14="http://schemas.microsoft.com/office/powerpoint/2010/main" val="2409703258"/>
      </p:ext>
    </p:extLst>
  </p:cSld>
  <p:clrMapOvr>
    <a:masterClrMapping/>
  </p:clrMapOvr>
  <p:transition xmlns:p14="http://schemas.microsoft.com/office/powerpoint/2010/main" advTm="5569">
    <p:fade/>
  </p:transition>
  <p:timing>
    <p:tnLst>
      <p:par>
        <p:cTn xmlns:p14="http://schemas.microsoft.com/office/powerpoint/2010/main" id="1" dur="indefinite" restart="never" nodeType="tmRoot"/>
      </p:par>
    </p:tnLst>
  </p:timing>
  <p:extLst mod="1"/>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688975"/>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Confucius                                         Ancient </a:t>
            </a:r>
            <a:r>
              <a:rPr kumimoji="0" lang="en-US" sz="3200" b="1"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China</a:t>
            </a:r>
            <a:endParaRPr kumimoji="0" lang="en-US" sz="3200" b="1"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
        <p:nvSpPr>
          <p:cNvPr id="10" name="TextBox 9"/>
          <p:cNvSpPr txBox="1"/>
          <p:nvPr/>
        </p:nvSpPr>
        <p:spPr>
          <a:xfrm>
            <a:off x="304800" y="762000"/>
            <a:ext cx="8839200" cy="6001642"/>
          </a:xfrm>
          <a:prstGeom prst="rect">
            <a:avLst/>
          </a:prstGeom>
          <a:noFill/>
        </p:spPr>
        <p:txBody>
          <a:bodyPr wrap="square" rtlCol="0">
            <a:spAutoFit/>
          </a:bodyPr>
          <a:lstStyle/>
          <a:p>
            <a:r>
              <a:rPr lang="en-US" sz="3200" b="1" dirty="0" smtClean="0">
                <a:solidFill>
                  <a:srgbClr val="BD711A"/>
                </a:solidFill>
              </a:rPr>
              <a:t>Despite </a:t>
            </a:r>
            <a:r>
              <a:rPr lang="en-US" sz="3200" b="1" dirty="0">
                <a:solidFill>
                  <a:srgbClr val="BD711A"/>
                </a:solidFill>
              </a:rPr>
              <a:t>his obscure life, </a:t>
            </a:r>
            <a:r>
              <a:rPr lang="en-US" sz="3200" b="1" dirty="0" smtClean="0">
                <a:solidFill>
                  <a:srgbClr val="BD711A"/>
                </a:solidFill>
              </a:rPr>
              <a:t>Confucius </a:t>
            </a:r>
            <a:br>
              <a:rPr lang="en-US" sz="3200" b="1" dirty="0" smtClean="0">
                <a:solidFill>
                  <a:srgbClr val="BD711A"/>
                </a:solidFill>
              </a:rPr>
            </a:br>
            <a:r>
              <a:rPr lang="en-US" sz="3200" b="1" dirty="0" smtClean="0">
                <a:solidFill>
                  <a:srgbClr val="BD711A"/>
                </a:solidFill>
              </a:rPr>
              <a:t>left </a:t>
            </a:r>
            <a:r>
              <a:rPr lang="en-US" sz="3200" b="1" dirty="0">
                <a:solidFill>
                  <a:srgbClr val="BD711A"/>
                </a:solidFill>
              </a:rPr>
              <a:t>an amazing </a:t>
            </a:r>
            <a:r>
              <a:rPr lang="en-US" sz="3200" b="1" dirty="0" smtClean="0">
                <a:solidFill>
                  <a:srgbClr val="BD711A"/>
                </a:solidFill>
              </a:rPr>
              <a:t>legacy.  </a:t>
            </a:r>
            <a:r>
              <a:rPr lang="en-US" sz="3200" b="1" dirty="0">
                <a:solidFill>
                  <a:srgbClr val="BD711A"/>
                </a:solidFill>
              </a:rPr>
              <a:t>A legacy is </a:t>
            </a:r>
            <a:r>
              <a:rPr lang="en-US" sz="3200" b="1" dirty="0" smtClean="0">
                <a:solidFill>
                  <a:srgbClr val="BD711A"/>
                </a:solidFill>
              </a:rPr>
              <a:t/>
            </a:r>
            <a:br>
              <a:rPr lang="en-US" sz="3200" b="1" dirty="0" smtClean="0">
                <a:solidFill>
                  <a:srgbClr val="BD711A"/>
                </a:solidFill>
              </a:rPr>
            </a:br>
            <a:r>
              <a:rPr lang="en-US" sz="3200" b="1" dirty="0" smtClean="0">
                <a:solidFill>
                  <a:srgbClr val="BD711A"/>
                </a:solidFill>
              </a:rPr>
              <a:t>something </a:t>
            </a:r>
            <a:r>
              <a:rPr lang="en-US" sz="3200" b="1" dirty="0">
                <a:solidFill>
                  <a:srgbClr val="BD711A"/>
                </a:solidFill>
              </a:rPr>
              <a:t>handed down from the </a:t>
            </a:r>
            <a:r>
              <a:rPr lang="en-US" sz="3200" b="1" dirty="0" smtClean="0">
                <a:solidFill>
                  <a:srgbClr val="BD711A"/>
                </a:solidFill>
              </a:rPr>
              <a:t/>
            </a:r>
            <a:br>
              <a:rPr lang="en-US" sz="3200" b="1" dirty="0" smtClean="0">
                <a:solidFill>
                  <a:srgbClr val="BD711A"/>
                </a:solidFill>
              </a:rPr>
            </a:br>
            <a:r>
              <a:rPr lang="en-US" sz="3200" b="1" dirty="0" smtClean="0">
                <a:solidFill>
                  <a:srgbClr val="BD711A"/>
                </a:solidFill>
              </a:rPr>
              <a:t>past</a:t>
            </a:r>
            <a:r>
              <a:rPr lang="en-US" sz="3200" b="1" dirty="0">
                <a:solidFill>
                  <a:srgbClr val="BD711A"/>
                </a:solidFill>
              </a:rPr>
              <a:t>. </a:t>
            </a:r>
            <a:r>
              <a:rPr lang="en-US" sz="3200" b="1" dirty="0" smtClean="0">
                <a:solidFill>
                  <a:srgbClr val="BD711A"/>
                </a:solidFill>
              </a:rPr>
              <a:t> Confucius </a:t>
            </a:r>
            <a:r>
              <a:rPr lang="en-US" sz="3200" b="1" dirty="0">
                <a:solidFill>
                  <a:srgbClr val="BD711A"/>
                </a:solidFill>
              </a:rPr>
              <a:t>never wrote down </a:t>
            </a:r>
            <a:r>
              <a:rPr lang="en-US" sz="3200" b="1" dirty="0" smtClean="0">
                <a:solidFill>
                  <a:srgbClr val="BD711A"/>
                </a:solidFill>
              </a:rPr>
              <a:t/>
            </a:r>
            <a:br>
              <a:rPr lang="en-US" sz="3200" b="1" dirty="0" smtClean="0">
                <a:solidFill>
                  <a:srgbClr val="BD711A"/>
                </a:solidFill>
              </a:rPr>
            </a:br>
            <a:r>
              <a:rPr lang="en-US" sz="3200" b="1" dirty="0" smtClean="0">
                <a:solidFill>
                  <a:srgbClr val="BD711A"/>
                </a:solidFill>
              </a:rPr>
              <a:t>his </a:t>
            </a:r>
            <a:r>
              <a:rPr lang="en-US" sz="3200" b="1" dirty="0">
                <a:solidFill>
                  <a:srgbClr val="BD711A"/>
                </a:solidFill>
              </a:rPr>
              <a:t>philosophy, but he made an enormous impact on many people. </a:t>
            </a:r>
            <a:r>
              <a:rPr lang="en-US" sz="3200" b="1" dirty="0" smtClean="0">
                <a:solidFill>
                  <a:srgbClr val="BD711A"/>
                </a:solidFill>
              </a:rPr>
              <a:t> His </a:t>
            </a:r>
            <a:r>
              <a:rPr lang="en-US" sz="3200" b="1" dirty="0">
                <a:solidFill>
                  <a:srgbClr val="BD711A"/>
                </a:solidFill>
              </a:rPr>
              <a:t>students compiled a book known as the Analects after Confucius died. </a:t>
            </a:r>
            <a:r>
              <a:rPr lang="en-US" sz="3200" b="1" dirty="0" smtClean="0">
                <a:solidFill>
                  <a:srgbClr val="BD711A"/>
                </a:solidFill>
              </a:rPr>
              <a:t> The </a:t>
            </a:r>
            <a:r>
              <a:rPr lang="en-US" sz="3200" b="1" dirty="0">
                <a:solidFill>
                  <a:srgbClr val="BD711A"/>
                </a:solidFill>
              </a:rPr>
              <a:t>Analects became the model for official and personal behavior for many Chinese people.  </a:t>
            </a:r>
            <a:r>
              <a:rPr lang="en-US" sz="3200" b="1" dirty="0">
                <a:solidFill>
                  <a:schemeClr val="accent2">
                    <a:lumMod val="50000"/>
                  </a:schemeClr>
                </a:solidFill>
              </a:rPr>
              <a:t>Many governments have tried to suppress the teachings of Confucius, but his philosophy remains an important part of Chinese culture to this day. </a:t>
            </a:r>
            <a:endParaRPr lang="en-US" sz="3200" b="1" dirty="0">
              <a:solidFill>
                <a:schemeClr val="accent2">
                  <a:lumMod val="50000"/>
                </a:schemeClr>
              </a:solidFill>
            </a:endParaRPr>
          </a:p>
        </p:txBody>
      </p:sp>
      <p:pic>
        <p:nvPicPr>
          <p:cNvPr id="7" name="Picture 6" descr="614analect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609600"/>
            <a:ext cx="2743200" cy="2084832"/>
          </a:xfrm>
          <a:prstGeom prst="rect">
            <a:avLst/>
          </a:prstGeom>
        </p:spPr>
      </p:pic>
    </p:spTree>
    <p:extLst>
      <p:ext uri="{BB962C8B-B14F-4D97-AF65-F5344CB8AC3E}">
        <p14:creationId xmlns:p14="http://schemas.microsoft.com/office/powerpoint/2010/main" val="3342418698"/>
      </p:ext>
    </p:extLst>
  </p:cSld>
  <p:clrMapOvr>
    <a:masterClrMapping/>
  </p:clrMapOvr>
  <p:transition xmlns:p14="http://schemas.microsoft.com/office/powerpoint/2010/main" advTm="10487">
    <p:fade/>
  </p:transition>
  <p:timing>
    <p:tnLst>
      <p:par>
        <p:cTn xmlns:p14="http://schemas.microsoft.com/office/powerpoint/2010/main" id="1" dur="indefinite" restart="never" nodeType="tmRoot"/>
      </p:par>
    </p:tnLst>
  </p:timing>
  <p:extLst mod="1"/>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4495800"/>
            <a:ext cx="8458200" cy="1077218"/>
          </a:xfrm>
          <a:prstGeom prst="rect">
            <a:avLst/>
          </a:prstGeom>
          <a:ln>
            <a:noFill/>
          </a:ln>
        </p:spPr>
        <p:txBody>
          <a:bodyPr wrap="square">
            <a:spAutoFit/>
          </a:bodyPr>
          <a:lstStyle/>
          <a:p>
            <a:pPr algn="ctr"/>
            <a:r>
              <a:rPr lang="en-US" sz="3200" b="1" dirty="0" smtClean="0">
                <a:solidFill>
                  <a:srgbClr val="953735"/>
                </a:solidFill>
              </a:rPr>
              <a:t>Learn more about history at</a:t>
            </a:r>
          </a:p>
          <a:p>
            <a:pPr algn="ctr"/>
            <a:r>
              <a:rPr lang="en-US" sz="3200" b="1" dirty="0" smtClean="0">
                <a:solidFill>
                  <a:srgbClr val="953735"/>
                </a:solidFill>
              </a:rPr>
              <a:t>www.mrdowling.com</a:t>
            </a:r>
            <a:endParaRPr lang="en-US" sz="3200" dirty="0">
              <a:solidFill>
                <a:srgbClr val="953735"/>
              </a:solidFill>
            </a:endParaRPr>
          </a:p>
        </p:txBody>
      </p:sp>
      <p:pic>
        <p:nvPicPr>
          <p:cNvPr id="7" name="Picture 6" descr="logotransparent.png"/>
          <p:cNvPicPr>
            <a:picLocks noChangeAspect="1"/>
          </p:cNvPicPr>
          <p:nvPr/>
        </p:nvPicPr>
        <p:blipFill>
          <a:blip r:embed="rId2" cstate="print"/>
          <a:stretch>
            <a:fillRect/>
          </a:stretch>
        </p:blipFill>
        <p:spPr>
          <a:xfrm>
            <a:off x="2590800" y="2590800"/>
            <a:ext cx="3898270" cy="1630526"/>
          </a:xfrm>
          <a:prstGeom prst="rect">
            <a:avLst/>
          </a:prstGeom>
        </p:spPr>
      </p:pic>
      <p:sp>
        <p:nvSpPr>
          <p:cNvPr id="8" name="TextBox 7"/>
          <p:cNvSpPr txBox="1"/>
          <p:nvPr/>
        </p:nvSpPr>
        <p:spPr>
          <a:xfrm>
            <a:off x="50048" y="838200"/>
            <a:ext cx="4432975" cy="1631216"/>
          </a:xfrm>
          <a:prstGeom prst="rect">
            <a:avLst/>
          </a:prstGeom>
          <a:noFill/>
        </p:spPr>
        <p:txBody>
          <a:bodyPr wrap="none" rtlCol="0">
            <a:spAutoFit/>
          </a:bodyPr>
          <a:lstStyle/>
          <a:p>
            <a:pPr algn="ctr"/>
            <a:r>
              <a:rPr lang="en-US" sz="2400" b="1" dirty="0">
                <a:solidFill>
                  <a:srgbClr val="953735"/>
                </a:solidFill>
              </a:rPr>
              <a:t> Music credit:</a:t>
            </a:r>
          </a:p>
          <a:p>
            <a:pPr algn="ctr"/>
            <a:r>
              <a:rPr lang="en-US" sz="2400" b="1" dirty="0" smtClean="0">
                <a:solidFill>
                  <a:srgbClr val="953735"/>
                </a:solidFill>
              </a:rPr>
              <a:t>Cartoon Battle by </a:t>
            </a:r>
            <a:r>
              <a:rPr lang="en-US" sz="2400" b="1" dirty="0">
                <a:solidFill>
                  <a:srgbClr val="953735"/>
                </a:solidFill>
              </a:rPr>
              <a:t>Kevin MacLeod  </a:t>
            </a:r>
            <a:endParaRPr lang="en-US" sz="2400" b="1" dirty="0" smtClean="0">
              <a:solidFill>
                <a:srgbClr val="953735"/>
              </a:solidFill>
            </a:endParaRPr>
          </a:p>
          <a:p>
            <a:pPr algn="ctr"/>
            <a:r>
              <a:rPr lang="en-US" sz="2400" b="1" dirty="0" smtClean="0">
                <a:solidFill>
                  <a:srgbClr val="953735"/>
                </a:solidFill>
              </a:rPr>
              <a:t>(</a:t>
            </a:r>
            <a:r>
              <a:rPr lang="en-US" sz="2400" b="1" dirty="0" err="1">
                <a:solidFill>
                  <a:srgbClr val="953735"/>
                </a:solidFill>
              </a:rPr>
              <a:t>incompetech.com</a:t>
            </a:r>
            <a:r>
              <a:rPr lang="en-US" sz="2400" b="1" dirty="0">
                <a:solidFill>
                  <a:srgbClr val="953735"/>
                </a:solidFill>
              </a:rPr>
              <a:t>) </a:t>
            </a:r>
          </a:p>
          <a:p>
            <a:pPr algn="ctr"/>
            <a:r>
              <a:rPr lang="en-US" sz="1400" b="1" dirty="0">
                <a:solidFill>
                  <a:srgbClr val="953735"/>
                </a:solidFill>
              </a:rPr>
              <a:t>Licensed under Creative Commons: By Attribution 3.0</a:t>
            </a:r>
          </a:p>
          <a:p>
            <a:pPr algn="ctr"/>
            <a:r>
              <a:rPr lang="en-US" sz="1400" b="1" dirty="0">
                <a:solidFill>
                  <a:srgbClr val="953735"/>
                </a:solidFill>
              </a:rPr>
              <a:t>http://</a:t>
            </a:r>
            <a:r>
              <a:rPr lang="en-US" sz="1400" b="1" dirty="0" err="1">
                <a:solidFill>
                  <a:srgbClr val="953735"/>
                </a:solidFill>
              </a:rPr>
              <a:t>creativecommons.org</a:t>
            </a:r>
            <a:r>
              <a:rPr lang="en-US" sz="1400" b="1" dirty="0">
                <a:solidFill>
                  <a:srgbClr val="953735"/>
                </a:solidFill>
              </a:rPr>
              <a:t>/licenses/by/3.0/</a:t>
            </a:r>
          </a:p>
        </p:txBody>
      </p:sp>
      <p:sp>
        <p:nvSpPr>
          <p:cNvPr id="12" name="Title 1"/>
          <p:cNvSpPr txBox="1">
            <a:spLocks/>
          </p:cNvSpPr>
          <p:nvPr/>
        </p:nvSpPr>
        <p:spPr>
          <a:xfrm>
            <a:off x="0" y="0"/>
            <a:ext cx="9144000" cy="688975"/>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Confucius                                         Ancient </a:t>
            </a:r>
            <a:r>
              <a:rPr kumimoji="0" lang="en-US" sz="3200" b="1"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China</a:t>
            </a:r>
            <a:endParaRPr kumimoji="0" lang="en-US" sz="3200" b="1"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Tree>
  </p:cSld>
  <p:clrMapOvr>
    <a:masterClrMapping/>
  </p:clrMapOvr>
  <p:transition xmlns:p14="http://schemas.microsoft.com/office/powerpoint/2010/main" advTm="6861">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13-confuciu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838200"/>
            <a:ext cx="3810000" cy="6121400"/>
          </a:xfrm>
          <a:prstGeom prst="rect">
            <a:avLst/>
          </a:prstGeom>
        </p:spPr>
      </p:pic>
      <p:sp>
        <p:nvSpPr>
          <p:cNvPr id="4" name="Title 1"/>
          <p:cNvSpPr txBox="1">
            <a:spLocks/>
          </p:cNvSpPr>
          <p:nvPr/>
        </p:nvSpPr>
        <p:spPr>
          <a:xfrm>
            <a:off x="0" y="0"/>
            <a:ext cx="9144000" cy="688975"/>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953735"/>
                </a:solidFill>
                <a:effectLst/>
                <a:uLnTx/>
                <a:uFillTx/>
                <a:latin typeface="Aharoni" pitchFamily="2" charset="-79"/>
                <a:ea typeface="+mj-ea"/>
                <a:cs typeface="Aharoni" pitchFamily="2" charset="-79"/>
              </a:rPr>
              <a:t>Confucius                                         Ancient </a:t>
            </a:r>
            <a:r>
              <a:rPr kumimoji="0" lang="en-US" sz="3200" b="1" i="0" u="none" strike="noStrike" kern="1200" cap="none" spc="0" normalizeH="0" baseline="0" noProof="0" dirty="0" smtClean="0">
                <a:ln>
                  <a:noFill/>
                </a:ln>
                <a:solidFill>
                  <a:srgbClr val="953735"/>
                </a:solidFill>
                <a:effectLst/>
                <a:uLnTx/>
                <a:uFillTx/>
                <a:latin typeface="Aharoni" pitchFamily="2" charset="-79"/>
                <a:ea typeface="+mj-ea"/>
                <a:cs typeface="Aharoni" pitchFamily="2" charset="-79"/>
              </a:rPr>
              <a:t>China</a:t>
            </a:r>
            <a:endParaRPr kumimoji="0" lang="en-US" sz="3200" b="1" i="0" u="none" strike="noStrike" kern="1200" cap="none" spc="0" normalizeH="0" baseline="0" noProof="0" dirty="0">
              <a:ln>
                <a:noFill/>
              </a:ln>
              <a:solidFill>
                <a:srgbClr val="953735"/>
              </a:solidFill>
              <a:effectLst/>
              <a:uLnTx/>
              <a:uFillTx/>
              <a:latin typeface="Aharoni" pitchFamily="2" charset="-79"/>
              <a:ea typeface="+mj-ea"/>
              <a:cs typeface="Aharoni" pitchFamily="2" charset="-79"/>
            </a:endParaRPr>
          </a:p>
        </p:txBody>
      </p:sp>
      <p:sp>
        <p:nvSpPr>
          <p:cNvPr id="9" name="TextBox 8"/>
          <p:cNvSpPr txBox="1"/>
          <p:nvPr/>
        </p:nvSpPr>
        <p:spPr>
          <a:xfrm>
            <a:off x="457200" y="685800"/>
            <a:ext cx="6096000" cy="6001642"/>
          </a:xfrm>
          <a:prstGeom prst="rect">
            <a:avLst/>
          </a:prstGeom>
          <a:noFill/>
        </p:spPr>
        <p:txBody>
          <a:bodyPr wrap="square" rtlCol="0">
            <a:spAutoFit/>
          </a:bodyPr>
          <a:lstStyle/>
          <a:p>
            <a:r>
              <a:rPr lang="en-US" sz="3200" b="1" dirty="0">
                <a:solidFill>
                  <a:srgbClr val="BD711A"/>
                </a:solidFill>
              </a:rPr>
              <a:t>Confucius was a sage.  A sage is a very wise man. </a:t>
            </a:r>
            <a:r>
              <a:rPr lang="en-US" sz="3200" b="1" dirty="0" smtClean="0">
                <a:solidFill>
                  <a:srgbClr val="BD711A"/>
                </a:solidFill>
              </a:rPr>
              <a:t> </a:t>
            </a:r>
            <a:r>
              <a:rPr lang="en-US" sz="3200" b="1" dirty="0" smtClean="0">
                <a:solidFill>
                  <a:srgbClr val="632523"/>
                </a:solidFill>
              </a:rPr>
              <a:t>Although </a:t>
            </a:r>
            <a:r>
              <a:rPr lang="en-US" sz="3200" b="1" dirty="0">
                <a:solidFill>
                  <a:srgbClr val="632523"/>
                </a:solidFill>
              </a:rPr>
              <a:t>he was </a:t>
            </a:r>
            <a:endParaRPr lang="en-US" sz="3200" b="1" dirty="0" smtClean="0">
              <a:solidFill>
                <a:srgbClr val="632523"/>
              </a:solidFill>
            </a:endParaRPr>
          </a:p>
          <a:p>
            <a:r>
              <a:rPr lang="en-US" sz="3200" b="1" dirty="0" smtClean="0">
                <a:solidFill>
                  <a:srgbClr val="632523"/>
                </a:solidFill>
              </a:rPr>
              <a:t>not </a:t>
            </a:r>
            <a:r>
              <a:rPr lang="en-US" sz="3200" b="1" dirty="0">
                <a:solidFill>
                  <a:srgbClr val="632523"/>
                </a:solidFill>
              </a:rPr>
              <a:t>well known when he was </a:t>
            </a:r>
            <a:endParaRPr lang="en-US" sz="3200" b="1" dirty="0" smtClean="0">
              <a:solidFill>
                <a:srgbClr val="632523"/>
              </a:solidFill>
            </a:endParaRPr>
          </a:p>
          <a:p>
            <a:r>
              <a:rPr lang="en-US" sz="3200" b="1" dirty="0" smtClean="0">
                <a:solidFill>
                  <a:srgbClr val="632523"/>
                </a:solidFill>
              </a:rPr>
              <a:t>alive</a:t>
            </a:r>
            <a:r>
              <a:rPr lang="en-US" sz="3200" b="1" dirty="0">
                <a:solidFill>
                  <a:srgbClr val="632523"/>
                </a:solidFill>
              </a:rPr>
              <a:t>, Confucius is now the </a:t>
            </a:r>
            <a:endParaRPr lang="en-US" sz="3200" b="1" dirty="0" smtClean="0">
              <a:solidFill>
                <a:srgbClr val="632523"/>
              </a:solidFill>
            </a:endParaRPr>
          </a:p>
          <a:p>
            <a:r>
              <a:rPr lang="en-US" sz="3200" b="1" dirty="0" smtClean="0">
                <a:solidFill>
                  <a:srgbClr val="632523"/>
                </a:solidFill>
              </a:rPr>
              <a:t>most </a:t>
            </a:r>
            <a:r>
              <a:rPr lang="en-US" sz="3200" b="1" dirty="0">
                <a:solidFill>
                  <a:srgbClr val="632523"/>
                </a:solidFill>
              </a:rPr>
              <a:t>remembered person from ancient China.  </a:t>
            </a:r>
            <a:r>
              <a:rPr lang="en-US" sz="3200" b="1" dirty="0">
                <a:solidFill>
                  <a:srgbClr val="BD711A"/>
                </a:solidFill>
              </a:rPr>
              <a:t>Confucius was </a:t>
            </a:r>
            <a:endParaRPr lang="en-US" sz="3200" b="1" dirty="0" smtClean="0">
              <a:solidFill>
                <a:srgbClr val="BD711A"/>
              </a:solidFill>
            </a:endParaRPr>
          </a:p>
          <a:p>
            <a:r>
              <a:rPr lang="en-US" sz="3200" b="1" dirty="0" smtClean="0">
                <a:solidFill>
                  <a:srgbClr val="BD711A"/>
                </a:solidFill>
              </a:rPr>
              <a:t>born </a:t>
            </a:r>
            <a:r>
              <a:rPr lang="en-US" sz="3200" b="1" dirty="0">
                <a:solidFill>
                  <a:srgbClr val="BD711A"/>
                </a:solidFill>
              </a:rPr>
              <a:t>in 551</a:t>
            </a:r>
            <a:r>
              <a:rPr lang="en-US" sz="2400" b="1" dirty="0">
                <a:solidFill>
                  <a:srgbClr val="BD711A"/>
                </a:solidFill>
              </a:rPr>
              <a:t>BCE</a:t>
            </a:r>
            <a:r>
              <a:rPr lang="en-US" sz="3200" b="1" dirty="0">
                <a:solidFill>
                  <a:srgbClr val="BD711A"/>
                </a:solidFill>
              </a:rPr>
              <a:t>, in a period of Chinese history known as the </a:t>
            </a:r>
            <a:endParaRPr lang="en-US" sz="3200" b="1" dirty="0" smtClean="0">
              <a:solidFill>
                <a:srgbClr val="BD711A"/>
              </a:solidFill>
            </a:endParaRPr>
          </a:p>
          <a:p>
            <a:r>
              <a:rPr lang="en-US" sz="3200" b="1" dirty="0" smtClean="0">
                <a:solidFill>
                  <a:srgbClr val="BD711A"/>
                </a:solidFill>
              </a:rPr>
              <a:t>Age </a:t>
            </a:r>
            <a:r>
              <a:rPr lang="en-US" sz="3200" b="1" dirty="0">
                <a:solidFill>
                  <a:srgbClr val="BD711A"/>
                </a:solidFill>
              </a:rPr>
              <a:t>of Warring States</a:t>
            </a:r>
            <a:r>
              <a:rPr lang="en-US" sz="3200" b="1" dirty="0" smtClean="0">
                <a:solidFill>
                  <a:srgbClr val="BD711A"/>
                </a:solidFill>
              </a:rPr>
              <a:t>.  </a:t>
            </a:r>
            <a:r>
              <a:rPr lang="en-US" sz="3200" b="1" dirty="0">
                <a:solidFill>
                  <a:srgbClr val="BD711A"/>
                </a:solidFill>
              </a:rPr>
              <a:t>It </a:t>
            </a:r>
            <a:r>
              <a:rPr lang="en-US" sz="3200" b="1" dirty="0" smtClean="0">
                <a:solidFill>
                  <a:srgbClr val="BD711A"/>
                </a:solidFill>
              </a:rPr>
              <a:t>was</a:t>
            </a:r>
          </a:p>
          <a:p>
            <a:r>
              <a:rPr lang="en-US" sz="3200" b="1" dirty="0" smtClean="0">
                <a:solidFill>
                  <a:srgbClr val="BD711A"/>
                </a:solidFill>
              </a:rPr>
              <a:t>a </a:t>
            </a:r>
            <a:r>
              <a:rPr lang="en-US" sz="3200" b="1" dirty="0">
                <a:solidFill>
                  <a:srgbClr val="BD711A"/>
                </a:solidFill>
              </a:rPr>
              <a:t>period that saw China </a:t>
            </a:r>
            <a:endParaRPr lang="en-US" sz="3200" b="1" dirty="0" smtClean="0">
              <a:solidFill>
                <a:srgbClr val="BD711A"/>
              </a:solidFill>
            </a:endParaRPr>
          </a:p>
          <a:p>
            <a:r>
              <a:rPr lang="en-US" sz="3200" b="1" dirty="0" smtClean="0">
                <a:solidFill>
                  <a:srgbClr val="BD711A"/>
                </a:solidFill>
              </a:rPr>
              <a:t>divided </a:t>
            </a:r>
            <a:r>
              <a:rPr lang="en-US" sz="3200" b="1" dirty="0">
                <a:solidFill>
                  <a:srgbClr val="BD711A"/>
                </a:solidFill>
              </a:rPr>
              <a:t>into many small </a:t>
            </a:r>
            <a:endParaRPr lang="en-US" sz="3200" b="1" dirty="0" smtClean="0">
              <a:solidFill>
                <a:srgbClr val="BD711A"/>
              </a:solidFill>
            </a:endParaRPr>
          </a:p>
          <a:p>
            <a:r>
              <a:rPr lang="en-US" sz="3200" b="1" dirty="0" smtClean="0">
                <a:solidFill>
                  <a:srgbClr val="BD711A"/>
                </a:solidFill>
              </a:rPr>
              <a:t>kingdoms</a:t>
            </a:r>
            <a:r>
              <a:rPr lang="en-US" sz="3200" b="1" dirty="0">
                <a:solidFill>
                  <a:srgbClr val="BD711A"/>
                </a:solidFill>
              </a:rPr>
              <a:t>. </a:t>
            </a:r>
            <a:endParaRPr lang="en-US" sz="3200" b="1" dirty="0">
              <a:solidFill>
                <a:srgbClr val="BD711A"/>
              </a:solidFill>
            </a:endParaRPr>
          </a:p>
        </p:txBody>
      </p:sp>
    </p:spTree>
    <p:extLst>
      <p:ext uri="{BB962C8B-B14F-4D97-AF65-F5344CB8AC3E}">
        <p14:creationId xmlns:p14="http://schemas.microsoft.com/office/powerpoint/2010/main" val="3875887417"/>
      </p:ext>
    </p:extLst>
  </p:cSld>
  <p:clrMapOvr>
    <a:masterClrMapping/>
  </p:clrMapOvr>
  <p:transition xmlns:p14="http://schemas.microsoft.com/office/powerpoint/2010/main" advTm="6398">
    <p:fade/>
  </p:transition>
  <p:timing>
    <p:tnLst>
      <p:par>
        <p:cTn xmlns:p14="http://schemas.microsoft.com/office/powerpoint/2010/main" id="1" dur="indefinite" restart="never" nodeType="tmRoot"/>
      </p:par>
    </p:tnLst>
  </p:timing>
  <p:extLst mod="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13-confuciu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838200"/>
            <a:ext cx="3810000" cy="6121400"/>
          </a:xfrm>
          <a:prstGeom prst="rect">
            <a:avLst/>
          </a:prstGeom>
        </p:spPr>
      </p:pic>
      <p:sp>
        <p:nvSpPr>
          <p:cNvPr id="4" name="Title 1"/>
          <p:cNvSpPr txBox="1">
            <a:spLocks/>
          </p:cNvSpPr>
          <p:nvPr/>
        </p:nvSpPr>
        <p:spPr>
          <a:xfrm>
            <a:off x="0" y="0"/>
            <a:ext cx="9144000" cy="688975"/>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953735"/>
                </a:solidFill>
                <a:effectLst/>
                <a:uLnTx/>
                <a:uFillTx/>
                <a:latin typeface="Aharoni" pitchFamily="2" charset="-79"/>
                <a:ea typeface="+mj-ea"/>
                <a:cs typeface="Aharoni" pitchFamily="2" charset="-79"/>
              </a:rPr>
              <a:t>Confucius                                         Ancient </a:t>
            </a:r>
            <a:r>
              <a:rPr kumimoji="0" lang="en-US" sz="3200" b="1" i="0" u="none" strike="noStrike" kern="1200" cap="none" spc="0" normalizeH="0" baseline="0" noProof="0" dirty="0" smtClean="0">
                <a:ln>
                  <a:noFill/>
                </a:ln>
                <a:solidFill>
                  <a:srgbClr val="953735"/>
                </a:solidFill>
                <a:effectLst/>
                <a:uLnTx/>
                <a:uFillTx/>
                <a:latin typeface="Aharoni" pitchFamily="2" charset="-79"/>
                <a:ea typeface="+mj-ea"/>
                <a:cs typeface="Aharoni" pitchFamily="2" charset="-79"/>
              </a:rPr>
              <a:t>China</a:t>
            </a:r>
            <a:endParaRPr kumimoji="0" lang="en-US" sz="3200" b="1" i="0" u="none" strike="noStrike" kern="1200" cap="none" spc="0" normalizeH="0" baseline="0" noProof="0" dirty="0">
              <a:ln>
                <a:noFill/>
              </a:ln>
              <a:solidFill>
                <a:srgbClr val="953735"/>
              </a:solidFill>
              <a:effectLst/>
              <a:uLnTx/>
              <a:uFillTx/>
              <a:latin typeface="Aharoni" pitchFamily="2" charset="-79"/>
              <a:ea typeface="+mj-ea"/>
              <a:cs typeface="Aharoni" pitchFamily="2" charset="-79"/>
            </a:endParaRPr>
          </a:p>
        </p:txBody>
      </p:sp>
      <p:sp>
        <p:nvSpPr>
          <p:cNvPr id="9" name="TextBox 8"/>
          <p:cNvSpPr txBox="1"/>
          <p:nvPr/>
        </p:nvSpPr>
        <p:spPr>
          <a:xfrm>
            <a:off x="457200" y="685800"/>
            <a:ext cx="6096000" cy="6001642"/>
          </a:xfrm>
          <a:prstGeom prst="rect">
            <a:avLst/>
          </a:prstGeom>
          <a:noFill/>
        </p:spPr>
        <p:txBody>
          <a:bodyPr wrap="square" rtlCol="0">
            <a:spAutoFit/>
          </a:bodyPr>
          <a:lstStyle/>
          <a:p>
            <a:r>
              <a:rPr lang="en-US" sz="3200" b="1" dirty="0">
                <a:solidFill>
                  <a:srgbClr val="BD711A"/>
                </a:solidFill>
              </a:rPr>
              <a:t>Confucius was a sage.  A sage is a very wise man. </a:t>
            </a:r>
            <a:r>
              <a:rPr lang="en-US" sz="3200" b="1" dirty="0" smtClean="0">
                <a:solidFill>
                  <a:srgbClr val="BD711A"/>
                </a:solidFill>
              </a:rPr>
              <a:t> Although </a:t>
            </a:r>
            <a:r>
              <a:rPr lang="en-US" sz="3200" b="1" dirty="0">
                <a:solidFill>
                  <a:srgbClr val="BD711A"/>
                </a:solidFill>
              </a:rPr>
              <a:t>he was </a:t>
            </a:r>
            <a:endParaRPr lang="en-US" sz="3200" b="1" dirty="0" smtClean="0">
              <a:solidFill>
                <a:srgbClr val="BD711A"/>
              </a:solidFill>
            </a:endParaRPr>
          </a:p>
          <a:p>
            <a:r>
              <a:rPr lang="en-US" sz="3200" b="1" dirty="0" smtClean="0">
                <a:solidFill>
                  <a:srgbClr val="BD711A"/>
                </a:solidFill>
              </a:rPr>
              <a:t>not </a:t>
            </a:r>
            <a:r>
              <a:rPr lang="en-US" sz="3200" b="1" dirty="0">
                <a:solidFill>
                  <a:srgbClr val="BD711A"/>
                </a:solidFill>
              </a:rPr>
              <a:t>well known when he was </a:t>
            </a:r>
            <a:endParaRPr lang="en-US" sz="3200" b="1" dirty="0" smtClean="0">
              <a:solidFill>
                <a:srgbClr val="BD711A"/>
              </a:solidFill>
            </a:endParaRPr>
          </a:p>
          <a:p>
            <a:r>
              <a:rPr lang="en-US" sz="3200" b="1" dirty="0" smtClean="0">
                <a:solidFill>
                  <a:srgbClr val="BD711A"/>
                </a:solidFill>
              </a:rPr>
              <a:t>alive</a:t>
            </a:r>
            <a:r>
              <a:rPr lang="en-US" sz="3200" b="1" dirty="0">
                <a:solidFill>
                  <a:srgbClr val="BD711A"/>
                </a:solidFill>
              </a:rPr>
              <a:t>, Confucius is now the </a:t>
            </a:r>
            <a:endParaRPr lang="en-US" sz="3200" b="1" dirty="0" smtClean="0">
              <a:solidFill>
                <a:srgbClr val="BD711A"/>
              </a:solidFill>
            </a:endParaRPr>
          </a:p>
          <a:p>
            <a:r>
              <a:rPr lang="en-US" sz="3200" b="1" dirty="0" smtClean="0">
                <a:solidFill>
                  <a:srgbClr val="BD711A"/>
                </a:solidFill>
              </a:rPr>
              <a:t>most </a:t>
            </a:r>
            <a:r>
              <a:rPr lang="en-US" sz="3200" b="1" dirty="0">
                <a:solidFill>
                  <a:srgbClr val="BD711A"/>
                </a:solidFill>
              </a:rPr>
              <a:t>remembered person from ancient China.  </a:t>
            </a:r>
            <a:r>
              <a:rPr lang="en-US" sz="3200" b="1" dirty="0">
                <a:solidFill>
                  <a:srgbClr val="632523"/>
                </a:solidFill>
              </a:rPr>
              <a:t>Confucius was </a:t>
            </a:r>
            <a:endParaRPr lang="en-US" sz="3200" b="1" dirty="0" smtClean="0">
              <a:solidFill>
                <a:srgbClr val="632523"/>
              </a:solidFill>
            </a:endParaRPr>
          </a:p>
          <a:p>
            <a:r>
              <a:rPr lang="en-US" sz="3200" b="1" dirty="0" smtClean="0">
                <a:solidFill>
                  <a:srgbClr val="632523"/>
                </a:solidFill>
              </a:rPr>
              <a:t>born </a:t>
            </a:r>
            <a:r>
              <a:rPr lang="en-US" sz="3200" b="1" dirty="0">
                <a:solidFill>
                  <a:srgbClr val="632523"/>
                </a:solidFill>
              </a:rPr>
              <a:t>in 551</a:t>
            </a:r>
            <a:r>
              <a:rPr lang="en-US" sz="2400" b="1" dirty="0">
                <a:solidFill>
                  <a:srgbClr val="632523"/>
                </a:solidFill>
              </a:rPr>
              <a:t>BCE</a:t>
            </a:r>
            <a:r>
              <a:rPr lang="en-US" sz="3200" b="1" dirty="0">
                <a:solidFill>
                  <a:srgbClr val="632523"/>
                </a:solidFill>
              </a:rPr>
              <a:t>, in a period of Chinese history known as the </a:t>
            </a:r>
            <a:endParaRPr lang="en-US" sz="3200" b="1" dirty="0" smtClean="0">
              <a:solidFill>
                <a:srgbClr val="632523"/>
              </a:solidFill>
            </a:endParaRPr>
          </a:p>
          <a:p>
            <a:r>
              <a:rPr lang="en-US" sz="3200" b="1" dirty="0" smtClean="0">
                <a:solidFill>
                  <a:srgbClr val="632523"/>
                </a:solidFill>
              </a:rPr>
              <a:t>Age </a:t>
            </a:r>
            <a:r>
              <a:rPr lang="en-US" sz="3200" b="1" dirty="0">
                <a:solidFill>
                  <a:srgbClr val="632523"/>
                </a:solidFill>
              </a:rPr>
              <a:t>of Warring States</a:t>
            </a:r>
            <a:r>
              <a:rPr lang="en-US" sz="3200" b="1" dirty="0" smtClean="0">
                <a:solidFill>
                  <a:srgbClr val="632523"/>
                </a:solidFill>
              </a:rPr>
              <a:t>.  </a:t>
            </a:r>
            <a:r>
              <a:rPr lang="en-US" sz="3200" b="1" dirty="0">
                <a:solidFill>
                  <a:srgbClr val="BD711A"/>
                </a:solidFill>
              </a:rPr>
              <a:t>It </a:t>
            </a:r>
            <a:r>
              <a:rPr lang="en-US" sz="3200" b="1" dirty="0" smtClean="0">
                <a:solidFill>
                  <a:srgbClr val="BD711A"/>
                </a:solidFill>
              </a:rPr>
              <a:t>was</a:t>
            </a:r>
          </a:p>
          <a:p>
            <a:r>
              <a:rPr lang="en-US" sz="3200" b="1" dirty="0" smtClean="0">
                <a:solidFill>
                  <a:srgbClr val="BD711A"/>
                </a:solidFill>
              </a:rPr>
              <a:t>a </a:t>
            </a:r>
            <a:r>
              <a:rPr lang="en-US" sz="3200" b="1" dirty="0">
                <a:solidFill>
                  <a:srgbClr val="BD711A"/>
                </a:solidFill>
              </a:rPr>
              <a:t>period that saw China </a:t>
            </a:r>
            <a:endParaRPr lang="en-US" sz="3200" b="1" dirty="0" smtClean="0">
              <a:solidFill>
                <a:srgbClr val="BD711A"/>
              </a:solidFill>
            </a:endParaRPr>
          </a:p>
          <a:p>
            <a:r>
              <a:rPr lang="en-US" sz="3200" b="1" dirty="0" smtClean="0">
                <a:solidFill>
                  <a:srgbClr val="BD711A"/>
                </a:solidFill>
              </a:rPr>
              <a:t>divided </a:t>
            </a:r>
            <a:r>
              <a:rPr lang="en-US" sz="3200" b="1" dirty="0">
                <a:solidFill>
                  <a:srgbClr val="BD711A"/>
                </a:solidFill>
              </a:rPr>
              <a:t>into many small </a:t>
            </a:r>
            <a:endParaRPr lang="en-US" sz="3200" b="1" dirty="0" smtClean="0">
              <a:solidFill>
                <a:srgbClr val="BD711A"/>
              </a:solidFill>
            </a:endParaRPr>
          </a:p>
          <a:p>
            <a:r>
              <a:rPr lang="en-US" sz="3200" b="1" dirty="0" smtClean="0">
                <a:solidFill>
                  <a:srgbClr val="BD711A"/>
                </a:solidFill>
              </a:rPr>
              <a:t>kingdoms</a:t>
            </a:r>
            <a:r>
              <a:rPr lang="en-US" sz="3200" b="1" dirty="0">
                <a:solidFill>
                  <a:srgbClr val="BD711A"/>
                </a:solidFill>
              </a:rPr>
              <a:t>. </a:t>
            </a:r>
            <a:endParaRPr lang="en-US" sz="3200" b="1" dirty="0">
              <a:solidFill>
                <a:srgbClr val="BD711A"/>
              </a:solidFill>
            </a:endParaRPr>
          </a:p>
        </p:txBody>
      </p:sp>
    </p:spTree>
    <p:extLst>
      <p:ext uri="{BB962C8B-B14F-4D97-AF65-F5344CB8AC3E}">
        <p14:creationId xmlns:p14="http://schemas.microsoft.com/office/powerpoint/2010/main" val="2077182938"/>
      </p:ext>
    </p:extLst>
  </p:cSld>
  <p:clrMapOvr>
    <a:masterClrMapping/>
  </p:clrMapOvr>
  <p:transition xmlns:p14="http://schemas.microsoft.com/office/powerpoint/2010/main" advTm="7642">
    <p:fade/>
  </p:transition>
  <p:timing>
    <p:tnLst>
      <p:par>
        <p:cTn xmlns:p14="http://schemas.microsoft.com/office/powerpoint/2010/main" id="1" dur="indefinite" restart="never" nodeType="tmRoot"/>
      </p:par>
    </p:tnLst>
  </p:timing>
  <p:extLst mod="1"/>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13-confuciu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838200"/>
            <a:ext cx="3810000" cy="6121400"/>
          </a:xfrm>
          <a:prstGeom prst="rect">
            <a:avLst/>
          </a:prstGeom>
        </p:spPr>
      </p:pic>
      <p:sp>
        <p:nvSpPr>
          <p:cNvPr id="4" name="Title 1"/>
          <p:cNvSpPr txBox="1">
            <a:spLocks/>
          </p:cNvSpPr>
          <p:nvPr/>
        </p:nvSpPr>
        <p:spPr>
          <a:xfrm>
            <a:off x="0" y="0"/>
            <a:ext cx="9144000" cy="688975"/>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953735"/>
                </a:solidFill>
                <a:effectLst/>
                <a:uLnTx/>
                <a:uFillTx/>
                <a:latin typeface="Aharoni" pitchFamily="2" charset="-79"/>
                <a:ea typeface="+mj-ea"/>
                <a:cs typeface="Aharoni" pitchFamily="2" charset="-79"/>
              </a:rPr>
              <a:t>Confucius                                         Ancient </a:t>
            </a:r>
            <a:r>
              <a:rPr kumimoji="0" lang="en-US" sz="3200" b="1" i="0" u="none" strike="noStrike" kern="1200" cap="none" spc="0" normalizeH="0" baseline="0" noProof="0" dirty="0" smtClean="0">
                <a:ln>
                  <a:noFill/>
                </a:ln>
                <a:solidFill>
                  <a:srgbClr val="953735"/>
                </a:solidFill>
                <a:effectLst/>
                <a:uLnTx/>
                <a:uFillTx/>
                <a:latin typeface="Aharoni" pitchFamily="2" charset="-79"/>
                <a:ea typeface="+mj-ea"/>
                <a:cs typeface="Aharoni" pitchFamily="2" charset="-79"/>
              </a:rPr>
              <a:t>China</a:t>
            </a:r>
            <a:endParaRPr kumimoji="0" lang="en-US" sz="3200" b="1" i="0" u="none" strike="noStrike" kern="1200" cap="none" spc="0" normalizeH="0" baseline="0" noProof="0" dirty="0">
              <a:ln>
                <a:noFill/>
              </a:ln>
              <a:solidFill>
                <a:srgbClr val="953735"/>
              </a:solidFill>
              <a:effectLst/>
              <a:uLnTx/>
              <a:uFillTx/>
              <a:latin typeface="Aharoni" pitchFamily="2" charset="-79"/>
              <a:ea typeface="+mj-ea"/>
              <a:cs typeface="Aharoni" pitchFamily="2" charset="-79"/>
            </a:endParaRPr>
          </a:p>
        </p:txBody>
      </p:sp>
      <p:sp>
        <p:nvSpPr>
          <p:cNvPr id="9" name="TextBox 8"/>
          <p:cNvSpPr txBox="1"/>
          <p:nvPr/>
        </p:nvSpPr>
        <p:spPr>
          <a:xfrm>
            <a:off x="457200" y="685800"/>
            <a:ext cx="6248400" cy="6001642"/>
          </a:xfrm>
          <a:prstGeom prst="rect">
            <a:avLst/>
          </a:prstGeom>
          <a:noFill/>
        </p:spPr>
        <p:txBody>
          <a:bodyPr wrap="square" rtlCol="0">
            <a:spAutoFit/>
          </a:bodyPr>
          <a:lstStyle/>
          <a:p>
            <a:r>
              <a:rPr lang="en-US" sz="3200" b="1" dirty="0">
                <a:solidFill>
                  <a:srgbClr val="BD711A"/>
                </a:solidFill>
              </a:rPr>
              <a:t>Confucius was a sage.  A sage is a very wise man. </a:t>
            </a:r>
            <a:r>
              <a:rPr lang="en-US" sz="3200" b="1" dirty="0" smtClean="0">
                <a:solidFill>
                  <a:srgbClr val="BD711A"/>
                </a:solidFill>
              </a:rPr>
              <a:t> Although </a:t>
            </a:r>
            <a:r>
              <a:rPr lang="en-US" sz="3200" b="1" dirty="0">
                <a:solidFill>
                  <a:srgbClr val="BD711A"/>
                </a:solidFill>
              </a:rPr>
              <a:t>he was </a:t>
            </a:r>
            <a:endParaRPr lang="en-US" sz="3200" b="1" dirty="0" smtClean="0">
              <a:solidFill>
                <a:srgbClr val="BD711A"/>
              </a:solidFill>
            </a:endParaRPr>
          </a:p>
          <a:p>
            <a:r>
              <a:rPr lang="en-US" sz="3200" b="1" dirty="0" smtClean="0">
                <a:solidFill>
                  <a:srgbClr val="BD711A"/>
                </a:solidFill>
              </a:rPr>
              <a:t>not </a:t>
            </a:r>
            <a:r>
              <a:rPr lang="en-US" sz="3200" b="1" dirty="0">
                <a:solidFill>
                  <a:srgbClr val="BD711A"/>
                </a:solidFill>
              </a:rPr>
              <a:t>well known when he was </a:t>
            </a:r>
            <a:endParaRPr lang="en-US" sz="3200" b="1" dirty="0" smtClean="0">
              <a:solidFill>
                <a:srgbClr val="BD711A"/>
              </a:solidFill>
            </a:endParaRPr>
          </a:p>
          <a:p>
            <a:r>
              <a:rPr lang="en-US" sz="3200" b="1" dirty="0" smtClean="0">
                <a:solidFill>
                  <a:srgbClr val="BD711A"/>
                </a:solidFill>
              </a:rPr>
              <a:t>alive</a:t>
            </a:r>
            <a:r>
              <a:rPr lang="en-US" sz="3200" b="1" dirty="0">
                <a:solidFill>
                  <a:srgbClr val="BD711A"/>
                </a:solidFill>
              </a:rPr>
              <a:t>, Confucius is now the </a:t>
            </a:r>
            <a:endParaRPr lang="en-US" sz="3200" b="1" dirty="0" smtClean="0">
              <a:solidFill>
                <a:srgbClr val="BD711A"/>
              </a:solidFill>
            </a:endParaRPr>
          </a:p>
          <a:p>
            <a:r>
              <a:rPr lang="en-US" sz="3200" b="1" dirty="0" smtClean="0">
                <a:solidFill>
                  <a:srgbClr val="BD711A"/>
                </a:solidFill>
              </a:rPr>
              <a:t>most </a:t>
            </a:r>
            <a:r>
              <a:rPr lang="en-US" sz="3200" b="1" dirty="0">
                <a:solidFill>
                  <a:srgbClr val="BD711A"/>
                </a:solidFill>
              </a:rPr>
              <a:t>remembered person from ancient China.  Confucius was </a:t>
            </a:r>
            <a:endParaRPr lang="en-US" sz="3200" b="1" dirty="0" smtClean="0">
              <a:solidFill>
                <a:srgbClr val="BD711A"/>
              </a:solidFill>
            </a:endParaRPr>
          </a:p>
          <a:p>
            <a:r>
              <a:rPr lang="en-US" sz="3200" b="1" dirty="0" smtClean="0">
                <a:solidFill>
                  <a:srgbClr val="BD711A"/>
                </a:solidFill>
              </a:rPr>
              <a:t>born </a:t>
            </a:r>
            <a:r>
              <a:rPr lang="en-US" sz="3200" b="1" dirty="0">
                <a:solidFill>
                  <a:srgbClr val="BD711A"/>
                </a:solidFill>
              </a:rPr>
              <a:t>in 551</a:t>
            </a:r>
            <a:r>
              <a:rPr lang="en-US" sz="2400" b="1" dirty="0">
                <a:solidFill>
                  <a:srgbClr val="BD711A"/>
                </a:solidFill>
              </a:rPr>
              <a:t>BCE</a:t>
            </a:r>
            <a:r>
              <a:rPr lang="en-US" sz="3200" b="1" dirty="0">
                <a:solidFill>
                  <a:srgbClr val="BD711A"/>
                </a:solidFill>
              </a:rPr>
              <a:t>, in a period of Chinese history known as the </a:t>
            </a:r>
            <a:endParaRPr lang="en-US" sz="3200" b="1" dirty="0" smtClean="0">
              <a:solidFill>
                <a:srgbClr val="BD711A"/>
              </a:solidFill>
            </a:endParaRPr>
          </a:p>
          <a:p>
            <a:r>
              <a:rPr lang="en-US" sz="3200" b="1" dirty="0" smtClean="0">
                <a:solidFill>
                  <a:srgbClr val="BD711A"/>
                </a:solidFill>
              </a:rPr>
              <a:t>Age </a:t>
            </a:r>
            <a:r>
              <a:rPr lang="en-US" sz="3200" b="1" dirty="0">
                <a:solidFill>
                  <a:srgbClr val="BD711A"/>
                </a:solidFill>
              </a:rPr>
              <a:t>of Warring States</a:t>
            </a:r>
            <a:r>
              <a:rPr lang="en-US" sz="3200" b="1" dirty="0" smtClean="0">
                <a:solidFill>
                  <a:srgbClr val="BD711A"/>
                </a:solidFill>
              </a:rPr>
              <a:t>.  </a:t>
            </a:r>
            <a:r>
              <a:rPr lang="en-US" sz="3200" b="1" dirty="0">
                <a:solidFill>
                  <a:srgbClr val="632523"/>
                </a:solidFill>
              </a:rPr>
              <a:t>It </a:t>
            </a:r>
            <a:r>
              <a:rPr lang="en-US" sz="3200" b="1" dirty="0" smtClean="0">
                <a:solidFill>
                  <a:srgbClr val="632523"/>
                </a:solidFill>
              </a:rPr>
              <a:t>was</a:t>
            </a:r>
          </a:p>
          <a:p>
            <a:r>
              <a:rPr lang="en-US" sz="3200" b="1" dirty="0" smtClean="0">
                <a:solidFill>
                  <a:srgbClr val="632523"/>
                </a:solidFill>
              </a:rPr>
              <a:t>a </a:t>
            </a:r>
            <a:r>
              <a:rPr lang="en-US" sz="3200" b="1" dirty="0">
                <a:solidFill>
                  <a:srgbClr val="632523"/>
                </a:solidFill>
              </a:rPr>
              <a:t>period that saw China </a:t>
            </a:r>
            <a:endParaRPr lang="en-US" sz="3200" b="1" dirty="0" smtClean="0">
              <a:solidFill>
                <a:srgbClr val="632523"/>
              </a:solidFill>
            </a:endParaRPr>
          </a:p>
          <a:p>
            <a:r>
              <a:rPr lang="en-US" sz="3200" b="1" dirty="0" smtClean="0">
                <a:solidFill>
                  <a:srgbClr val="632523"/>
                </a:solidFill>
              </a:rPr>
              <a:t>divided </a:t>
            </a:r>
            <a:r>
              <a:rPr lang="en-US" sz="3200" b="1" dirty="0">
                <a:solidFill>
                  <a:srgbClr val="632523"/>
                </a:solidFill>
              </a:rPr>
              <a:t>into many small </a:t>
            </a:r>
            <a:endParaRPr lang="en-US" sz="3200" b="1" dirty="0" smtClean="0">
              <a:solidFill>
                <a:srgbClr val="632523"/>
              </a:solidFill>
            </a:endParaRPr>
          </a:p>
          <a:p>
            <a:r>
              <a:rPr lang="en-US" sz="3200" b="1" dirty="0" smtClean="0">
                <a:solidFill>
                  <a:srgbClr val="632523"/>
                </a:solidFill>
              </a:rPr>
              <a:t>kingdoms</a:t>
            </a:r>
            <a:r>
              <a:rPr lang="en-US" sz="3200" b="1" dirty="0">
                <a:solidFill>
                  <a:srgbClr val="632523"/>
                </a:solidFill>
              </a:rPr>
              <a:t>. </a:t>
            </a:r>
            <a:endParaRPr lang="en-US" sz="3200" b="1" dirty="0">
              <a:solidFill>
                <a:srgbClr val="632523"/>
              </a:solidFill>
            </a:endParaRPr>
          </a:p>
        </p:txBody>
      </p:sp>
    </p:spTree>
    <p:extLst>
      <p:ext uri="{BB962C8B-B14F-4D97-AF65-F5344CB8AC3E}">
        <p14:creationId xmlns:p14="http://schemas.microsoft.com/office/powerpoint/2010/main" val="3093603452"/>
      </p:ext>
    </p:extLst>
  </p:cSld>
  <p:clrMapOvr>
    <a:masterClrMapping/>
  </p:clrMapOvr>
  <p:transition xmlns:p14="http://schemas.microsoft.com/office/powerpoint/2010/main" advTm="4105">
    <p:fade/>
  </p:transition>
  <p:timing>
    <p:tnLst>
      <p:par>
        <p:cTn xmlns:p14="http://schemas.microsoft.com/office/powerpoint/2010/main" id="1" dur="indefinite" restart="never" nodeType="tmRoot"/>
      </p:par>
    </p:tnLst>
  </p:timing>
  <p:extLst mod="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13-confuciu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838200"/>
            <a:ext cx="3810000" cy="6121400"/>
          </a:xfrm>
          <a:prstGeom prst="rect">
            <a:avLst/>
          </a:prstGeom>
        </p:spPr>
      </p:pic>
      <p:sp>
        <p:nvSpPr>
          <p:cNvPr id="4" name="Title 1"/>
          <p:cNvSpPr txBox="1">
            <a:spLocks/>
          </p:cNvSpPr>
          <p:nvPr/>
        </p:nvSpPr>
        <p:spPr>
          <a:xfrm>
            <a:off x="0" y="0"/>
            <a:ext cx="9144000" cy="688975"/>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953735"/>
                </a:solidFill>
                <a:effectLst/>
                <a:uLnTx/>
                <a:uFillTx/>
                <a:latin typeface="Aharoni" pitchFamily="2" charset="-79"/>
                <a:ea typeface="+mj-ea"/>
                <a:cs typeface="Aharoni" pitchFamily="2" charset="-79"/>
              </a:rPr>
              <a:t>Confucius                                         Ancient </a:t>
            </a:r>
            <a:r>
              <a:rPr kumimoji="0" lang="en-US" sz="3200" b="1" i="0" u="none" strike="noStrike" kern="1200" cap="none" spc="0" normalizeH="0" baseline="0" noProof="0" dirty="0" smtClean="0">
                <a:ln>
                  <a:noFill/>
                </a:ln>
                <a:solidFill>
                  <a:srgbClr val="953735"/>
                </a:solidFill>
                <a:effectLst/>
                <a:uLnTx/>
                <a:uFillTx/>
                <a:latin typeface="Aharoni" pitchFamily="2" charset="-79"/>
                <a:ea typeface="+mj-ea"/>
                <a:cs typeface="Aharoni" pitchFamily="2" charset="-79"/>
              </a:rPr>
              <a:t>China</a:t>
            </a:r>
            <a:endParaRPr kumimoji="0" lang="en-US" sz="3200" b="1" i="0" u="none" strike="noStrike" kern="1200" cap="none" spc="0" normalizeH="0" baseline="0" noProof="0" dirty="0">
              <a:ln>
                <a:noFill/>
              </a:ln>
              <a:solidFill>
                <a:srgbClr val="953735"/>
              </a:solidFill>
              <a:effectLst/>
              <a:uLnTx/>
              <a:uFillTx/>
              <a:latin typeface="Aharoni" pitchFamily="2" charset="-79"/>
              <a:ea typeface="+mj-ea"/>
              <a:cs typeface="Aharoni" pitchFamily="2" charset="-79"/>
            </a:endParaRPr>
          </a:p>
        </p:txBody>
      </p:sp>
      <p:sp>
        <p:nvSpPr>
          <p:cNvPr id="9" name="TextBox 8"/>
          <p:cNvSpPr txBox="1"/>
          <p:nvPr/>
        </p:nvSpPr>
        <p:spPr>
          <a:xfrm>
            <a:off x="457200" y="685800"/>
            <a:ext cx="5334000" cy="4524315"/>
          </a:xfrm>
          <a:prstGeom prst="rect">
            <a:avLst/>
          </a:prstGeom>
          <a:noFill/>
        </p:spPr>
        <p:txBody>
          <a:bodyPr wrap="square" rtlCol="0">
            <a:spAutoFit/>
          </a:bodyPr>
          <a:lstStyle/>
          <a:p>
            <a:r>
              <a:rPr lang="en-US" sz="3200" b="1" dirty="0">
                <a:solidFill>
                  <a:srgbClr val="632523"/>
                </a:solidFill>
              </a:rPr>
              <a:t>The local rulers fought one another and were often cruel to their </a:t>
            </a:r>
            <a:r>
              <a:rPr lang="en-US" sz="3200" b="1" dirty="0" smtClean="0">
                <a:solidFill>
                  <a:srgbClr val="632523"/>
                </a:solidFill>
              </a:rPr>
              <a:t>people</a:t>
            </a:r>
            <a:r>
              <a:rPr lang="en-US" sz="3200" b="1" dirty="0">
                <a:solidFill>
                  <a:srgbClr val="632523"/>
                </a:solidFill>
              </a:rPr>
              <a:t>. </a:t>
            </a:r>
            <a:r>
              <a:rPr lang="en-US" sz="3200" b="1" dirty="0" smtClean="0">
                <a:solidFill>
                  <a:srgbClr val="632523"/>
                </a:solidFill>
              </a:rPr>
              <a:t> </a:t>
            </a:r>
            <a:r>
              <a:rPr lang="en-US" sz="3200" b="1" dirty="0" smtClean="0">
                <a:solidFill>
                  <a:srgbClr val="BD711A"/>
                </a:solidFill>
              </a:rPr>
              <a:t>Confucius </a:t>
            </a:r>
            <a:r>
              <a:rPr lang="en-US" sz="3200" b="1" dirty="0">
                <a:solidFill>
                  <a:srgbClr val="BD711A"/>
                </a:solidFill>
              </a:rPr>
              <a:t>advised many leaders that peace and justice </a:t>
            </a:r>
            <a:r>
              <a:rPr lang="en-US" sz="3200" b="1" dirty="0" smtClean="0">
                <a:solidFill>
                  <a:srgbClr val="BD711A"/>
                </a:solidFill>
              </a:rPr>
              <a:t>was </a:t>
            </a:r>
            <a:r>
              <a:rPr lang="en-US" sz="3200" b="1" dirty="0">
                <a:solidFill>
                  <a:srgbClr val="BD711A"/>
                </a:solidFill>
              </a:rPr>
              <a:t>not possible without good government, and that good government was possible </a:t>
            </a:r>
            <a:endParaRPr lang="en-US" sz="3200" b="1" dirty="0" smtClean="0">
              <a:solidFill>
                <a:srgbClr val="BD711A"/>
              </a:solidFill>
            </a:endParaRPr>
          </a:p>
          <a:p>
            <a:r>
              <a:rPr lang="en-US" sz="3200" b="1" dirty="0" smtClean="0">
                <a:solidFill>
                  <a:srgbClr val="BD711A"/>
                </a:solidFill>
              </a:rPr>
              <a:t>only </a:t>
            </a:r>
            <a:r>
              <a:rPr lang="en-US" sz="3200" b="1" dirty="0">
                <a:solidFill>
                  <a:srgbClr val="BD711A"/>
                </a:solidFill>
              </a:rPr>
              <a:t>through good leaders.</a:t>
            </a:r>
            <a:endParaRPr lang="en-US" sz="3200" b="1" dirty="0">
              <a:solidFill>
                <a:srgbClr val="BD711A"/>
              </a:solidFill>
            </a:endParaRPr>
          </a:p>
        </p:txBody>
      </p:sp>
    </p:spTree>
    <p:extLst>
      <p:ext uri="{BB962C8B-B14F-4D97-AF65-F5344CB8AC3E}">
        <p14:creationId xmlns:p14="http://schemas.microsoft.com/office/powerpoint/2010/main" val="2848834747"/>
      </p:ext>
    </p:extLst>
  </p:cSld>
  <p:clrMapOvr>
    <a:masterClrMapping/>
  </p:clrMapOvr>
  <p:transition xmlns:p14="http://schemas.microsoft.com/office/powerpoint/2010/main" advTm="4155">
    <p:fade/>
  </p:transition>
  <p:timing>
    <p:tnLst>
      <p:par>
        <p:cTn xmlns:p14="http://schemas.microsoft.com/office/powerpoint/2010/main" id="1" dur="indefinite" restart="never" nodeType="tmRoot"/>
      </p:par>
    </p:tnLst>
  </p:timing>
  <p:extLst mod="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13-confuciu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838200"/>
            <a:ext cx="3810000" cy="6121400"/>
          </a:xfrm>
          <a:prstGeom prst="rect">
            <a:avLst/>
          </a:prstGeom>
        </p:spPr>
      </p:pic>
      <p:sp>
        <p:nvSpPr>
          <p:cNvPr id="4" name="Title 1"/>
          <p:cNvSpPr txBox="1">
            <a:spLocks/>
          </p:cNvSpPr>
          <p:nvPr/>
        </p:nvSpPr>
        <p:spPr>
          <a:xfrm>
            <a:off x="0" y="0"/>
            <a:ext cx="9144000" cy="688975"/>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953735"/>
                </a:solidFill>
                <a:effectLst/>
                <a:uLnTx/>
                <a:uFillTx/>
                <a:latin typeface="Aharoni" pitchFamily="2" charset="-79"/>
                <a:ea typeface="+mj-ea"/>
                <a:cs typeface="Aharoni" pitchFamily="2" charset="-79"/>
              </a:rPr>
              <a:t>Confucius                                         Ancient </a:t>
            </a:r>
            <a:r>
              <a:rPr kumimoji="0" lang="en-US" sz="3200" b="1" i="0" u="none" strike="noStrike" kern="1200" cap="none" spc="0" normalizeH="0" baseline="0" noProof="0" dirty="0" smtClean="0">
                <a:ln>
                  <a:noFill/>
                </a:ln>
                <a:solidFill>
                  <a:srgbClr val="953735"/>
                </a:solidFill>
                <a:effectLst/>
                <a:uLnTx/>
                <a:uFillTx/>
                <a:latin typeface="Aharoni" pitchFamily="2" charset="-79"/>
                <a:ea typeface="+mj-ea"/>
                <a:cs typeface="Aharoni" pitchFamily="2" charset="-79"/>
              </a:rPr>
              <a:t>China</a:t>
            </a:r>
            <a:endParaRPr kumimoji="0" lang="en-US" sz="3200" b="1" i="0" u="none" strike="noStrike" kern="1200" cap="none" spc="0" normalizeH="0" baseline="0" noProof="0" dirty="0">
              <a:ln>
                <a:noFill/>
              </a:ln>
              <a:solidFill>
                <a:srgbClr val="953735"/>
              </a:solidFill>
              <a:effectLst/>
              <a:uLnTx/>
              <a:uFillTx/>
              <a:latin typeface="Aharoni" pitchFamily="2" charset="-79"/>
              <a:ea typeface="+mj-ea"/>
              <a:cs typeface="Aharoni" pitchFamily="2" charset="-79"/>
            </a:endParaRPr>
          </a:p>
        </p:txBody>
      </p:sp>
      <p:sp>
        <p:nvSpPr>
          <p:cNvPr id="9" name="TextBox 8"/>
          <p:cNvSpPr txBox="1"/>
          <p:nvPr/>
        </p:nvSpPr>
        <p:spPr>
          <a:xfrm>
            <a:off x="457200" y="685800"/>
            <a:ext cx="5334000" cy="4524315"/>
          </a:xfrm>
          <a:prstGeom prst="rect">
            <a:avLst/>
          </a:prstGeom>
          <a:noFill/>
        </p:spPr>
        <p:txBody>
          <a:bodyPr wrap="square" rtlCol="0">
            <a:spAutoFit/>
          </a:bodyPr>
          <a:lstStyle/>
          <a:p>
            <a:r>
              <a:rPr lang="en-US" sz="3200" b="1" dirty="0">
                <a:solidFill>
                  <a:srgbClr val="BD711A"/>
                </a:solidFill>
              </a:rPr>
              <a:t>The local rulers fought one another and were often cruel to their </a:t>
            </a:r>
            <a:r>
              <a:rPr lang="en-US" sz="3200" b="1" dirty="0" smtClean="0">
                <a:solidFill>
                  <a:srgbClr val="BD711A"/>
                </a:solidFill>
              </a:rPr>
              <a:t>people</a:t>
            </a:r>
            <a:r>
              <a:rPr lang="en-US" sz="3200" b="1" dirty="0">
                <a:solidFill>
                  <a:srgbClr val="BD711A"/>
                </a:solidFill>
              </a:rPr>
              <a:t>. </a:t>
            </a:r>
            <a:r>
              <a:rPr lang="en-US" sz="3200" b="1" dirty="0" smtClean="0">
                <a:solidFill>
                  <a:srgbClr val="BD711A"/>
                </a:solidFill>
              </a:rPr>
              <a:t> </a:t>
            </a:r>
            <a:r>
              <a:rPr lang="en-US" sz="3200" b="1" dirty="0" smtClean="0">
                <a:solidFill>
                  <a:srgbClr val="632523"/>
                </a:solidFill>
              </a:rPr>
              <a:t>Confucius </a:t>
            </a:r>
            <a:r>
              <a:rPr lang="en-US" sz="3200" b="1" dirty="0">
                <a:solidFill>
                  <a:srgbClr val="632523"/>
                </a:solidFill>
              </a:rPr>
              <a:t>advised many leaders that peace and justice </a:t>
            </a:r>
            <a:r>
              <a:rPr lang="en-US" sz="3200" b="1" dirty="0" smtClean="0">
                <a:solidFill>
                  <a:srgbClr val="632523"/>
                </a:solidFill>
              </a:rPr>
              <a:t>was </a:t>
            </a:r>
            <a:r>
              <a:rPr lang="en-US" sz="3200" b="1" dirty="0">
                <a:solidFill>
                  <a:srgbClr val="632523"/>
                </a:solidFill>
              </a:rPr>
              <a:t>not possible without good government, and that good government was possible </a:t>
            </a:r>
            <a:endParaRPr lang="en-US" sz="3200" b="1" dirty="0" smtClean="0">
              <a:solidFill>
                <a:srgbClr val="632523"/>
              </a:solidFill>
            </a:endParaRPr>
          </a:p>
          <a:p>
            <a:r>
              <a:rPr lang="en-US" sz="3200" b="1" dirty="0" smtClean="0">
                <a:solidFill>
                  <a:srgbClr val="632523"/>
                </a:solidFill>
              </a:rPr>
              <a:t>only </a:t>
            </a:r>
            <a:r>
              <a:rPr lang="en-US" sz="3200" b="1" dirty="0">
                <a:solidFill>
                  <a:srgbClr val="632523"/>
                </a:solidFill>
              </a:rPr>
              <a:t>through good leaders.</a:t>
            </a:r>
            <a:endParaRPr lang="en-US" sz="3200" b="1" dirty="0">
              <a:solidFill>
                <a:srgbClr val="632523"/>
              </a:solidFill>
            </a:endParaRPr>
          </a:p>
        </p:txBody>
      </p:sp>
    </p:spTree>
    <p:extLst>
      <p:ext uri="{BB962C8B-B14F-4D97-AF65-F5344CB8AC3E}">
        <p14:creationId xmlns:p14="http://schemas.microsoft.com/office/powerpoint/2010/main" val="2073323599"/>
      </p:ext>
    </p:extLst>
  </p:cSld>
  <p:clrMapOvr>
    <a:masterClrMapping/>
  </p:clrMapOvr>
  <p:transition xmlns:p14="http://schemas.microsoft.com/office/powerpoint/2010/main" advTm="9451">
    <p:fade/>
  </p:transition>
  <p:timing>
    <p:tnLst>
      <p:par>
        <p:cTn xmlns:p14="http://schemas.microsoft.com/office/powerpoint/2010/main" id="1" dur="indefinite" restart="never" nodeType="tmRoot"/>
      </p:par>
    </p:tnLst>
  </p:timing>
  <p:extLst mod="1"/>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88975"/>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Confucius                                         Ancient </a:t>
            </a:r>
            <a:r>
              <a:rPr kumimoji="0" lang="en-US" sz="3200" b="1"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China</a:t>
            </a:r>
            <a:endParaRPr kumimoji="0" lang="en-US" sz="3200" b="1"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
        <p:nvSpPr>
          <p:cNvPr id="9" name="TextBox 8"/>
          <p:cNvSpPr txBox="1"/>
          <p:nvPr/>
        </p:nvSpPr>
        <p:spPr>
          <a:xfrm>
            <a:off x="26918" y="609600"/>
            <a:ext cx="8888481" cy="6001642"/>
          </a:xfrm>
          <a:prstGeom prst="rect">
            <a:avLst/>
          </a:prstGeom>
          <a:noFill/>
        </p:spPr>
        <p:txBody>
          <a:bodyPr wrap="square" rtlCol="0">
            <a:spAutoFit/>
          </a:bodyPr>
          <a:lstStyle/>
          <a:p>
            <a:r>
              <a:rPr lang="en-US" sz="3200" b="1" dirty="0">
                <a:solidFill>
                  <a:srgbClr val="632523"/>
                </a:solidFill>
              </a:rPr>
              <a:t>Confucius was concerned with how people treated one another. </a:t>
            </a:r>
            <a:r>
              <a:rPr lang="en-US" sz="3200" b="1" dirty="0" smtClean="0">
                <a:solidFill>
                  <a:srgbClr val="632523"/>
                </a:solidFill>
              </a:rPr>
              <a:t> </a:t>
            </a:r>
            <a:r>
              <a:rPr lang="en-US" sz="3200" b="1" dirty="0" smtClean="0">
                <a:solidFill>
                  <a:srgbClr val="BD711A"/>
                </a:solidFill>
              </a:rPr>
              <a:t>The </a:t>
            </a:r>
            <a:r>
              <a:rPr lang="en-US" sz="3200" b="1" dirty="0">
                <a:solidFill>
                  <a:srgbClr val="BD711A"/>
                </a:solidFill>
              </a:rPr>
              <a:t>great sage said, "What you do not want done to yourself, do </a:t>
            </a:r>
            <a:endParaRPr lang="en-US" sz="3200" b="1" dirty="0" smtClean="0">
              <a:solidFill>
                <a:srgbClr val="BD711A"/>
              </a:solidFill>
            </a:endParaRPr>
          </a:p>
          <a:p>
            <a:r>
              <a:rPr lang="en-US" sz="3200" b="1" dirty="0" smtClean="0">
                <a:solidFill>
                  <a:srgbClr val="BD711A"/>
                </a:solidFill>
              </a:rPr>
              <a:t>not </a:t>
            </a:r>
            <a:r>
              <a:rPr lang="en-US" sz="3200" b="1" dirty="0">
                <a:solidFill>
                  <a:srgbClr val="BD711A"/>
                </a:solidFill>
              </a:rPr>
              <a:t>do to others." </a:t>
            </a:r>
            <a:r>
              <a:rPr lang="en-US" sz="3200" b="1" dirty="0" smtClean="0">
                <a:solidFill>
                  <a:srgbClr val="BD711A"/>
                </a:solidFill>
              </a:rPr>
              <a:t> He </a:t>
            </a:r>
            <a:r>
              <a:rPr lang="en-US" sz="3200" b="1" dirty="0">
                <a:solidFill>
                  <a:srgbClr val="BD711A"/>
                </a:solidFill>
              </a:rPr>
              <a:t>stressed </a:t>
            </a:r>
            <a:endParaRPr lang="en-US" sz="3200" b="1" dirty="0" smtClean="0">
              <a:solidFill>
                <a:srgbClr val="BD711A"/>
              </a:solidFill>
            </a:endParaRPr>
          </a:p>
          <a:p>
            <a:r>
              <a:rPr lang="en-US" sz="3200" b="1" dirty="0" smtClean="0">
                <a:solidFill>
                  <a:srgbClr val="BD711A"/>
                </a:solidFill>
              </a:rPr>
              <a:t>that </a:t>
            </a:r>
            <a:r>
              <a:rPr lang="en-US" sz="3200" b="1" dirty="0">
                <a:solidFill>
                  <a:srgbClr val="BD711A"/>
                </a:solidFill>
              </a:rPr>
              <a:t>any person, rich or poor, </a:t>
            </a:r>
            <a:endParaRPr lang="en-US" sz="3200" b="1" dirty="0" smtClean="0">
              <a:solidFill>
                <a:srgbClr val="BD711A"/>
              </a:solidFill>
            </a:endParaRPr>
          </a:p>
          <a:p>
            <a:r>
              <a:rPr lang="en-US" sz="3200" b="1" dirty="0" smtClean="0">
                <a:solidFill>
                  <a:srgbClr val="BD711A"/>
                </a:solidFill>
              </a:rPr>
              <a:t>could </a:t>
            </a:r>
            <a:r>
              <a:rPr lang="en-US" sz="3200" b="1" dirty="0">
                <a:solidFill>
                  <a:srgbClr val="BD711A"/>
                </a:solidFill>
              </a:rPr>
              <a:t>become superior. </a:t>
            </a:r>
            <a:r>
              <a:rPr lang="en-US" sz="3200" b="1" dirty="0" smtClean="0">
                <a:solidFill>
                  <a:srgbClr val="BD711A"/>
                </a:solidFill>
              </a:rPr>
              <a:t> The </a:t>
            </a:r>
          </a:p>
          <a:p>
            <a:r>
              <a:rPr lang="en-US" sz="3200" b="1" dirty="0" smtClean="0">
                <a:solidFill>
                  <a:srgbClr val="BD711A"/>
                </a:solidFill>
              </a:rPr>
              <a:t>Chinese </a:t>
            </a:r>
            <a:r>
              <a:rPr lang="en-US" sz="3200" b="1" dirty="0">
                <a:solidFill>
                  <a:srgbClr val="BD711A"/>
                </a:solidFill>
              </a:rPr>
              <a:t>word </a:t>
            </a:r>
            <a:r>
              <a:rPr lang="en-US" sz="3200" b="1" i="1" dirty="0" err="1">
                <a:solidFill>
                  <a:srgbClr val="BD711A"/>
                </a:solidFill>
              </a:rPr>
              <a:t>jen</a:t>
            </a:r>
            <a:r>
              <a:rPr lang="en-US" sz="3200" b="1" dirty="0">
                <a:solidFill>
                  <a:srgbClr val="BD711A"/>
                </a:solidFill>
              </a:rPr>
              <a:t> refers to the </a:t>
            </a:r>
            <a:endParaRPr lang="en-US" sz="3200" b="1" dirty="0" smtClean="0">
              <a:solidFill>
                <a:srgbClr val="BD711A"/>
              </a:solidFill>
            </a:endParaRPr>
          </a:p>
          <a:p>
            <a:r>
              <a:rPr lang="en-US" sz="3200" b="1" dirty="0" smtClean="0">
                <a:solidFill>
                  <a:srgbClr val="BD711A"/>
                </a:solidFill>
              </a:rPr>
              <a:t>kindness </a:t>
            </a:r>
            <a:r>
              <a:rPr lang="en-US" sz="3200" b="1" dirty="0">
                <a:solidFill>
                  <a:srgbClr val="BD711A"/>
                </a:solidFill>
              </a:rPr>
              <a:t>and love each person </a:t>
            </a:r>
            <a:endParaRPr lang="en-US" sz="3200" b="1" dirty="0" smtClean="0">
              <a:solidFill>
                <a:srgbClr val="BD711A"/>
              </a:solidFill>
            </a:endParaRPr>
          </a:p>
          <a:p>
            <a:r>
              <a:rPr lang="en-US" sz="3200" b="1" dirty="0" smtClean="0">
                <a:solidFill>
                  <a:srgbClr val="BD711A"/>
                </a:solidFill>
              </a:rPr>
              <a:t>should </a:t>
            </a:r>
            <a:r>
              <a:rPr lang="en-US" sz="3200" b="1" dirty="0">
                <a:solidFill>
                  <a:srgbClr val="BD711A"/>
                </a:solidFill>
              </a:rPr>
              <a:t>have for all others and </a:t>
            </a:r>
            <a:endParaRPr lang="en-US" sz="3200" b="1" dirty="0" smtClean="0">
              <a:solidFill>
                <a:srgbClr val="BD711A"/>
              </a:solidFill>
            </a:endParaRPr>
          </a:p>
          <a:p>
            <a:r>
              <a:rPr lang="en-US" sz="3200" b="1" dirty="0" smtClean="0">
                <a:solidFill>
                  <a:srgbClr val="BD711A"/>
                </a:solidFill>
              </a:rPr>
              <a:t>for </a:t>
            </a:r>
            <a:r>
              <a:rPr lang="en-US" sz="3200" b="1" dirty="0">
                <a:solidFill>
                  <a:srgbClr val="BD711A"/>
                </a:solidFill>
              </a:rPr>
              <a:t>nature. </a:t>
            </a:r>
            <a:r>
              <a:rPr lang="en-US" sz="3200" b="1" dirty="0" smtClean="0">
                <a:solidFill>
                  <a:srgbClr val="BD711A"/>
                </a:solidFill>
              </a:rPr>
              <a:t> Confucius </a:t>
            </a:r>
            <a:r>
              <a:rPr lang="en-US" sz="3200" b="1" dirty="0">
                <a:solidFill>
                  <a:srgbClr val="BD711A"/>
                </a:solidFill>
              </a:rPr>
              <a:t>taught </a:t>
            </a:r>
            <a:endParaRPr lang="en-US" sz="3200" b="1" dirty="0" smtClean="0">
              <a:solidFill>
                <a:srgbClr val="BD711A"/>
              </a:solidFill>
            </a:endParaRPr>
          </a:p>
          <a:p>
            <a:r>
              <a:rPr lang="en-US" sz="3200" b="1" dirty="0" smtClean="0">
                <a:solidFill>
                  <a:srgbClr val="BD711A"/>
                </a:solidFill>
              </a:rPr>
              <a:t>that </a:t>
            </a:r>
            <a:r>
              <a:rPr lang="en-US" sz="3200" b="1" dirty="0">
                <a:solidFill>
                  <a:srgbClr val="BD711A"/>
                </a:solidFill>
              </a:rPr>
              <a:t>the person who develops </a:t>
            </a:r>
            <a:endParaRPr lang="en-US" sz="3200" b="1" dirty="0" smtClean="0">
              <a:solidFill>
                <a:srgbClr val="BD711A"/>
              </a:solidFill>
            </a:endParaRPr>
          </a:p>
          <a:p>
            <a:r>
              <a:rPr lang="en-US" sz="3200" b="1" dirty="0" err="1" smtClean="0">
                <a:solidFill>
                  <a:srgbClr val="BD711A"/>
                </a:solidFill>
              </a:rPr>
              <a:t>jen</a:t>
            </a:r>
            <a:r>
              <a:rPr lang="en-US" sz="3200" b="1" dirty="0" smtClean="0">
                <a:solidFill>
                  <a:srgbClr val="BD711A"/>
                </a:solidFill>
              </a:rPr>
              <a:t> </a:t>
            </a:r>
            <a:r>
              <a:rPr lang="en-US" sz="3200" b="1" dirty="0">
                <a:solidFill>
                  <a:srgbClr val="BD711A"/>
                </a:solidFill>
              </a:rPr>
              <a:t>becomes superior. </a:t>
            </a:r>
            <a:endParaRPr lang="en-US" sz="3200" b="1" dirty="0">
              <a:solidFill>
                <a:srgbClr val="BD711A"/>
              </a:solidFill>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colorTemperature colorTemp="7478"/>
                    </a14:imgEffect>
                    <a14:imgEffect>
                      <a14:saturation sat="48000"/>
                    </a14:imgEffect>
                    <a14:imgEffect>
                      <a14:brightnessContrast bright="22000"/>
                    </a14:imgEffect>
                  </a14:imgLayer>
                </a14:imgProps>
              </a:ext>
            </a:extLst>
          </a:blip>
          <a:stretch>
            <a:fillRect/>
          </a:stretch>
        </p:blipFill>
        <p:spPr>
          <a:xfrm>
            <a:off x="5638800" y="1786469"/>
            <a:ext cx="3505199" cy="5071531"/>
          </a:xfrm>
          <a:prstGeom prst="rect">
            <a:avLst/>
          </a:prstGeom>
          <a:solidFill>
            <a:schemeClr val="bg1">
              <a:lumMod val="85000"/>
            </a:schemeClr>
          </a:solidFill>
          <a:effectLst>
            <a:softEdge rad="228600"/>
          </a:effectLst>
        </p:spPr>
      </p:pic>
    </p:spTree>
    <p:extLst>
      <p:ext uri="{BB962C8B-B14F-4D97-AF65-F5344CB8AC3E}">
        <p14:creationId xmlns:p14="http://schemas.microsoft.com/office/powerpoint/2010/main" val="258029639"/>
      </p:ext>
    </p:extLst>
  </p:cSld>
  <p:clrMapOvr>
    <a:masterClrMapping/>
  </p:clrMapOvr>
  <p:transition xmlns:p14="http://schemas.microsoft.com/office/powerpoint/2010/main" advTm="3649">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88975"/>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Confucius                                         Ancient </a:t>
            </a:r>
            <a:r>
              <a:rPr kumimoji="0" lang="en-US" sz="3200" b="1" i="0" u="none" strike="noStrike" kern="1200" cap="none" spc="0" normalizeH="0" baseline="0" noProof="0" dirty="0" smtClean="0">
                <a:ln>
                  <a:noFill/>
                </a:ln>
                <a:solidFill>
                  <a:schemeClr val="accent2">
                    <a:lumMod val="75000"/>
                  </a:schemeClr>
                </a:solidFill>
                <a:effectLst/>
                <a:uLnTx/>
                <a:uFillTx/>
                <a:latin typeface="Aharoni" pitchFamily="2" charset="-79"/>
                <a:ea typeface="+mj-ea"/>
                <a:cs typeface="Aharoni" pitchFamily="2" charset="-79"/>
              </a:rPr>
              <a:t>China</a:t>
            </a:r>
            <a:endParaRPr kumimoji="0" lang="en-US" sz="3200" b="1" i="0" u="none" strike="noStrike" kern="1200" cap="none" spc="0" normalizeH="0" baseline="0" noProof="0" dirty="0">
              <a:ln>
                <a:noFill/>
              </a:ln>
              <a:solidFill>
                <a:schemeClr val="accent2">
                  <a:lumMod val="75000"/>
                </a:schemeClr>
              </a:solidFill>
              <a:effectLst/>
              <a:uLnTx/>
              <a:uFillTx/>
              <a:latin typeface="Aharoni" pitchFamily="2" charset="-79"/>
              <a:ea typeface="+mj-ea"/>
              <a:cs typeface="Aharoni" pitchFamily="2" charset="-79"/>
            </a:endParaRPr>
          </a:p>
        </p:txBody>
      </p:sp>
      <p:sp>
        <p:nvSpPr>
          <p:cNvPr id="9" name="TextBox 8"/>
          <p:cNvSpPr txBox="1"/>
          <p:nvPr/>
        </p:nvSpPr>
        <p:spPr>
          <a:xfrm>
            <a:off x="26918" y="609600"/>
            <a:ext cx="8888481" cy="6001642"/>
          </a:xfrm>
          <a:prstGeom prst="rect">
            <a:avLst/>
          </a:prstGeom>
          <a:noFill/>
        </p:spPr>
        <p:txBody>
          <a:bodyPr wrap="square" rtlCol="0">
            <a:spAutoFit/>
          </a:bodyPr>
          <a:lstStyle/>
          <a:p>
            <a:r>
              <a:rPr lang="en-US" sz="3200" b="1" dirty="0">
                <a:solidFill>
                  <a:srgbClr val="BD711A"/>
                </a:solidFill>
              </a:rPr>
              <a:t>Confucius was concerned with how people treated one another. </a:t>
            </a:r>
            <a:r>
              <a:rPr lang="en-US" sz="3200" b="1" dirty="0" smtClean="0">
                <a:solidFill>
                  <a:srgbClr val="BD711A"/>
                </a:solidFill>
              </a:rPr>
              <a:t> </a:t>
            </a:r>
            <a:r>
              <a:rPr lang="en-US" sz="3200" b="1" dirty="0" smtClean="0">
                <a:solidFill>
                  <a:srgbClr val="632523"/>
                </a:solidFill>
              </a:rPr>
              <a:t>The </a:t>
            </a:r>
            <a:r>
              <a:rPr lang="en-US" sz="3200" b="1" dirty="0">
                <a:solidFill>
                  <a:srgbClr val="632523"/>
                </a:solidFill>
              </a:rPr>
              <a:t>great sage said, "What you do not want done to yourself, do </a:t>
            </a:r>
            <a:endParaRPr lang="en-US" sz="3200" b="1" dirty="0" smtClean="0">
              <a:solidFill>
                <a:srgbClr val="632523"/>
              </a:solidFill>
            </a:endParaRPr>
          </a:p>
          <a:p>
            <a:r>
              <a:rPr lang="en-US" sz="3200" b="1" dirty="0" smtClean="0">
                <a:solidFill>
                  <a:srgbClr val="632523"/>
                </a:solidFill>
              </a:rPr>
              <a:t>not </a:t>
            </a:r>
            <a:r>
              <a:rPr lang="en-US" sz="3200" b="1" dirty="0">
                <a:solidFill>
                  <a:srgbClr val="632523"/>
                </a:solidFill>
              </a:rPr>
              <a:t>do to others." </a:t>
            </a:r>
            <a:r>
              <a:rPr lang="en-US" sz="3200" b="1" dirty="0" smtClean="0">
                <a:solidFill>
                  <a:srgbClr val="632523"/>
                </a:solidFill>
              </a:rPr>
              <a:t> </a:t>
            </a:r>
            <a:r>
              <a:rPr lang="en-US" sz="3200" b="1" dirty="0" smtClean="0">
                <a:solidFill>
                  <a:srgbClr val="BD711A"/>
                </a:solidFill>
              </a:rPr>
              <a:t>He </a:t>
            </a:r>
            <a:r>
              <a:rPr lang="en-US" sz="3200" b="1" dirty="0">
                <a:solidFill>
                  <a:srgbClr val="BD711A"/>
                </a:solidFill>
              </a:rPr>
              <a:t>stressed </a:t>
            </a:r>
            <a:endParaRPr lang="en-US" sz="3200" b="1" dirty="0" smtClean="0">
              <a:solidFill>
                <a:srgbClr val="BD711A"/>
              </a:solidFill>
            </a:endParaRPr>
          </a:p>
          <a:p>
            <a:r>
              <a:rPr lang="en-US" sz="3200" b="1" dirty="0" smtClean="0">
                <a:solidFill>
                  <a:srgbClr val="BD711A"/>
                </a:solidFill>
              </a:rPr>
              <a:t>that </a:t>
            </a:r>
            <a:r>
              <a:rPr lang="en-US" sz="3200" b="1" dirty="0">
                <a:solidFill>
                  <a:srgbClr val="BD711A"/>
                </a:solidFill>
              </a:rPr>
              <a:t>any person, rich or poor, </a:t>
            </a:r>
            <a:endParaRPr lang="en-US" sz="3200" b="1" dirty="0" smtClean="0">
              <a:solidFill>
                <a:srgbClr val="BD711A"/>
              </a:solidFill>
            </a:endParaRPr>
          </a:p>
          <a:p>
            <a:r>
              <a:rPr lang="en-US" sz="3200" b="1" dirty="0" smtClean="0">
                <a:solidFill>
                  <a:srgbClr val="BD711A"/>
                </a:solidFill>
              </a:rPr>
              <a:t>could </a:t>
            </a:r>
            <a:r>
              <a:rPr lang="en-US" sz="3200" b="1" dirty="0">
                <a:solidFill>
                  <a:srgbClr val="BD711A"/>
                </a:solidFill>
              </a:rPr>
              <a:t>become superior. </a:t>
            </a:r>
            <a:r>
              <a:rPr lang="en-US" sz="3200" b="1" dirty="0" smtClean="0">
                <a:solidFill>
                  <a:srgbClr val="BD711A"/>
                </a:solidFill>
              </a:rPr>
              <a:t> The </a:t>
            </a:r>
          </a:p>
          <a:p>
            <a:r>
              <a:rPr lang="en-US" sz="3200" b="1" dirty="0" smtClean="0">
                <a:solidFill>
                  <a:srgbClr val="BD711A"/>
                </a:solidFill>
              </a:rPr>
              <a:t>Chinese </a:t>
            </a:r>
            <a:r>
              <a:rPr lang="en-US" sz="3200" b="1" dirty="0">
                <a:solidFill>
                  <a:srgbClr val="BD711A"/>
                </a:solidFill>
              </a:rPr>
              <a:t>word </a:t>
            </a:r>
            <a:r>
              <a:rPr lang="en-US" sz="3200" b="1" i="1" dirty="0" err="1">
                <a:solidFill>
                  <a:srgbClr val="BD711A"/>
                </a:solidFill>
              </a:rPr>
              <a:t>jen</a:t>
            </a:r>
            <a:r>
              <a:rPr lang="en-US" sz="3200" b="1" dirty="0">
                <a:solidFill>
                  <a:srgbClr val="BD711A"/>
                </a:solidFill>
              </a:rPr>
              <a:t> refers to the </a:t>
            </a:r>
            <a:endParaRPr lang="en-US" sz="3200" b="1" dirty="0" smtClean="0">
              <a:solidFill>
                <a:srgbClr val="BD711A"/>
              </a:solidFill>
            </a:endParaRPr>
          </a:p>
          <a:p>
            <a:r>
              <a:rPr lang="en-US" sz="3200" b="1" dirty="0" smtClean="0">
                <a:solidFill>
                  <a:srgbClr val="BD711A"/>
                </a:solidFill>
              </a:rPr>
              <a:t>kindness </a:t>
            </a:r>
            <a:r>
              <a:rPr lang="en-US" sz="3200" b="1" dirty="0">
                <a:solidFill>
                  <a:srgbClr val="BD711A"/>
                </a:solidFill>
              </a:rPr>
              <a:t>and love each person </a:t>
            </a:r>
            <a:endParaRPr lang="en-US" sz="3200" b="1" dirty="0" smtClean="0">
              <a:solidFill>
                <a:srgbClr val="BD711A"/>
              </a:solidFill>
            </a:endParaRPr>
          </a:p>
          <a:p>
            <a:r>
              <a:rPr lang="en-US" sz="3200" b="1" dirty="0" smtClean="0">
                <a:solidFill>
                  <a:srgbClr val="BD711A"/>
                </a:solidFill>
              </a:rPr>
              <a:t>should </a:t>
            </a:r>
            <a:r>
              <a:rPr lang="en-US" sz="3200" b="1" dirty="0">
                <a:solidFill>
                  <a:srgbClr val="BD711A"/>
                </a:solidFill>
              </a:rPr>
              <a:t>have for all others and </a:t>
            </a:r>
            <a:endParaRPr lang="en-US" sz="3200" b="1" dirty="0" smtClean="0">
              <a:solidFill>
                <a:srgbClr val="BD711A"/>
              </a:solidFill>
            </a:endParaRPr>
          </a:p>
          <a:p>
            <a:r>
              <a:rPr lang="en-US" sz="3200" b="1" dirty="0" smtClean="0">
                <a:solidFill>
                  <a:srgbClr val="BD711A"/>
                </a:solidFill>
              </a:rPr>
              <a:t>for </a:t>
            </a:r>
            <a:r>
              <a:rPr lang="en-US" sz="3200" b="1" dirty="0">
                <a:solidFill>
                  <a:srgbClr val="BD711A"/>
                </a:solidFill>
              </a:rPr>
              <a:t>nature. </a:t>
            </a:r>
            <a:r>
              <a:rPr lang="en-US" sz="3200" b="1" dirty="0" smtClean="0">
                <a:solidFill>
                  <a:srgbClr val="BD711A"/>
                </a:solidFill>
              </a:rPr>
              <a:t> Confucius </a:t>
            </a:r>
            <a:r>
              <a:rPr lang="en-US" sz="3200" b="1" dirty="0">
                <a:solidFill>
                  <a:srgbClr val="BD711A"/>
                </a:solidFill>
              </a:rPr>
              <a:t>taught </a:t>
            </a:r>
            <a:endParaRPr lang="en-US" sz="3200" b="1" dirty="0" smtClean="0">
              <a:solidFill>
                <a:srgbClr val="BD711A"/>
              </a:solidFill>
            </a:endParaRPr>
          </a:p>
          <a:p>
            <a:r>
              <a:rPr lang="en-US" sz="3200" b="1" dirty="0" smtClean="0">
                <a:solidFill>
                  <a:srgbClr val="BD711A"/>
                </a:solidFill>
              </a:rPr>
              <a:t>that </a:t>
            </a:r>
            <a:r>
              <a:rPr lang="en-US" sz="3200" b="1" dirty="0">
                <a:solidFill>
                  <a:srgbClr val="BD711A"/>
                </a:solidFill>
              </a:rPr>
              <a:t>the person who develops </a:t>
            </a:r>
            <a:endParaRPr lang="en-US" sz="3200" b="1" dirty="0" smtClean="0">
              <a:solidFill>
                <a:srgbClr val="BD711A"/>
              </a:solidFill>
            </a:endParaRPr>
          </a:p>
          <a:p>
            <a:r>
              <a:rPr lang="en-US" sz="3200" b="1" dirty="0" err="1" smtClean="0">
                <a:solidFill>
                  <a:srgbClr val="BD711A"/>
                </a:solidFill>
              </a:rPr>
              <a:t>jen</a:t>
            </a:r>
            <a:r>
              <a:rPr lang="en-US" sz="3200" b="1" dirty="0" smtClean="0">
                <a:solidFill>
                  <a:srgbClr val="BD711A"/>
                </a:solidFill>
              </a:rPr>
              <a:t> </a:t>
            </a:r>
            <a:r>
              <a:rPr lang="en-US" sz="3200" b="1" dirty="0">
                <a:solidFill>
                  <a:srgbClr val="BD711A"/>
                </a:solidFill>
              </a:rPr>
              <a:t>becomes superior. </a:t>
            </a:r>
            <a:endParaRPr lang="en-US" sz="3200" b="1" dirty="0">
              <a:solidFill>
                <a:srgbClr val="BD711A"/>
              </a:solidFill>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colorTemperature colorTemp="7478"/>
                    </a14:imgEffect>
                    <a14:imgEffect>
                      <a14:saturation sat="48000"/>
                    </a14:imgEffect>
                    <a14:imgEffect>
                      <a14:brightnessContrast bright="22000"/>
                    </a14:imgEffect>
                  </a14:imgLayer>
                </a14:imgProps>
              </a:ext>
            </a:extLst>
          </a:blip>
          <a:stretch>
            <a:fillRect/>
          </a:stretch>
        </p:blipFill>
        <p:spPr>
          <a:xfrm>
            <a:off x="5638800" y="1786469"/>
            <a:ext cx="3505199" cy="5071531"/>
          </a:xfrm>
          <a:prstGeom prst="rect">
            <a:avLst/>
          </a:prstGeom>
          <a:solidFill>
            <a:schemeClr val="bg1">
              <a:lumMod val="85000"/>
            </a:schemeClr>
          </a:solidFill>
          <a:effectLst>
            <a:softEdge rad="228600"/>
          </a:effectLst>
        </p:spPr>
      </p:pic>
    </p:spTree>
    <p:extLst>
      <p:ext uri="{BB962C8B-B14F-4D97-AF65-F5344CB8AC3E}">
        <p14:creationId xmlns:p14="http://schemas.microsoft.com/office/powerpoint/2010/main" val="2633636914"/>
      </p:ext>
    </p:extLst>
  </p:cSld>
  <p:clrMapOvr>
    <a:masterClrMapping/>
  </p:clrMapOvr>
  <p:transition xmlns:p14="http://schemas.microsoft.com/office/powerpoint/2010/main" advTm="5047">
    <p:fade/>
  </p:transition>
  <p:timing>
    <p:tnLst>
      <p:par>
        <p:cTn xmlns:p14="http://schemas.microsoft.com/office/powerpoint/2010/main" id="1" dur="indefinite" restart="never" nodeType="tmRoot"/>
      </p:par>
    </p:tnLst>
  </p:timing>
  <p:extLst mod="1"/>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8488</TotalTime>
  <Words>1597</Words>
  <Application>Microsoft Macintosh PowerPoint</Application>
  <PresentationFormat>On-screen Show (4:3)</PresentationFormat>
  <Paragraphs>155</Paragraphs>
  <Slides>29</Slides>
  <Notes>0</Notes>
  <HiddenSlides>0</HiddenSlides>
  <MMClips>1</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mikedow1@gmail.com</dc:creator>
  <cp:lastModifiedBy>Mike Dowling</cp:lastModifiedBy>
  <cp:revision>67</cp:revision>
  <dcterms:created xsi:type="dcterms:W3CDTF">2013-11-12T01:38:32Z</dcterms:created>
  <dcterms:modified xsi:type="dcterms:W3CDTF">2014-06-15T23:38:34Z</dcterms:modified>
</cp:coreProperties>
</file>