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mp3" ContentType="audio/unknown"/>
  <Default Extension="rels" ContentType="application/vnd.openxmlformats-package.relationships+xml"/>
  <Default Extension="wdp" ContentType="image/vnd.ms-photo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ppt/theme/themeOverride4.xml" ContentType="application/vnd.openxmlformats-officedocument.themeOverride+xml"/>
  <Override PartName="/ppt/theme/themeOverride5.xml" ContentType="application/vnd.openxmlformats-officedocument.themeOverride+xml"/>
  <Override PartName="/ppt/theme/themeOverride6.xml" ContentType="application/vnd.openxmlformats-officedocument.themeOverride+xml"/>
  <Override PartName="/ppt/theme/themeOverride7.xml" ContentType="application/vnd.openxmlformats-officedocument.themeOverride+xml"/>
  <Override PartName="/ppt/theme/themeOverride8.xml" ContentType="application/vnd.openxmlformats-officedocument.themeOverride+xml"/>
  <Override PartName="/ppt/theme/themeOverride9.xml" ContentType="application/vnd.openxmlformats-officedocument.themeOverride+xml"/>
  <Override PartName="/ppt/theme/themeOverride10.xml" ContentType="application/vnd.openxmlformats-officedocument.themeOverride+xml"/>
  <Override PartName="/ppt/theme/themeOverride11.xml" ContentType="application/vnd.openxmlformats-officedocument.themeOverride+xml"/>
  <Override PartName="/ppt/theme/themeOverride12.xml" ContentType="application/vnd.openxmlformats-officedocument.themeOverride+xml"/>
  <Override PartName="/ppt/theme/themeOverride13.xml" ContentType="application/vnd.openxmlformats-officedocument.themeOverride+xml"/>
  <Override PartName="/ppt/theme/themeOverride14.xml" ContentType="application/vnd.openxmlformats-officedocument.themeOverride+xml"/>
  <Override PartName="/ppt/theme/themeOverride15.xml" ContentType="application/vnd.openxmlformats-officedocument.themeOverride+xml"/>
  <Override PartName="/ppt/theme/themeOverride16.xml" ContentType="application/vnd.openxmlformats-officedocument.themeOverride+xml"/>
  <Override PartName="/ppt/theme/themeOverride17.xml" ContentType="application/vnd.openxmlformats-officedocument.themeOverride+xml"/>
  <Override PartName="/ppt/theme/themeOverride18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3" r:id="rId3"/>
    <p:sldId id="259" r:id="rId4"/>
    <p:sldId id="260" r:id="rId5"/>
    <p:sldId id="276" r:id="rId6"/>
    <p:sldId id="261" r:id="rId7"/>
    <p:sldId id="277" r:id="rId8"/>
    <p:sldId id="262" r:id="rId9"/>
    <p:sldId id="275" r:id="rId10"/>
    <p:sldId id="274" r:id="rId11"/>
    <p:sldId id="268" r:id="rId12"/>
    <p:sldId id="269" r:id="rId13"/>
    <p:sldId id="270" r:id="rId14"/>
    <p:sldId id="272" r:id="rId15"/>
    <p:sldId id="271" r:id="rId16"/>
    <p:sldId id="264" r:id="rId17"/>
    <p:sldId id="266" r:id="rId18"/>
    <p:sldId id="265" r:id="rId19"/>
    <p:sldId id="257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BD711A"/>
    <a:srgbClr val="C5761C"/>
    <a:srgbClr val="D68E03"/>
    <a:srgbClr val="A04909"/>
    <a:srgbClr val="1A3688"/>
    <a:srgbClr val="90EBF0"/>
    <a:srgbClr val="03F7C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2" d="100"/>
          <a:sy n="92" d="100"/>
        </p:scale>
        <p:origin x="-1880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printerSettings" Target="printerSettings/printerSettings1.bin"/><Relationship Id="rId22" Type="http://schemas.openxmlformats.org/officeDocument/2006/relationships/presProps" Target="presProps.xml"/><Relationship Id="rId23" Type="http://schemas.openxmlformats.org/officeDocument/2006/relationships/viewProps" Target="viewProps.xml"/><Relationship Id="rId24" Type="http://schemas.openxmlformats.org/officeDocument/2006/relationships/theme" Target="theme/theme1.xml"/><Relationship Id="rId25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2CEA90-0FDF-46B1-BEFE-29D4E6822243}" type="datetimeFigureOut">
              <a:rPr lang="en-US" smtClean="0"/>
              <a:pPr/>
              <a:t>6/16/14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A546D-8F77-4F21-AB36-F35D7457021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2CEA90-0FDF-46B1-BEFE-29D4E6822243}" type="datetimeFigureOut">
              <a:rPr lang="en-US" smtClean="0"/>
              <a:pPr/>
              <a:t>6/16/14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A546D-8F77-4F21-AB36-F35D7457021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2CEA90-0FDF-46B1-BEFE-29D4E6822243}" type="datetimeFigureOut">
              <a:rPr lang="en-US" smtClean="0"/>
              <a:pPr/>
              <a:t>6/16/14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A546D-8F77-4F21-AB36-F35D7457021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2CEA90-0FDF-46B1-BEFE-29D4E6822243}" type="datetimeFigureOut">
              <a:rPr lang="en-US" smtClean="0"/>
              <a:pPr/>
              <a:t>6/16/14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A546D-8F77-4F21-AB36-F35D7457021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2CEA90-0FDF-46B1-BEFE-29D4E6822243}" type="datetimeFigureOut">
              <a:rPr lang="en-US" smtClean="0"/>
              <a:pPr/>
              <a:t>6/16/14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A546D-8F77-4F21-AB36-F35D7457021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2CEA90-0FDF-46B1-BEFE-29D4E6822243}" type="datetimeFigureOut">
              <a:rPr lang="en-US" smtClean="0"/>
              <a:pPr/>
              <a:t>6/16/14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A546D-8F77-4F21-AB36-F35D7457021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2CEA90-0FDF-46B1-BEFE-29D4E6822243}" type="datetimeFigureOut">
              <a:rPr lang="en-US" smtClean="0"/>
              <a:pPr/>
              <a:t>6/16/14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A546D-8F77-4F21-AB36-F35D7457021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2CEA90-0FDF-46B1-BEFE-29D4E6822243}" type="datetimeFigureOut">
              <a:rPr lang="en-US" smtClean="0"/>
              <a:pPr/>
              <a:t>6/16/14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A546D-8F77-4F21-AB36-F35D7457021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2CEA90-0FDF-46B1-BEFE-29D4E6822243}" type="datetimeFigureOut">
              <a:rPr lang="en-US" smtClean="0"/>
              <a:pPr/>
              <a:t>6/16/14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A546D-8F77-4F21-AB36-F35D7457021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2CEA90-0FDF-46B1-BEFE-29D4E6822243}" type="datetimeFigureOut">
              <a:rPr lang="en-US" smtClean="0"/>
              <a:pPr/>
              <a:t>6/16/14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A546D-8F77-4F21-AB36-F35D7457021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2CEA90-0FDF-46B1-BEFE-29D4E6822243}" type="datetimeFigureOut">
              <a:rPr lang="en-US" smtClean="0"/>
              <a:pPr/>
              <a:t>6/16/14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A546D-8F77-4F21-AB36-F35D7457021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jpeg"/><Relationship Id="rId14" Type="http://schemas.microsoft.com/office/2007/relationships/hdphoto" Target="../media/hdphoto1.wdp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colorTemperature colorTemp="1500"/>
                    </a14:imgEffect>
                  </a14:imgLayer>
                </a14:imgProps>
              </a:ext>
            </a:extLst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2CEA90-0FDF-46B1-BEFE-29D4E6822243}" type="datetimeFigureOut">
              <a:rPr lang="en-US" smtClean="0"/>
              <a:pPr/>
              <a:t>6/16/14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AA546D-8F77-4F21-AB36-F35D74570217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audio" Target="../media/media1.mp3"/><Relationship Id="rId4" Type="http://schemas.openxmlformats.org/officeDocument/2006/relationships/slideLayout" Target="../slideLayouts/slideLayout1.xml"/><Relationship Id="rId5" Type="http://schemas.openxmlformats.org/officeDocument/2006/relationships/image" Target="../media/image1.jpeg"/><Relationship Id="rId6" Type="http://schemas.microsoft.com/office/2007/relationships/hdphoto" Target="../media/hdphoto1.wdp"/><Relationship Id="rId7" Type="http://schemas.openxmlformats.org/officeDocument/2006/relationships/image" Target="../media/image2.png"/><Relationship Id="rId8" Type="http://schemas.openxmlformats.org/officeDocument/2006/relationships/image" Target="../media/image3.png"/><Relationship Id="rId1" Type="http://schemas.openxmlformats.org/officeDocument/2006/relationships/themeOverride" Target="../theme/themeOverride1.xml"/><Relationship Id="rId2" Type="http://schemas.microsoft.com/office/2007/relationships/media" Target="../media/media1.mp3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4" Type="http://schemas.microsoft.com/office/2007/relationships/hdphoto" Target="../media/hdphoto1.wdp"/><Relationship Id="rId5" Type="http://schemas.openxmlformats.org/officeDocument/2006/relationships/image" Target="../media/image6.png"/><Relationship Id="rId1" Type="http://schemas.openxmlformats.org/officeDocument/2006/relationships/themeOverride" Target="../theme/themeOverride10.xml"/><Relationship Id="rId2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4" Type="http://schemas.microsoft.com/office/2007/relationships/hdphoto" Target="../media/hdphoto1.wdp"/><Relationship Id="rId5" Type="http://schemas.openxmlformats.org/officeDocument/2006/relationships/image" Target="../media/image7.jpeg"/><Relationship Id="rId6" Type="http://schemas.microsoft.com/office/2007/relationships/hdphoto" Target="../media/hdphoto2.wdp"/><Relationship Id="rId1" Type="http://schemas.openxmlformats.org/officeDocument/2006/relationships/themeOverride" Target="../theme/themeOverride11.xml"/><Relationship Id="rId2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4" Type="http://schemas.microsoft.com/office/2007/relationships/hdphoto" Target="../media/hdphoto1.wdp"/><Relationship Id="rId5" Type="http://schemas.openxmlformats.org/officeDocument/2006/relationships/image" Target="../media/image7.jpeg"/><Relationship Id="rId6" Type="http://schemas.microsoft.com/office/2007/relationships/hdphoto" Target="../media/hdphoto2.wdp"/><Relationship Id="rId1" Type="http://schemas.openxmlformats.org/officeDocument/2006/relationships/themeOverride" Target="../theme/themeOverride12.xml"/><Relationship Id="rId2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4" Type="http://schemas.microsoft.com/office/2007/relationships/hdphoto" Target="../media/hdphoto1.wdp"/><Relationship Id="rId5" Type="http://schemas.openxmlformats.org/officeDocument/2006/relationships/image" Target="../media/image7.jpeg"/><Relationship Id="rId6" Type="http://schemas.microsoft.com/office/2007/relationships/hdphoto" Target="../media/hdphoto2.wdp"/><Relationship Id="rId1" Type="http://schemas.openxmlformats.org/officeDocument/2006/relationships/themeOverride" Target="../theme/themeOverride13.xml"/><Relationship Id="rId2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4" Type="http://schemas.microsoft.com/office/2007/relationships/hdphoto" Target="../media/hdphoto1.wdp"/><Relationship Id="rId5" Type="http://schemas.openxmlformats.org/officeDocument/2006/relationships/image" Target="../media/image7.jpeg"/><Relationship Id="rId6" Type="http://schemas.microsoft.com/office/2007/relationships/hdphoto" Target="../media/hdphoto2.wdp"/><Relationship Id="rId1" Type="http://schemas.openxmlformats.org/officeDocument/2006/relationships/themeOverride" Target="../theme/themeOverride14.xml"/><Relationship Id="rId2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4" Type="http://schemas.microsoft.com/office/2007/relationships/hdphoto" Target="../media/hdphoto1.wdp"/><Relationship Id="rId5" Type="http://schemas.openxmlformats.org/officeDocument/2006/relationships/image" Target="../media/image7.jpeg"/><Relationship Id="rId6" Type="http://schemas.microsoft.com/office/2007/relationships/hdphoto" Target="../media/hdphoto2.wdp"/><Relationship Id="rId1" Type="http://schemas.openxmlformats.org/officeDocument/2006/relationships/themeOverride" Target="../theme/themeOverride15.xml"/><Relationship Id="rId2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4" Type="http://schemas.microsoft.com/office/2007/relationships/hdphoto" Target="../media/hdphoto1.wdp"/><Relationship Id="rId5" Type="http://schemas.openxmlformats.org/officeDocument/2006/relationships/image" Target="../media/image8.png"/><Relationship Id="rId1" Type="http://schemas.openxmlformats.org/officeDocument/2006/relationships/themeOverride" Target="../theme/themeOverride16.xml"/><Relationship Id="rId2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4" Type="http://schemas.microsoft.com/office/2007/relationships/hdphoto" Target="../media/hdphoto1.wdp"/><Relationship Id="rId5" Type="http://schemas.openxmlformats.org/officeDocument/2006/relationships/image" Target="../media/image8.png"/><Relationship Id="rId1" Type="http://schemas.openxmlformats.org/officeDocument/2006/relationships/themeOverride" Target="../theme/themeOverride17.xml"/><Relationship Id="rId2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4" Type="http://schemas.microsoft.com/office/2007/relationships/hdphoto" Target="../media/hdphoto1.wdp"/><Relationship Id="rId5" Type="http://schemas.openxmlformats.org/officeDocument/2006/relationships/image" Target="../media/image8.png"/><Relationship Id="rId1" Type="http://schemas.openxmlformats.org/officeDocument/2006/relationships/themeOverride" Target="../theme/themeOverride18.xml"/><Relationship Id="rId2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4" Type="http://schemas.microsoft.com/office/2007/relationships/hdphoto" Target="../media/hdphoto1.wdp"/><Relationship Id="rId5" Type="http://schemas.openxmlformats.org/officeDocument/2006/relationships/image" Target="../media/image2.png"/><Relationship Id="rId1" Type="http://schemas.openxmlformats.org/officeDocument/2006/relationships/themeOverride" Target="../theme/themeOverride2.xml"/><Relationship Id="rId2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4" Type="http://schemas.microsoft.com/office/2007/relationships/hdphoto" Target="../media/hdphoto1.wdp"/><Relationship Id="rId5" Type="http://schemas.openxmlformats.org/officeDocument/2006/relationships/image" Target="../media/image2.png"/><Relationship Id="rId1" Type="http://schemas.openxmlformats.org/officeDocument/2006/relationships/themeOverride" Target="../theme/themeOverride3.xml"/><Relationship Id="rId2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4" Type="http://schemas.microsoft.com/office/2007/relationships/hdphoto" Target="../media/hdphoto1.wdp"/><Relationship Id="rId5" Type="http://schemas.openxmlformats.org/officeDocument/2006/relationships/image" Target="../media/image4.png"/><Relationship Id="rId1" Type="http://schemas.openxmlformats.org/officeDocument/2006/relationships/themeOverride" Target="../theme/themeOverride4.xml"/><Relationship Id="rId2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4" Type="http://schemas.microsoft.com/office/2007/relationships/hdphoto" Target="../media/hdphoto1.wdp"/><Relationship Id="rId5" Type="http://schemas.openxmlformats.org/officeDocument/2006/relationships/image" Target="../media/image4.png"/><Relationship Id="rId1" Type="http://schemas.openxmlformats.org/officeDocument/2006/relationships/themeOverride" Target="../theme/themeOverride5.xml"/><Relationship Id="rId2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4" Type="http://schemas.microsoft.com/office/2007/relationships/hdphoto" Target="../media/hdphoto1.wdp"/><Relationship Id="rId5" Type="http://schemas.openxmlformats.org/officeDocument/2006/relationships/image" Target="../media/image5.png"/><Relationship Id="rId1" Type="http://schemas.openxmlformats.org/officeDocument/2006/relationships/themeOverride" Target="../theme/themeOverride6.xml"/><Relationship Id="rId2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4" Type="http://schemas.microsoft.com/office/2007/relationships/hdphoto" Target="../media/hdphoto1.wdp"/><Relationship Id="rId5" Type="http://schemas.openxmlformats.org/officeDocument/2006/relationships/image" Target="../media/image5.png"/><Relationship Id="rId1" Type="http://schemas.openxmlformats.org/officeDocument/2006/relationships/themeOverride" Target="../theme/themeOverride7.xml"/><Relationship Id="rId2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4" Type="http://schemas.microsoft.com/office/2007/relationships/hdphoto" Target="../media/hdphoto1.wdp"/><Relationship Id="rId5" Type="http://schemas.openxmlformats.org/officeDocument/2006/relationships/image" Target="../media/image6.png"/><Relationship Id="rId1" Type="http://schemas.openxmlformats.org/officeDocument/2006/relationships/themeOverride" Target="../theme/themeOverride8.xml"/><Relationship Id="rId2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4" Type="http://schemas.microsoft.com/office/2007/relationships/hdphoto" Target="../media/hdphoto1.wdp"/><Relationship Id="rId5" Type="http://schemas.openxmlformats.org/officeDocument/2006/relationships/image" Target="../media/image6.png"/><Relationship Id="rId1" Type="http://schemas.openxmlformats.org/officeDocument/2006/relationships/themeOverride" Target="../theme/themeOverride9.xml"/><Relationship Id="rId2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colorTemperature colorTemp="1500"/>
                    </a14:imgEffect>
                  </a14:imgLayer>
                </a14:imgProps>
              </a:ext>
            </a:extLst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0" y="0"/>
            <a:ext cx="9144000" cy="6889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Aharoni" pitchFamily="2" charset="-79"/>
                <a:ea typeface="+mj-ea"/>
                <a:cs typeface="Aharoni" pitchFamily="2" charset="-79"/>
              </a:rPr>
              <a:t>The Legalists                                Ancient China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uLnTx/>
              <a:uFillTx/>
              <a:latin typeface="Aharoni" pitchFamily="2" charset="-79"/>
              <a:ea typeface="+mj-ea"/>
              <a:cs typeface="Aharoni" pitchFamily="2" charset="-79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7200" y="685800"/>
            <a:ext cx="830580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17375E"/>
                </a:solidFill>
              </a:rPr>
              <a:t>Confucius taught that people are basically good, but about 250 years after the death of the great Chinese sage, a group of scholars known as the Legalists brought in a different view.  </a:t>
            </a:r>
            <a:r>
              <a:rPr lang="en-US" sz="32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The Legalists believed that humankind was evil and that, unless controlled, people would be concerned only with their own interests.  </a:t>
            </a:r>
          </a:p>
        </p:txBody>
      </p:sp>
      <p:pic>
        <p:nvPicPr>
          <p:cNvPr id="6" name="Picture 5" descr="legalists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200" y="4038600"/>
            <a:ext cx="5181600" cy="2622015"/>
          </a:xfrm>
          <a:prstGeom prst="rect">
            <a:avLst/>
          </a:prstGeom>
        </p:spPr>
      </p:pic>
      <p:pic>
        <p:nvPicPr>
          <p:cNvPr id="2" name="613-legalists2.mp3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1049000" y="2819400"/>
            <a:ext cx="812800" cy="812800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xmlns:p14="http://schemas.microsoft.com/office/powerpoint/2010/main" advTm="13519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  <p:extLst mod="1">
    <p:ext uri="{E180D4A7-C9FB-4DFB-919C-405C955672EB}">
      <p14:showEvtLst xmlns:p14="http://schemas.microsoft.com/office/powerpoint/2010/main">
        <p14:playEvt time="0" objId="2"/>
      </p14:showEvtLst>
    </p:ext>
  </p:extLs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1500"/>
                    </a14:imgEffect>
                  </a14:imgLayer>
                </a14:imgProps>
              </a:ext>
            </a:extLst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0" y="0"/>
            <a:ext cx="9144000" cy="6889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Aharoni" pitchFamily="2" charset="-79"/>
                <a:ea typeface="+mj-ea"/>
                <a:cs typeface="Aharoni" pitchFamily="2" charset="-79"/>
              </a:rPr>
              <a:t>The Legalists                                Ancient China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uLnTx/>
              <a:uFillTx/>
              <a:latin typeface="Aharoni" pitchFamily="2" charset="-79"/>
              <a:ea typeface="+mj-ea"/>
              <a:cs typeface="Aharoni" pitchFamily="2" charset="-79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81000" y="1066800"/>
            <a:ext cx="54102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558ED5"/>
                </a:solidFill>
              </a:rPr>
              <a:t>The ruler of the Ch’in state embraced the Legalist philosophy.  The Ch’in united China by about 214</a:t>
            </a:r>
            <a:r>
              <a:rPr lang="en-US" sz="2400" b="1" dirty="0">
                <a:solidFill>
                  <a:srgbClr val="558ED5"/>
                </a:solidFill>
              </a:rPr>
              <a:t>BCE</a:t>
            </a:r>
            <a:r>
              <a:rPr lang="en-US" sz="3200" b="1" dirty="0">
                <a:solidFill>
                  <a:srgbClr val="558ED5"/>
                </a:solidFill>
              </a:rPr>
              <a:t> by conquering most rival kingdoms.  </a:t>
            </a:r>
            <a:r>
              <a:rPr lang="en-US" sz="3200" b="1" dirty="0">
                <a:solidFill>
                  <a:srgbClr val="17375E"/>
                </a:solidFill>
              </a:rPr>
              <a:t>The first Ch’in ruler of a united China took the title Shih Huang-</a:t>
            </a:r>
            <a:r>
              <a:rPr lang="en-US" sz="3200" b="1" dirty="0" err="1">
                <a:solidFill>
                  <a:srgbClr val="17375E"/>
                </a:solidFill>
              </a:rPr>
              <a:t>ti</a:t>
            </a:r>
            <a:r>
              <a:rPr lang="en-US" sz="3200" b="1" dirty="0">
                <a:solidFill>
                  <a:srgbClr val="17375E"/>
                </a:solidFill>
              </a:rPr>
              <a:t>, which means August Lord or First Emperor. </a:t>
            </a:r>
          </a:p>
        </p:txBody>
      </p:sp>
      <p:pic>
        <p:nvPicPr>
          <p:cNvPr id="2" name="Picture 1" descr="613shihhuangti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7400" y="762000"/>
            <a:ext cx="3133708" cy="594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768996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xmlns:p14="http://schemas.microsoft.com/office/powerpoint/2010/main" advTm="8111">
    <p:fade/>
  </p:transition>
  <p:timing>
    <p:tnLst>
      <p:par>
        <p:cTn xmlns:p14="http://schemas.microsoft.com/office/powerpoint/2010/main" id="1" dur="indefinite" restart="never" nodeType="tmRoot"/>
      </p:par>
    </p:tnLst>
  </p:timing>
  <p:extLst mod="1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1500"/>
                    </a14:imgEffect>
                  </a14:imgLayer>
                </a14:imgProps>
              </a:ext>
            </a:extLst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0" y="0"/>
            <a:ext cx="9144000" cy="6889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Aharoni" pitchFamily="2" charset="-79"/>
                <a:ea typeface="+mj-ea"/>
                <a:cs typeface="Aharoni" pitchFamily="2" charset="-79"/>
              </a:rPr>
              <a:t>The Legalists                                Ancient China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uLnTx/>
              <a:uFillTx/>
              <a:latin typeface="Aharoni" pitchFamily="2" charset="-79"/>
              <a:ea typeface="+mj-ea"/>
              <a:cs typeface="Aharoni" pitchFamily="2" charset="-79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04800" y="762000"/>
            <a:ext cx="8610600" cy="60016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17375E"/>
                </a:solidFill>
              </a:rPr>
              <a:t>To stop any criticism, Shih </a:t>
            </a:r>
            <a:r>
              <a:rPr lang="en-US" sz="3200" b="1" dirty="0" smtClean="0">
                <a:solidFill>
                  <a:srgbClr val="17375E"/>
                </a:solidFill>
              </a:rPr>
              <a:t/>
            </a:r>
            <a:br>
              <a:rPr lang="en-US" sz="3200" b="1" dirty="0" smtClean="0">
                <a:solidFill>
                  <a:srgbClr val="17375E"/>
                </a:solidFill>
              </a:rPr>
            </a:br>
            <a:r>
              <a:rPr lang="en-US" sz="3200" b="1" dirty="0" smtClean="0">
                <a:solidFill>
                  <a:srgbClr val="17375E"/>
                </a:solidFill>
              </a:rPr>
              <a:t>Huang</a:t>
            </a:r>
            <a:r>
              <a:rPr lang="en-US" sz="3200" b="1" dirty="0">
                <a:solidFill>
                  <a:srgbClr val="17375E"/>
                </a:solidFill>
              </a:rPr>
              <a:t>-</a:t>
            </a:r>
            <a:r>
              <a:rPr lang="en-US" sz="3200" b="1" dirty="0" err="1">
                <a:solidFill>
                  <a:srgbClr val="17375E"/>
                </a:solidFill>
              </a:rPr>
              <a:t>ti</a:t>
            </a:r>
            <a:r>
              <a:rPr lang="en-US" sz="3200" b="1" dirty="0">
                <a:solidFill>
                  <a:srgbClr val="17375E"/>
                </a:solidFill>
              </a:rPr>
              <a:t> and the Legalists </a:t>
            </a:r>
            <a:r>
              <a:rPr lang="en-US" sz="3200" b="1" dirty="0" smtClean="0">
                <a:solidFill>
                  <a:srgbClr val="17375E"/>
                </a:solidFill>
              </a:rPr>
              <a:t/>
            </a:r>
            <a:br>
              <a:rPr lang="en-US" sz="3200" b="1" dirty="0" smtClean="0">
                <a:solidFill>
                  <a:srgbClr val="17375E"/>
                </a:solidFill>
              </a:rPr>
            </a:br>
            <a:r>
              <a:rPr lang="en-US" sz="3200" b="1" dirty="0" smtClean="0">
                <a:solidFill>
                  <a:srgbClr val="17375E"/>
                </a:solidFill>
              </a:rPr>
              <a:t>banned </a:t>
            </a:r>
            <a:r>
              <a:rPr lang="en-US" sz="3200" b="1" dirty="0">
                <a:solidFill>
                  <a:srgbClr val="17375E"/>
                </a:solidFill>
              </a:rPr>
              <a:t>all books on history </a:t>
            </a:r>
            <a:r>
              <a:rPr lang="en-US" sz="3200" b="1" dirty="0" smtClean="0">
                <a:solidFill>
                  <a:srgbClr val="17375E"/>
                </a:solidFill>
              </a:rPr>
              <a:t/>
            </a:r>
            <a:br>
              <a:rPr lang="en-US" sz="3200" b="1" dirty="0" smtClean="0">
                <a:solidFill>
                  <a:srgbClr val="17375E"/>
                </a:solidFill>
              </a:rPr>
            </a:br>
            <a:r>
              <a:rPr lang="en-US" sz="3200" b="1" dirty="0" smtClean="0">
                <a:solidFill>
                  <a:srgbClr val="17375E"/>
                </a:solidFill>
              </a:rPr>
              <a:t>and </a:t>
            </a:r>
            <a:r>
              <a:rPr lang="en-US" sz="3200" b="1" dirty="0">
                <a:solidFill>
                  <a:srgbClr val="17375E"/>
                </a:solidFill>
              </a:rPr>
              <a:t>of classic Chinese </a:t>
            </a:r>
            <a:r>
              <a:rPr lang="en-US" sz="3200" b="1" dirty="0" smtClean="0">
                <a:solidFill>
                  <a:srgbClr val="17375E"/>
                </a:solidFill>
              </a:rPr>
              <a:t/>
            </a:r>
            <a:br>
              <a:rPr lang="en-US" sz="3200" b="1" dirty="0" smtClean="0">
                <a:solidFill>
                  <a:srgbClr val="17375E"/>
                </a:solidFill>
              </a:rPr>
            </a:br>
            <a:r>
              <a:rPr lang="en-US" sz="3200" b="1" dirty="0" smtClean="0">
                <a:solidFill>
                  <a:srgbClr val="17375E"/>
                </a:solidFill>
              </a:rPr>
              <a:t>literature </a:t>
            </a:r>
            <a:r>
              <a:rPr lang="en-US" sz="3200" b="1" dirty="0">
                <a:solidFill>
                  <a:srgbClr val="17375E"/>
                </a:solidFill>
              </a:rPr>
              <a:t>that glorified </a:t>
            </a:r>
            <a:r>
              <a:rPr lang="en-US" sz="3200" b="1" dirty="0" smtClean="0">
                <a:solidFill>
                  <a:srgbClr val="17375E"/>
                </a:solidFill>
              </a:rPr>
              <a:t>past </a:t>
            </a:r>
            <a:br>
              <a:rPr lang="en-US" sz="3200" b="1" dirty="0" smtClean="0">
                <a:solidFill>
                  <a:srgbClr val="17375E"/>
                </a:solidFill>
              </a:rPr>
            </a:br>
            <a:r>
              <a:rPr lang="en-US" sz="3200" b="1" dirty="0" smtClean="0">
                <a:solidFill>
                  <a:srgbClr val="17375E"/>
                </a:solidFill>
              </a:rPr>
              <a:t>rulers</a:t>
            </a:r>
            <a:r>
              <a:rPr lang="en-US" sz="3200" b="1" dirty="0">
                <a:solidFill>
                  <a:srgbClr val="17375E"/>
                </a:solidFill>
              </a:rPr>
              <a:t>. </a:t>
            </a:r>
            <a:r>
              <a:rPr lang="en-US" sz="3200" b="1" dirty="0" smtClean="0">
                <a:solidFill>
                  <a:srgbClr val="17375E"/>
                </a:solidFill>
              </a:rPr>
              <a:t> </a:t>
            </a:r>
            <a:r>
              <a:rPr lang="en-US" sz="3200" b="1" dirty="0" smtClean="0">
                <a:solidFill>
                  <a:srgbClr val="558ED5"/>
                </a:solidFill>
              </a:rPr>
              <a:t>The </a:t>
            </a:r>
            <a:r>
              <a:rPr lang="en-US" sz="3200" b="1" dirty="0">
                <a:solidFill>
                  <a:srgbClr val="558ED5"/>
                </a:solidFill>
              </a:rPr>
              <a:t>First Emperor </a:t>
            </a:r>
            <a:r>
              <a:rPr lang="en-US" sz="3200" b="1" dirty="0" smtClean="0">
                <a:solidFill>
                  <a:srgbClr val="558ED5"/>
                </a:solidFill>
              </a:rPr>
              <a:t/>
            </a:r>
            <a:br>
              <a:rPr lang="en-US" sz="3200" b="1" dirty="0" smtClean="0">
                <a:solidFill>
                  <a:srgbClr val="558ED5"/>
                </a:solidFill>
              </a:rPr>
            </a:br>
            <a:r>
              <a:rPr lang="en-US" sz="3200" b="1" dirty="0" smtClean="0">
                <a:solidFill>
                  <a:srgbClr val="558ED5"/>
                </a:solidFill>
              </a:rPr>
              <a:t>ordered </a:t>
            </a:r>
            <a:r>
              <a:rPr lang="en-US" sz="3200" b="1" dirty="0">
                <a:solidFill>
                  <a:srgbClr val="558ED5"/>
                </a:solidFill>
              </a:rPr>
              <a:t>all "non-essential" books collected and burned. </a:t>
            </a:r>
            <a:r>
              <a:rPr lang="en-US" sz="3200" b="1" dirty="0" smtClean="0">
                <a:solidFill>
                  <a:srgbClr val="558ED5"/>
                </a:solidFill>
              </a:rPr>
              <a:t> He </a:t>
            </a:r>
            <a:r>
              <a:rPr lang="en-US" sz="3200" b="1" dirty="0">
                <a:solidFill>
                  <a:srgbClr val="558ED5"/>
                </a:solidFill>
              </a:rPr>
              <a:t>allowed only books on agriculture, medicine and pharmacy. </a:t>
            </a:r>
            <a:r>
              <a:rPr lang="en-US" sz="3200" b="1" dirty="0" smtClean="0">
                <a:solidFill>
                  <a:srgbClr val="558ED5"/>
                </a:solidFill>
              </a:rPr>
              <a:t> Books </a:t>
            </a:r>
            <a:r>
              <a:rPr lang="en-US" sz="3200" b="1" dirty="0">
                <a:solidFill>
                  <a:srgbClr val="558ED5"/>
                </a:solidFill>
              </a:rPr>
              <a:t>written about Confucius and his philosophy were destroyed. During this period hundreds of scholars were put to death—many of them being buried alive. </a:t>
            </a:r>
          </a:p>
        </p:txBody>
      </p:sp>
      <p:pic>
        <p:nvPicPr>
          <p:cNvPr id="5" name="Picture 4" descr="613burning.jpg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colorTemperature colorTemp="4870"/>
                    </a14:imgEffect>
                    <a14:imgEffect>
                      <a14:saturation sat="174000"/>
                    </a14:imgEffect>
                    <a14:imgEffect>
                      <a14:brightnessContrast bright="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7800" y="990600"/>
            <a:ext cx="3810000" cy="2540000"/>
          </a:xfrm>
          <a:prstGeom prst="rect">
            <a:avLst/>
          </a:prstGeom>
          <a:effectLst>
            <a:softEdge rad="190500"/>
          </a:effectLst>
        </p:spPr>
      </p:pic>
    </p:spTree>
    <p:extLst>
      <p:ext uri="{BB962C8B-B14F-4D97-AF65-F5344CB8AC3E}">
        <p14:creationId xmlns:p14="http://schemas.microsoft.com/office/powerpoint/2010/main" val="155330661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xmlns:p14="http://schemas.microsoft.com/office/powerpoint/2010/main" advTm="9980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extLst mod="1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1500"/>
                    </a14:imgEffect>
                  </a14:imgLayer>
                </a14:imgProps>
              </a:ext>
            </a:extLst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0" y="0"/>
            <a:ext cx="9144000" cy="6889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Aharoni" pitchFamily="2" charset="-79"/>
                <a:ea typeface="+mj-ea"/>
                <a:cs typeface="Aharoni" pitchFamily="2" charset="-79"/>
              </a:rPr>
              <a:t>The Legalists                                Ancient China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uLnTx/>
              <a:uFillTx/>
              <a:latin typeface="Aharoni" pitchFamily="2" charset="-79"/>
              <a:ea typeface="+mj-ea"/>
              <a:cs typeface="Aharoni" pitchFamily="2" charset="-79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04800" y="762000"/>
            <a:ext cx="8610600" cy="60016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558ED5"/>
                </a:solidFill>
              </a:rPr>
              <a:t>To stop any criticism, Shih </a:t>
            </a:r>
            <a:r>
              <a:rPr lang="en-US" sz="3200" b="1" dirty="0" smtClean="0">
                <a:solidFill>
                  <a:srgbClr val="558ED5"/>
                </a:solidFill>
              </a:rPr>
              <a:t/>
            </a:r>
            <a:br>
              <a:rPr lang="en-US" sz="3200" b="1" dirty="0" smtClean="0">
                <a:solidFill>
                  <a:srgbClr val="558ED5"/>
                </a:solidFill>
              </a:rPr>
            </a:br>
            <a:r>
              <a:rPr lang="en-US" sz="3200" b="1" dirty="0" smtClean="0">
                <a:solidFill>
                  <a:srgbClr val="558ED5"/>
                </a:solidFill>
              </a:rPr>
              <a:t>Huang</a:t>
            </a:r>
            <a:r>
              <a:rPr lang="en-US" sz="3200" b="1" dirty="0">
                <a:solidFill>
                  <a:srgbClr val="558ED5"/>
                </a:solidFill>
              </a:rPr>
              <a:t>-</a:t>
            </a:r>
            <a:r>
              <a:rPr lang="en-US" sz="3200" b="1" dirty="0" err="1">
                <a:solidFill>
                  <a:srgbClr val="558ED5"/>
                </a:solidFill>
              </a:rPr>
              <a:t>ti</a:t>
            </a:r>
            <a:r>
              <a:rPr lang="en-US" sz="3200" b="1" dirty="0">
                <a:solidFill>
                  <a:srgbClr val="558ED5"/>
                </a:solidFill>
              </a:rPr>
              <a:t> and the Legalists </a:t>
            </a:r>
            <a:r>
              <a:rPr lang="en-US" sz="3200" b="1" dirty="0" smtClean="0">
                <a:solidFill>
                  <a:srgbClr val="558ED5"/>
                </a:solidFill>
              </a:rPr>
              <a:t/>
            </a:r>
            <a:br>
              <a:rPr lang="en-US" sz="3200" b="1" dirty="0" smtClean="0">
                <a:solidFill>
                  <a:srgbClr val="558ED5"/>
                </a:solidFill>
              </a:rPr>
            </a:br>
            <a:r>
              <a:rPr lang="en-US" sz="3200" b="1" dirty="0" smtClean="0">
                <a:solidFill>
                  <a:srgbClr val="558ED5"/>
                </a:solidFill>
              </a:rPr>
              <a:t>banned </a:t>
            </a:r>
            <a:r>
              <a:rPr lang="en-US" sz="3200" b="1" dirty="0">
                <a:solidFill>
                  <a:srgbClr val="558ED5"/>
                </a:solidFill>
              </a:rPr>
              <a:t>all books on history </a:t>
            </a:r>
            <a:r>
              <a:rPr lang="en-US" sz="3200" b="1" dirty="0" smtClean="0">
                <a:solidFill>
                  <a:srgbClr val="558ED5"/>
                </a:solidFill>
              </a:rPr>
              <a:t/>
            </a:r>
            <a:br>
              <a:rPr lang="en-US" sz="3200" b="1" dirty="0" smtClean="0">
                <a:solidFill>
                  <a:srgbClr val="558ED5"/>
                </a:solidFill>
              </a:rPr>
            </a:br>
            <a:r>
              <a:rPr lang="en-US" sz="3200" b="1" dirty="0" smtClean="0">
                <a:solidFill>
                  <a:srgbClr val="558ED5"/>
                </a:solidFill>
              </a:rPr>
              <a:t>and </a:t>
            </a:r>
            <a:r>
              <a:rPr lang="en-US" sz="3200" b="1" dirty="0">
                <a:solidFill>
                  <a:srgbClr val="558ED5"/>
                </a:solidFill>
              </a:rPr>
              <a:t>of classic Chinese </a:t>
            </a:r>
            <a:r>
              <a:rPr lang="en-US" sz="3200" b="1" dirty="0" smtClean="0">
                <a:solidFill>
                  <a:srgbClr val="558ED5"/>
                </a:solidFill>
              </a:rPr>
              <a:t/>
            </a:r>
            <a:br>
              <a:rPr lang="en-US" sz="3200" b="1" dirty="0" smtClean="0">
                <a:solidFill>
                  <a:srgbClr val="558ED5"/>
                </a:solidFill>
              </a:rPr>
            </a:br>
            <a:r>
              <a:rPr lang="en-US" sz="3200" b="1" dirty="0" smtClean="0">
                <a:solidFill>
                  <a:srgbClr val="558ED5"/>
                </a:solidFill>
              </a:rPr>
              <a:t>literature </a:t>
            </a:r>
            <a:r>
              <a:rPr lang="en-US" sz="3200" b="1" dirty="0">
                <a:solidFill>
                  <a:srgbClr val="558ED5"/>
                </a:solidFill>
              </a:rPr>
              <a:t>that glorified </a:t>
            </a:r>
            <a:r>
              <a:rPr lang="en-US" sz="3200" b="1" dirty="0" smtClean="0">
                <a:solidFill>
                  <a:srgbClr val="558ED5"/>
                </a:solidFill>
              </a:rPr>
              <a:t>past </a:t>
            </a:r>
            <a:br>
              <a:rPr lang="en-US" sz="3200" b="1" dirty="0" smtClean="0">
                <a:solidFill>
                  <a:srgbClr val="558ED5"/>
                </a:solidFill>
              </a:rPr>
            </a:br>
            <a:r>
              <a:rPr lang="en-US" sz="3200" b="1" dirty="0" smtClean="0">
                <a:solidFill>
                  <a:srgbClr val="558ED5"/>
                </a:solidFill>
              </a:rPr>
              <a:t>rulers</a:t>
            </a:r>
            <a:r>
              <a:rPr lang="en-US" sz="3200" b="1" dirty="0">
                <a:solidFill>
                  <a:srgbClr val="558ED5"/>
                </a:solidFill>
              </a:rPr>
              <a:t>. </a:t>
            </a:r>
            <a:r>
              <a:rPr lang="en-US" sz="3200" b="1" dirty="0" smtClean="0">
                <a:solidFill>
                  <a:srgbClr val="558ED5"/>
                </a:solidFill>
              </a:rPr>
              <a:t> </a:t>
            </a:r>
            <a:r>
              <a:rPr lang="en-US" sz="3200" b="1" dirty="0" smtClean="0">
                <a:solidFill>
                  <a:srgbClr val="17375E"/>
                </a:solidFill>
              </a:rPr>
              <a:t>The </a:t>
            </a:r>
            <a:r>
              <a:rPr lang="en-US" sz="3200" b="1" dirty="0">
                <a:solidFill>
                  <a:srgbClr val="17375E"/>
                </a:solidFill>
              </a:rPr>
              <a:t>First Emperor </a:t>
            </a:r>
            <a:r>
              <a:rPr lang="en-US" sz="3200" b="1" dirty="0" smtClean="0">
                <a:solidFill>
                  <a:srgbClr val="17375E"/>
                </a:solidFill>
              </a:rPr>
              <a:t/>
            </a:r>
            <a:br>
              <a:rPr lang="en-US" sz="3200" b="1" dirty="0" smtClean="0">
                <a:solidFill>
                  <a:srgbClr val="17375E"/>
                </a:solidFill>
              </a:rPr>
            </a:br>
            <a:r>
              <a:rPr lang="en-US" sz="3200" b="1" dirty="0" smtClean="0">
                <a:solidFill>
                  <a:srgbClr val="17375E"/>
                </a:solidFill>
              </a:rPr>
              <a:t>ordered </a:t>
            </a:r>
            <a:r>
              <a:rPr lang="en-US" sz="3200" b="1" dirty="0">
                <a:solidFill>
                  <a:srgbClr val="17375E"/>
                </a:solidFill>
              </a:rPr>
              <a:t>all "non-essential" books collected and burned. </a:t>
            </a:r>
            <a:r>
              <a:rPr lang="en-US" sz="3200" b="1" dirty="0" smtClean="0">
                <a:solidFill>
                  <a:srgbClr val="17375E"/>
                </a:solidFill>
              </a:rPr>
              <a:t> </a:t>
            </a:r>
            <a:r>
              <a:rPr lang="en-US" sz="3200" b="1" dirty="0" smtClean="0">
                <a:solidFill>
                  <a:srgbClr val="558ED5"/>
                </a:solidFill>
              </a:rPr>
              <a:t>He </a:t>
            </a:r>
            <a:r>
              <a:rPr lang="en-US" sz="3200" b="1" dirty="0">
                <a:solidFill>
                  <a:srgbClr val="558ED5"/>
                </a:solidFill>
              </a:rPr>
              <a:t>allowed only books on agriculture, medicine and pharmacy. </a:t>
            </a:r>
            <a:r>
              <a:rPr lang="en-US" sz="3200" b="1" dirty="0" smtClean="0">
                <a:solidFill>
                  <a:srgbClr val="558ED5"/>
                </a:solidFill>
              </a:rPr>
              <a:t> Books </a:t>
            </a:r>
            <a:r>
              <a:rPr lang="en-US" sz="3200" b="1" dirty="0">
                <a:solidFill>
                  <a:srgbClr val="558ED5"/>
                </a:solidFill>
              </a:rPr>
              <a:t>written about Confucius and his philosophy were destroyed. During this period hundreds of scholars were put to death—many of them being buried alive. </a:t>
            </a:r>
          </a:p>
        </p:txBody>
      </p:sp>
      <p:pic>
        <p:nvPicPr>
          <p:cNvPr id="5" name="Picture 4" descr="613burning.jpg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colorTemperature colorTemp="4870"/>
                    </a14:imgEffect>
                    <a14:imgEffect>
                      <a14:saturation sat="174000"/>
                    </a14:imgEffect>
                    <a14:imgEffect>
                      <a14:brightnessContrast bright="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7800" y="990600"/>
            <a:ext cx="3810000" cy="2540000"/>
          </a:xfrm>
          <a:prstGeom prst="rect">
            <a:avLst/>
          </a:prstGeom>
          <a:effectLst>
            <a:softEdge rad="190500"/>
          </a:effectLst>
        </p:spPr>
      </p:pic>
    </p:spTree>
    <p:extLst>
      <p:ext uri="{BB962C8B-B14F-4D97-AF65-F5344CB8AC3E}">
        <p14:creationId xmlns:p14="http://schemas.microsoft.com/office/powerpoint/2010/main" val="372008534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xmlns:p14="http://schemas.microsoft.com/office/powerpoint/2010/main" advTm="5438">
    <p:fade/>
  </p:transition>
  <p:timing>
    <p:tnLst>
      <p:par>
        <p:cTn xmlns:p14="http://schemas.microsoft.com/office/powerpoint/2010/main" id="1" dur="indefinite" restart="never" nodeType="tmRoot"/>
      </p:par>
    </p:tnLst>
  </p:timing>
  <p:extLst mod="1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1500"/>
                    </a14:imgEffect>
                  </a14:imgLayer>
                </a14:imgProps>
              </a:ext>
            </a:extLst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0" y="0"/>
            <a:ext cx="9144000" cy="6889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Aharoni" pitchFamily="2" charset="-79"/>
                <a:ea typeface="+mj-ea"/>
                <a:cs typeface="Aharoni" pitchFamily="2" charset="-79"/>
              </a:rPr>
              <a:t>The Legalists                                Ancient China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uLnTx/>
              <a:uFillTx/>
              <a:latin typeface="Aharoni" pitchFamily="2" charset="-79"/>
              <a:ea typeface="+mj-ea"/>
              <a:cs typeface="Aharoni" pitchFamily="2" charset="-79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04800" y="762000"/>
            <a:ext cx="8610600" cy="60016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558ED5"/>
                </a:solidFill>
              </a:rPr>
              <a:t>To stop any criticism, Shih </a:t>
            </a:r>
            <a:r>
              <a:rPr lang="en-US" sz="3200" b="1" dirty="0" smtClean="0">
                <a:solidFill>
                  <a:srgbClr val="558ED5"/>
                </a:solidFill>
              </a:rPr>
              <a:t/>
            </a:r>
            <a:br>
              <a:rPr lang="en-US" sz="3200" b="1" dirty="0" smtClean="0">
                <a:solidFill>
                  <a:srgbClr val="558ED5"/>
                </a:solidFill>
              </a:rPr>
            </a:br>
            <a:r>
              <a:rPr lang="en-US" sz="3200" b="1" dirty="0" smtClean="0">
                <a:solidFill>
                  <a:srgbClr val="558ED5"/>
                </a:solidFill>
              </a:rPr>
              <a:t>Huang</a:t>
            </a:r>
            <a:r>
              <a:rPr lang="en-US" sz="3200" b="1" dirty="0">
                <a:solidFill>
                  <a:srgbClr val="558ED5"/>
                </a:solidFill>
              </a:rPr>
              <a:t>-</a:t>
            </a:r>
            <a:r>
              <a:rPr lang="en-US" sz="3200" b="1" dirty="0" err="1">
                <a:solidFill>
                  <a:srgbClr val="558ED5"/>
                </a:solidFill>
              </a:rPr>
              <a:t>ti</a:t>
            </a:r>
            <a:r>
              <a:rPr lang="en-US" sz="3200" b="1" dirty="0">
                <a:solidFill>
                  <a:srgbClr val="558ED5"/>
                </a:solidFill>
              </a:rPr>
              <a:t> and the Legalists </a:t>
            </a:r>
            <a:r>
              <a:rPr lang="en-US" sz="3200" b="1" dirty="0" smtClean="0">
                <a:solidFill>
                  <a:srgbClr val="558ED5"/>
                </a:solidFill>
              </a:rPr>
              <a:t/>
            </a:r>
            <a:br>
              <a:rPr lang="en-US" sz="3200" b="1" dirty="0" smtClean="0">
                <a:solidFill>
                  <a:srgbClr val="558ED5"/>
                </a:solidFill>
              </a:rPr>
            </a:br>
            <a:r>
              <a:rPr lang="en-US" sz="3200" b="1" dirty="0" smtClean="0">
                <a:solidFill>
                  <a:srgbClr val="558ED5"/>
                </a:solidFill>
              </a:rPr>
              <a:t>banned </a:t>
            </a:r>
            <a:r>
              <a:rPr lang="en-US" sz="3200" b="1" dirty="0">
                <a:solidFill>
                  <a:srgbClr val="558ED5"/>
                </a:solidFill>
              </a:rPr>
              <a:t>all books on history </a:t>
            </a:r>
            <a:r>
              <a:rPr lang="en-US" sz="3200" b="1" dirty="0" smtClean="0">
                <a:solidFill>
                  <a:srgbClr val="558ED5"/>
                </a:solidFill>
              </a:rPr>
              <a:t/>
            </a:r>
            <a:br>
              <a:rPr lang="en-US" sz="3200" b="1" dirty="0" smtClean="0">
                <a:solidFill>
                  <a:srgbClr val="558ED5"/>
                </a:solidFill>
              </a:rPr>
            </a:br>
            <a:r>
              <a:rPr lang="en-US" sz="3200" b="1" dirty="0" smtClean="0">
                <a:solidFill>
                  <a:srgbClr val="558ED5"/>
                </a:solidFill>
              </a:rPr>
              <a:t>and </a:t>
            </a:r>
            <a:r>
              <a:rPr lang="en-US" sz="3200" b="1" dirty="0">
                <a:solidFill>
                  <a:srgbClr val="558ED5"/>
                </a:solidFill>
              </a:rPr>
              <a:t>of classic Chinese </a:t>
            </a:r>
            <a:r>
              <a:rPr lang="en-US" sz="3200" b="1" dirty="0" smtClean="0">
                <a:solidFill>
                  <a:srgbClr val="558ED5"/>
                </a:solidFill>
              </a:rPr>
              <a:t/>
            </a:r>
            <a:br>
              <a:rPr lang="en-US" sz="3200" b="1" dirty="0" smtClean="0">
                <a:solidFill>
                  <a:srgbClr val="558ED5"/>
                </a:solidFill>
              </a:rPr>
            </a:br>
            <a:r>
              <a:rPr lang="en-US" sz="3200" b="1" dirty="0" smtClean="0">
                <a:solidFill>
                  <a:srgbClr val="558ED5"/>
                </a:solidFill>
              </a:rPr>
              <a:t>literature </a:t>
            </a:r>
            <a:r>
              <a:rPr lang="en-US" sz="3200" b="1" dirty="0">
                <a:solidFill>
                  <a:srgbClr val="558ED5"/>
                </a:solidFill>
              </a:rPr>
              <a:t>that glorified </a:t>
            </a:r>
            <a:r>
              <a:rPr lang="en-US" sz="3200" b="1" dirty="0" smtClean="0">
                <a:solidFill>
                  <a:srgbClr val="558ED5"/>
                </a:solidFill>
              </a:rPr>
              <a:t>past </a:t>
            </a:r>
            <a:br>
              <a:rPr lang="en-US" sz="3200" b="1" dirty="0" smtClean="0">
                <a:solidFill>
                  <a:srgbClr val="558ED5"/>
                </a:solidFill>
              </a:rPr>
            </a:br>
            <a:r>
              <a:rPr lang="en-US" sz="3200" b="1" dirty="0" smtClean="0">
                <a:solidFill>
                  <a:srgbClr val="558ED5"/>
                </a:solidFill>
              </a:rPr>
              <a:t>rulers</a:t>
            </a:r>
            <a:r>
              <a:rPr lang="en-US" sz="3200" b="1" dirty="0">
                <a:solidFill>
                  <a:srgbClr val="558ED5"/>
                </a:solidFill>
              </a:rPr>
              <a:t>. </a:t>
            </a:r>
            <a:r>
              <a:rPr lang="en-US" sz="3200" b="1" dirty="0" smtClean="0">
                <a:solidFill>
                  <a:srgbClr val="558ED5"/>
                </a:solidFill>
              </a:rPr>
              <a:t> The </a:t>
            </a:r>
            <a:r>
              <a:rPr lang="en-US" sz="3200" b="1" dirty="0">
                <a:solidFill>
                  <a:srgbClr val="558ED5"/>
                </a:solidFill>
              </a:rPr>
              <a:t>First Emperor </a:t>
            </a:r>
            <a:r>
              <a:rPr lang="en-US" sz="3200" b="1" dirty="0" smtClean="0">
                <a:solidFill>
                  <a:srgbClr val="558ED5"/>
                </a:solidFill>
              </a:rPr>
              <a:t/>
            </a:r>
            <a:br>
              <a:rPr lang="en-US" sz="3200" b="1" dirty="0" smtClean="0">
                <a:solidFill>
                  <a:srgbClr val="558ED5"/>
                </a:solidFill>
              </a:rPr>
            </a:br>
            <a:r>
              <a:rPr lang="en-US" sz="3200" b="1" dirty="0" smtClean="0">
                <a:solidFill>
                  <a:srgbClr val="558ED5"/>
                </a:solidFill>
              </a:rPr>
              <a:t>ordered </a:t>
            </a:r>
            <a:r>
              <a:rPr lang="en-US" sz="3200" b="1" dirty="0">
                <a:solidFill>
                  <a:srgbClr val="558ED5"/>
                </a:solidFill>
              </a:rPr>
              <a:t>all "non-essential" books collected and burned. </a:t>
            </a:r>
            <a:r>
              <a:rPr lang="en-US" sz="3200" b="1" dirty="0" smtClean="0">
                <a:solidFill>
                  <a:srgbClr val="558ED5"/>
                </a:solidFill>
              </a:rPr>
              <a:t> </a:t>
            </a:r>
            <a:r>
              <a:rPr lang="en-US" sz="3200" b="1" dirty="0" smtClean="0">
                <a:solidFill>
                  <a:srgbClr val="17375E"/>
                </a:solidFill>
              </a:rPr>
              <a:t>He </a:t>
            </a:r>
            <a:r>
              <a:rPr lang="en-US" sz="3200" b="1" dirty="0">
                <a:solidFill>
                  <a:srgbClr val="17375E"/>
                </a:solidFill>
              </a:rPr>
              <a:t>allowed only books on agriculture, medicine and pharmacy. </a:t>
            </a:r>
            <a:r>
              <a:rPr lang="en-US" sz="3200" b="1" dirty="0" smtClean="0">
                <a:solidFill>
                  <a:srgbClr val="17375E"/>
                </a:solidFill>
              </a:rPr>
              <a:t> </a:t>
            </a:r>
            <a:r>
              <a:rPr lang="en-US" sz="3200" b="1" dirty="0">
                <a:solidFill>
                  <a:srgbClr val="558ED5"/>
                </a:solidFill>
              </a:rPr>
              <a:t>Books written about Confucius and his philosophy were destroyed. During this period hundreds of scholars were put to death—many of them being buried alive. </a:t>
            </a:r>
          </a:p>
        </p:txBody>
      </p:sp>
      <p:pic>
        <p:nvPicPr>
          <p:cNvPr id="5" name="Picture 4" descr="613burning.jpg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colorTemperature colorTemp="4870"/>
                    </a14:imgEffect>
                    <a14:imgEffect>
                      <a14:saturation sat="174000"/>
                    </a14:imgEffect>
                    <a14:imgEffect>
                      <a14:brightnessContrast bright="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7800" y="990600"/>
            <a:ext cx="3810000" cy="2540000"/>
          </a:xfrm>
          <a:prstGeom prst="rect">
            <a:avLst/>
          </a:prstGeom>
          <a:effectLst>
            <a:softEdge rad="190500"/>
          </a:effectLst>
        </p:spPr>
      </p:pic>
    </p:spTree>
    <p:extLst>
      <p:ext uri="{BB962C8B-B14F-4D97-AF65-F5344CB8AC3E}">
        <p14:creationId xmlns:p14="http://schemas.microsoft.com/office/powerpoint/2010/main" val="399098968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xmlns:p14="http://schemas.microsoft.com/office/powerpoint/2010/main" advTm="3976">
    <p:fade/>
  </p:transition>
  <p:timing>
    <p:tnLst>
      <p:par>
        <p:cTn xmlns:p14="http://schemas.microsoft.com/office/powerpoint/2010/main" id="1" dur="indefinite" restart="never" nodeType="tmRoot"/>
      </p:par>
    </p:tnLst>
  </p:timing>
  <p:extLst mod="1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1500"/>
                    </a14:imgEffect>
                  </a14:imgLayer>
                </a14:imgProps>
              </a:ext>
            </a:extLst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0" y="0"/>
            <a:ext cx="9144000" cy="6889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Aharoni" pitchFamily="2" charset="-79"/>
                <a:ea typeface="+mj-ea"/>
                <a:cs typeface="Aharoni" pitchFamily="2" charset="-79"/>
              </a:rPr>
              <a:t>The Legalists                                Ancient China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uLnTx/>
              <a:uFillTx/>
              <a:latin typeface="Aharoni" pitchFamily="2" charset="-79"/>
              <a:ea typeface="+mj-ea"/>
              <a:cs typeface="Aharoni" pitchFamily="2" charset="-79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04800" y="762000"/>
            <a:ext cx="8610600" cy="60016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558ED5"/>
                </a:solidFill>
              </a:rPr>
              <a:t>To stop any criticism, Shih </a:t>
            </a:r>
            <a:r>
              <a:rPr lang="en-US" sz="3200" b="1" dirty="0" smtClean="0">
                <a:solidFill>
                  <a:srgbClr val="558ED5"/>
                </a:solidFill>
              </a:rPr>
              <a:t/>
            </a:r>
            <a:br>
              <a:rPr lang="en-US" sz="3200" b="1" dirty="0" smtClean="0">
                <a:solidFill>
                  <a:srgbClr val="558ED5"/>
                </a:solidFill>
              </a:rPr>
            </a:br>
            <a:r>
              <a:rPr lang="en-US" sz="3200" b="1" dirty="0" smtClean="0">
                <a:solidFill>
                  <a:srgbClr val="558ED5"/>
                </a:solidFill>
              </a:rPr>
              <a:t>Huang</a:t>
            </a:r>
            <a:r>
              <a:rPr lang="en-US" sz="3200" b="1" dirty="0">
                <a:solidFill>
                  <a:srgbClr val="558ED5"/>
                </a:solidFill>
              </a:rPr>
              <a:t>-</a:t>
            </a:r>
            <a:r>
              <a:rPr lang="en-US" sz="3200" b="1" dirty="0" err="1">
                <a:solidFill>
                  <a:srgbClr val="558ED5"/>
                </a:solidFill>
              </a:rPr>
              <a:t>ti</a:t>
            </a:r>
            <a:r>
              <a:rPr lang="en-US" sz="3200" b="1" dirty="0">
                <a:solidFill>
                  <a:srgbClr val="558ED5"/>
                </a:solidFill>
              </a:rPr>
              <a:t> and the Legalists </a:t>
            </a:r>
            <a:r>
              <a:rPr lang="en-US" sz="3200" b="1" dirty="0" smtClean="0">
                <a:solidFill>
                  <a:srgbClr val="558ED5"/>
                </a:solidFill>
              </a:rPr>
              <a:t/>
            </a:r>
            <a:br>
              <a:rPr lang="en-US" sz="3200" b="1" dirty="0" smtClean="0">
                <a:solidFill>
                  <a:srgbClr val="558ED5"/>
                </a:solidFill>
              </a:rPr>
            </a:br>
            <a:r>
              <a:rPr lang="en-US" sz="3200" b="1" dirty="0" smtClean="0">
                <a:solidFill>
                  <a:srgbClr val="558ED5"/>
                </a:solidFill>
              </a:rPr>
              <a:t>banned </a:t>
            </a:r>
            <a:r>
              <a:rPr lang="en-US" sz="3200" b="1" dirty="0">
                <a:solidFill>
                  <a:srgbClr val="558ED5"/>
                </a:solidFill>
              </a:rPr>
              <a:t>all books on history </a:t>
            </a:r>
            <a:r>
              <a:rPr lang="en-US" sz="3200" b="1" dirty="0" smtClean="0">
                <a:solidFill>
                  <a:srgbClr val="558ED5"/>
                </a:solidFill>
              </a:rPr>
              <a:t/>
            </a:r>
            <a:br>
              <a:rPr lang="en-US" sz="3200" b="1" dirty="0" smtClean="0">
                <a:solidFill>
                  <a:srgbClr val="558ED5"/>
                </a:solidFill>
              </a:rPr>
            </a:br>
            <a:r>
              <a:rPr lang="en-US" sz="3200" b="1" dirty="0" smtClean="0">
                <a:solidFill>
                  <a:srgbClr val="558ED5"/>
                </a:solidFill>
              </a:rPr>
              <a:t>and </a:t>
            </a:r>
            <a:r>
              <a:rPr lang="en-US" sz="3200" b="1" dirty="0">
                <a:solidFill>
                  <a:srgbClr val="558ED5"/>
                </a:solidFill>
              </a:rPr>
              <a:t>of classic Chinese </a:t>
            </a:r>
            <a:r>
              <a:rPr lang="en-US" sz="3200" b="1" dirty="0" smtClean="0">
                <a:solidFill>
                  <a:srgbClr val="558ED5"/>
                </a:solidFill>
              </a:rPr>
              <a:t/>
            </a:r>
            <a:br>
              <a:rPr lang="en-US" sz="3200" b="1" dirty="0" smtClean="0">
                <a:solidFill>
                  <a:srgbClr val="558ED5"/>
                </a:solidFill>
              </a:rPr>
            </a:br>
            <a:r>
              <a:rPr lang="en-US" sz="3200" b="1" dirty="0" smtClean="0">
                <a:solidFill>
                  <a:srgbClr val="558ED5"/>
                </a:solidFill>
              </a:rPr>
              <a:t>literature </a:t>
            </a:r>
            <a:r>
              <a:rPr lang="en-US" sz="3200" b="1" dirty="0">
                <a:solidFill>
                  <a:srgbClr val="558ED5"/>
                </a:solidFill>
              </a:rPr>
              <a:t>that glorified </a:t>
            </a:r>
            <a:r>
              <a:rPr lang="en-US" sz="3200" b="1" dirty="0" smtClean="0">
                <a:solidFill>
                  <a:srgbClr val="558ED5"/>
                </a:solidFill>
              </a:rPr>
              <a:t>past </a:t>
            </a:r>
            <a:br>
              <a:rPr lang="en-US" sz="3200" b="1" dirty="0" smtClean="0">
                <a:solidFill>
                  <a:srgbClr val="558ED5"/>
                </a:solidFill>
              </a:rPr>
            </a:br>
            <a:r>
              <a:rPr lang="en-US" sz="3200" b="1" dirty="0" smtClean="0">
                <a:solidFill>
                  <a:srgbClr val="558ED5"/>
                </a:solidFill>
              </a:rPr>
              <a:t>rulers</a:t>
            </a:r>
            <a:r>
              <a:rPr lang="en-US" sz="3200" b="1" dirty="0">
                <a:solidFill>
                  <a:srgbClr val="558ED5"/>
                </a:solidFill>
              </a:rPr>
              <a:t>. </a:t>
            </a:r>
            <a:r>
              <a:rPr lang="en-US" sz="3200" b="1" dirty="0" smtClean="0">
                <a:solidFill>
                  <a:srgbClr val="558ED5"/>
                </a:solidFill>
              </a:rPr>
              <a:t> The </a:t>
            </a:r>
            <a:r>
              <a:rPr lang="en-US" sz="3200" b="1" dirty="0">
                <a:solidFill>
                  <a:srgbClr val="558ED5"/>
                </a:solidFill>
              </a:rPr>
              <a:t>First Emperor </a:t>
            </a:r>
            <a:r>
              <a:rPr lang="en-US" sz="3200" b="1" dirty="0" smtClean="0">
                <a:solidFill>
                  <a:srgbClr val="558ED5"/>
                </a:solidFill>
              </a:rPr>
              <a:t/>
            </a:r>
            <a:br>
              <a:rPr lang="en-US" sz="3200" b="1" dirty="0" smtClean="0">
                <a:solidFill>
                  <a:srgbClr val="558ED5"/>
                </a:solidFill>
              </a:rPr>
            </a:br>
            <a:r>
              <a:rPr lang="en-US" sz="3200" b="1" dirty="0" smtClean="0">
                <a:solidFill>
                  <a:srgbClr val="558ED5"/>
                </a:solidFill>
              </a:rPr>
              <a:t>ordered </a:t>
            </a:r>
            <a:r>
              <a:rPr lang="en-US" sz="3200" b="1" dirty="0">
                <a:solidFill>
                  <a:srgbClr val="558ED5"/>
                </a:solidFill>
              </a:rPr>
              <a:t>all "non-essential" books collected and burned. </a:t>
            </a:r>
            <a:r>
              <a:rPr lang="en-US" sz="3200" b="1" dirty="0" smtClean="0">
                <a:solidFill>
                  <a:srgbClr val="558ED5"/>
                </a:solidFill>
              </a:rPr>
              <a:t> </a:t>
            </a:r>
            <a:r>
              <a:rPr lang="en-US" sz="3200" b="1" dirty="0">
                <a:solidFill>
                  <a:srgbClr val="558ED5"/>
                </a:solidFill>
              </a:rPr>
              <a:t>He allowed only books on agriculture, medicine and pharmacy.  </a:t>
            </a:r>
            <a:r>
              <a:rPr lang="en-US" sz="3200" b="1" dirty="0" smtClean="0">
                <a:solidFill>
                  <a:srgbClr val="17375E"/>
                </a:solidFill>
              </a:rPr>
              <a:t>Books </a:t>
            </a:r>
            <a:r>
              <a:rPr lang="en-US" sz="3200" b="1" dirty="0">
                <a:solidFill>
                  <a:srgbClr val="17375E"/>
                </a:solidFill>
              </a:rPr>
              <a:t>written about Confucius and his philosophy were destroyed. </a:t>
            </a:r>
            <a:r>
              <a:rPr lang="en-US" sz="3200" b="1" dirty="0">
                <a:solidFill>
                  <a:srgbClr val="558ED5"/>
                </a:solidFill>
              </a:rPr>
              <a:t>During this period hundreds of scholars were put to death—many of them being buried alive. </a:t>
            </a:r>
          </a:p>
        </p:txBody>
      </p:sp>
      <p:pic>
        <p:nvPicPr>
          <p:cNvPr id="5" name="Picture 4" descr="613burning.jpg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colorTemperature colorTemp="4870"/>
                    </a14:imgEffect>
                    <a14:imgEffect>
                      <a14:saturation sat="174000"/>
                    </a14:imgEffect>
                    <a14:imgEffect>
                      <a14:brightnessContrast bright="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7800" y="990600"/>
            <a:ext cx="3810000" cy="2540000"/>
          </a:xfrm>
          <a:prstGeom prst="rect">
            <a:avLst/>
          </a:prstGeom>
          <a:effectLst>
            <a:softEdge rad="190500"/>
          </a:effectLst>
        </p:spPr>
      </p:pic>
    </p:spTree>
    <p:extLst>
      <p:ext uri="{BB962C8B-B14F-4D97-AF65-F5344CB8AC3E}">
        <p14:creationId xmlns:p14="http://schemas.microsoft.com/office/powerpoint/2010/main" val="305121931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xmlns:p14="http://schemas.microsoft.com/office/powerpoint/2010/main" advTm="3717">
    <p:fade/>
  </p:transition>
  <p:timing>
    <p:tnLst>
      <p:par>
        <p:cTn xmlns:p14="http://schemas.microsoft.com/office/powerpoint/2010/main" id="1" dur="indefinite" restart="never" nodeType="tmRoot"/>
      </p:par>
    </p:tnLst>
  </p:timing>
  <p:extLst mod="1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1500"/>
                    </a14:imgEffect>
                  </a14:imgLayer>
                </a14:imgProps>
              </a:ext>
            </a:extLst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0" y="0"/>
            <a:ext cx="9144000" cy="6889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Aharoni" pitchFamily="2" charset="-79"/>
                <a:ea typeface="+mj-ea"/>
                <a:cs typeface="Aharoni" pitchFamily="2" charset="-79"/>
              </a:rPr>
              <a:t>The Legalists                                Ancient China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uLnTx/>
              <a:uFillTx/>
              <a:latin typeface="Aharoni" pitchFamily="2" charset="-79"/>
              <a:ea typeface="+mj-ea"/>
              <a:cs typeface="Aharoni" pitchFamily="2" charset="-79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04800" y="762000"/>
            <a:ext cx="8610600" cy="60016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558ED5"/>
                </a:solidFill>
              </a:rPr>
              <a:t>To stop any criticism, Shih </a:t>
            </a:r>
            <a:r>
              <a:rPr lang="en-US" sz="3200" b="1" dirty="0" smtClean="0">
                <a:solidFill>
                  <a:srgbClr val="558ED5"/>
                </a:solidFill>
              </a:rPr>
              <a:t/>
            </a:r>
            <a:br>
              <a:rPr lang="en-US" sz="3200" b="1" dirty="0" smtClean="0">
                <a:solidFill>
                  <a:srgbClr val="558ED5"/>
                </a:solidFill>
              </a:rPr>
            </a:br>
            <a:r>
              <a:rPr lang="en-US" sz="3200" b="1" dirty="0" smtClean="0">
                <a:solidFill>
                  <a:srgbClr val="558ED5"/>
                </a:solidFill>
              </a:rPr>
              <a:t>Huang</a:t>
            </a:r>
            <a:r>
              <a:rPr lang="en-US" sz="3200" b="1" dirty="0">
                <a:solidFill>
                  <a:srgbClr val="558ED5"/>
                </a:solidFill>
              </a:rPr>
              <a:t>-</a:t>
            </a:r>
            <a:r>
              <a:rPr lang="en-US" sz="3200" b="1" dirty="0" err="1">
                <a:solidFill>
                  <a:srgbClr val="558ED5"/>
                </a:solidFill>
              </a:rPr>
              <a:t>ti</a:t>
            </a:r>
            <a:r>
              <a:rPr lang="en-US" sz="3200" b="1" dirty="0">
                <a:solidFill>
                  <a:srgbClr val="558ED5"/>
                </a:solidFill>
              </a:rPr>
              <a:t> and the Legalists </a:t>
            </a:r>
            <a:r>
              <a:rPr lang="en-US" sz="3200" b="1" dirty="0" smtClean="0">
                <a:solidFill>
                  <a:srgbClr val="558ED5"/>
                </a:solidFill>
              </a:rPr>
              <a:t/>
            </a:r>
            <a:br>
              <a:rPr lang="en-US" sz="3200" b="1" dirty="0" smtClean="0">
                <a:solidFill>
                  <a:srgbClr val="558ED5"/>
                </a:solidFill>
              </a:rPr>
            </a:br>
            <a:r>
              <a:rPr lang="en-US" sz="3200" b="1" dirty="0" smtClean="0">
                <a:solidFill>
                  <a:srgbClr val="558ED5"/>
                </a:solidFill>
              </a:rPr>
              <a:t>banned </a:t>
            </a:r>
            <a:r>
              <a:rPr lang="en-US" sz="3200" b="1" dirty="0">
                <a:solidFill>
                  <a:srgbClr val="558ED5"/>
                </a:solidFill>
              </a:rPr>
              <a:t>all books on history </a:t>
            </a:r>
            <a:r>
              <a:rPr lang="en-US" sz="3200" b="1" dirty="0" smtClean="0">
                <a:solidFill>
                  <a:srgbClr val="558ED5"/>
                </a:solidFill>
              </a:rPr>
              <a:t/>
            </a:r>
            <a:br>
              <a:rPr lang="en-US" sz="3200" b="1" dirty="0" smtClean="0">
                <a:solidFill>
                  <a:srgbClr val="558ED5"/>
                </a:solidFill>
              </a:rPr>
            </a:br>
            <a:r>
              <a:rPr lang="en-US" sz="3200" b="1" dirty="0" smtClean="0">
                <a:solidFill>
                  <a:srgbClr val="558ED5"/>
                </a:solidFill>
              </a:rPr>
              <a:t>and </a:t>
            </a:r>
            <a:r>
              <a:rPr lang="en-US" sz="3200" b="1" dirty="0">
                <a:solidFill>
                  <a:srgbClr val="558ED5"/>
                </a:solidFill>
              </a:rPr>
              <a:t>of classic Chinese </a:t>
            </a:r>
            <a:r>
              <a:rPr lang="en-US" sz="3200" b="1" dirty="0" smtClean="0">
                <a:solidFill>
                  <a:srgbClr val="558ED5"/>
                </a:solidFill>
              </a:rPr>
              <a:t/>
            </a:r>
            <a:br>
              <a:rPr lang="en-US" sz="3200" b="1" dirty="0" smtClean="0">
                <a:solidFill>
                  <a:srgbClr val="558ED5"/>
                </a:solidFill>
              </a:rPr>
            </a:br>
            <a:r>
              <a:rPr lang="en-US" sz="3200" b="1" dirty="0" smtClean="0">
                <a:solidFill>
                  <a:srgbClr val="558ED5"/>
                </a:solidFill>
              </a:rPr>
              <a:t>literature </a:t>
            </a:r>
            <a:r>
              <a:rPr lang="en-US" sz="3200" b="1" dirty="0">
                <a:solidFill>
                  <a:srgbClr val="558ED5"/>
                </a:solidFill>
              </a:rPr>
              <a:t>that glorified </a:t>
            </a:r>
            <a:r>
              <a:rPr lang="en-US" sz="3200" b="1" dirty="0" smtClean="0">
                <a:solidFill>
                  <a:srgbClr val="558ED5"/>
                </a:solidFill>
              </a:rPr>
              <a:t>past </a:t>
            </a:r>
            <a:br>
              <a:rPr lang="en-US" sz="3200" b="1" dirty="0" smtClean="0">
                <a:solidFill>
                  <a:srgbClr val="558ED5"/>
                </a:solidFill>
              </a:rPr>
            </a:br>
            <a:r>
              <a:rPr lang="en-US" sz="3200" b="1" dirty="0" smtClean="0">
                <a:solidFill>
                  <a:srgbClr val="558ED5"/>
                </a:solidFill>
              </a:rPr>
              <a:t>rulers</a:t>
            </a:r>
            <a:r>
              <a:rPr lang="en-US" sz="3200" b="1" dirty="0">
                <a:solidFill>
                  <a:srgbClr val="558ED5"/>
                </a:solidFill>
              </a:rPr>
              <a:t>. </a:t>
            </a:r>
            <a:r>
              <a:rPr lang="en-US" sz="3200" b="1" dirty="0" smtClean="0">
                <a:solidFill>
                  <a:srgbClr val="558ED5"/>
                </a:solidFill>
              </a:rPr>
              <a:t> The </a:t>
            </a:r>
            <a:r>
              <a:rPr lang="en-US" sz="3200" b="1" dirty="0">
                <a:solidFill>
                  <a:srgbClr val="558ED5"/>
                </a:solidFill>
              </a:rPr>
              <a:t>First Emperor </a:t>
            </a:r>
            <a:r>
              <a:rPr lang="en-US" sz="3200" b="1" dirty="0" smtClean="0">
                <a:solidFill>
                  <a:srgbClr val="558ED5"/>
                </a:solidFill>
              </a:rPr>
              <a:t/>
            </a:r>
            <a:br>
              <a:rPr lang="en-US" sz="3200" b="1" dirty="0" smtClean="0">
                <a:solidFill>
                  <a:srgbClr val="558ED5"/>
                </a:solidFill>
              </a:rPr>
            </a:br>
            <a:r>
              <a:rPr lang="en-US" sz="3200" b="1" dirty="0" smtClean="0">
                <a:solidFill>
                  <a:srgbClr val="558ED5"/>
                </a:solidFill>
              </a:rPr>
              <a:t>ordered </a:t>
            </a:r>
            <a:r>
              <a:rPr lang="en-US" sz="3200" b="1" dirty="0">
                <a:solidFill>
                  <a:srgbClr val="558ED5"/>
                </a:solidFill>
              </a:rPr>
              <a:t>all "non-essential" books collected and burned. </a:t>
            </a:r>
            <a:r>
              <a:rPr lang="en-US" sz="3200" b="1" dirty="0" smtClean="0">
                <a:solidFill>
                  <a:srgbClr val="558ED5"/>
                </a:solidFill>
              </a:rPr>
              <a:t> He </a:t>
            </a:r>
            <a:r>
              <a:rPr lang="en-US" sz="3200" b="1" dirty="0">
                <a:solidFill>
                  <a:srgbClr val="558ED5"/>
                </a:solidFill>
              </a:rPr>
              <a:t>allowed only books on agriculture, medicine and pharmacy. </a:t>
            </a:r>
            <a:r>
              <a:rPr lang="en-US" sz="3200" b="1" dirty="0" smtClean="0">
                <a:solidFill>
                  <a:srgbClr val="558ED5"/>
                </a:solidFill>
              </a:rPr>
              <a:t> Books </a:t>
            </a:r>
            <a:r>
              <a:rPr lang="en-US" sz="3200" b="1" dirty="0">
                <a:solidFill>
                  <a:srgbClr val="558ED5"/>
                </a:solidFill>
              </a:rPr>
              <a:t>written about Confucius and his philosophy were destroyed. </a:t>
            </a:r>
            <a:r>
              <a:rPr lang="en-US" sz="3200" b="1" dirty="0">
                <a:solidFill>
                  <a:srgbClr val="17375E"/>
                </a:solidFill>
              </a:rPr>
              <a:t>During this period hundreds of scholars were put to death—many of them being buried alive. </a:t>
            </a:r>
          </a:p>
        </p:txBody>
      </p:sp>
      <p:pic>
        <p:nvPicPr>
          <p:cNvPr id="5" name="Picture 4" descr="613burning.jpg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colorTemperature colorTemp="4870"/>
                    </a14:imgEffect>
                    <a14:imgEffect>
                      <a14:saturation sat="174000"/>
                    </a14:imgEffect>
                    <a14:imgEffect>
                      <a14:brightnessContrast bright="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7800" y="990600"/>
            <a:ext cx="3810000" cy="2540000"/>
          </a:xfrm>
          <a:prstGeom prst="rect">
            <a:avLst/>
          </a:prstGeom>
          <a:effectLst>
            <a:softEdge rad="190500"/>
          </a:effectLst>
        </p:spPr>
      </p:pic>
    </p:spTree>
    <p:extLst>
      <p:ext uri="{BB962C8B-B14F-4D97-AF65-F5344CB8AC3E}">
        <p14:creationId xmlns:p14="http://schemas.microsoft.com/office/powerpoint/2010/main" val="9871886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xmlns:p14="http://schemas.microsoft.com/office/powerpoint/2010/main" advTm="5423">
    <p:fade/>
  </p:transition>
  <p:timing>
    <p:tnLst>
      <p:par>
        <p:cTn xmlns:p14="http://schemas.microsoft.com/office/powerpoint/2010/main" id="1" dur="indefinite" restart="never" nodeType="tmRoot"/>
      </p:par>
    </p:tnLst>
  </p:timing>
  <p:extLst mod="1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1500"/>
                    </a14:imgEffect>
                  </a14:imgLayer>
                </a14:imgProps>
              </a:ext>
            </a:extLst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0" y="0"/>
            <a:ext cx="9144000" cy="6889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Aharoni" pitchFamily="2" charset="-79"/>
                <a:ea typeface="+mj-ea"/>
                <a:cs typeface="Aharoni" pitchFamily="2" charset="-79"/>
              </a:rPr>
              <a:t>The Legalists                                Ancient China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uLnTx/>
              <a:uFillTx/>
              <a:latin typeface="Aharoni" pitchFamily="2" charset="-79"/>
              <a:ea typeface="+mj-ea"/>
              <a:cs typeface="Aharoni" pitchFamily="2" charset="-79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81000" y="685800"/>
            <a:ext cx="8534400" cy="60016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17375E"/>
                </a:solidFill>
              </a:rPr>
              <a:t>The Legalists lost power shortly after the death of the First Emperor, and the succeeding rulers ended laws that destroyed books. </a:t>
            </a:r>
            <a:r>
              <a:rPr lang="en-US" sz="3200" b="1" dirty="0" smtClean="0">
                <a:solidFill>
                  <a:srgbClr val="17375E"/>
                </a:solidFill>
              </a:rPr>
              <a:t> </a:t>
            </a:r>
            <a:r>
              <a:rPr lang="en-US" sz="3200" b="1" dirty="0" smtClean="0">
                <a:solidFill>
                  <a:srgbClr val="558ED5"/>
                </a:solidFill>
              </a:rPr>
              <a:t>Confucius</a:t>
            </a:r>
            <a:r>
              <a:rPr lang="en-US" sz="3200" b="1" dirty="0">
                <a:solidFill>
                  <a:srgbClr val="558ED5"/>
                </a:solidFill>
              </a:rPr>
              <a:t>’ teaching managed to survive </a:t>
            </a:r>
            <a:r>
              <a:rPr lang="en-US" sz="3200" b="1" dirty="0" smtClean="0">
                <a:solidFill>
                  <a:srgbClr val="558ED5"/>
                </a:solidFill>
              </a:rPr>
              <a:t/>
            </a:r>
            <a:br>
              <a:rPr lang="en-US" sz="3200" b="1" dirty="0" smtClean="0">
                <a:solidFill>
                  <a:srgbClr val="558ED5"/>
                </a:solidFill>
              </a:rPr>
            </a:br>
            <a:r>
              <a:rPr lang="en-US" sz="3200" b="1" dirty="0" smtClean="0">
                <a:solidFill>
                  <a:srgbClr val="558ED5"/>
                </a:solidFill>
              </a:rPr>
              <a:t>the </a:t>
            </a:r>
            <a:r>
              <a:rPr lang="en-US" sz="3200" b="1" dirty="0">
                <a:solidFill>
                  <a:srgbClr val="558ED5"/>
                </a:solidFill>
              </a:rPr>
              <a:t>Burning of the Books </a:t>
            </a:r>
            <a:r>
              <a:rPr lang="en-US" sz="3200" b="1" dirty="0" smtClean="0">
                <a:solidFill>
                  <a:srgbClr val="558ED5"/>
                </a:solidFill>
              </a:rPr>
              <a:t/>
            </a:r>
            <a:br>
              <a:rPr lang="en-US" sz="3200" b="1" dirty="0" smtClean="0">
                <a:solidFill>
                  <a:srgbClr val="558ED5"/>
                </a:solidFill>
              </a:rPr>
            </a:br>
            <a:r>
              <a:rPr lang="en-US" sz="3200" b="1" dirty="0" smtClean="0">
                <a:solidFill>
                  <a:srgbClr val="558ED5"/>
                </a:solidFill>
              </a:rPr>
              <a:t>because </a:t>
            </a:r>
            <a:r>
              <a:rPr lang="en-US" sz="3200" b="1" dirty="0">
                <a:solidFill>
                  <a:srgbClr val="558ED5"/>
                </a:solidFill>
              </a:rPr>
              <a:t>his philosophy was </a:t>
            </a:r>
            <a:r>
              <a:rPr lang="en-US" sz="3200" b="1" dirty="0" smtClean="0">
                <a:solidFill>
                  <a:srgbClr val="558ED5"/>
                </a:solidFill>
              </a:rPr>
              <a:t/>
            </a:r>
            <a:br>
              <a:rPr lang="en-US" sz="3200" b="1" dirty="0" smtClean="0">
                <a:solidFill>
                  <a:srgbClr val="558ED5"/>
                </a:solidFill>
              </a:rPr>
            </a:br>
            <a:r>
              <a:rPr lang="en-US" sz="3200" b="1" dirty="0" smtClean="0">
                <a:solidFill>
                  <a:srgbClr val="558ED5"/>
                </a:solidFill>
              </a:rPr>
              <a:t>often </a:t>
            </a:r>
            <a:r>
              <a:rPr lang="en-US" sz="3200" b="1" dirty="0">
                <a:solidFill>
                  <a:srgbClr val="558ED5"/>
                </a:solidFill>
              </a:rPr>
              <a:t>handed down orally </a:t>
            </a:r>
            <a:r>
              <a:rPr lang="en-US" sz="3200" b="1" dirty="0" smtClean="0">
                <a:solidFill>
                  <a:srgbClr val="558ED5"/>
                </a:solidFill>
              </a:rPr>
              <a:t/>
            </a:r>
            <a:br>
              <a:rPr lang="en-US" sz="3200" b="1" dirty="0" smtClean="0">
                <a:solidFill>
                  <a:srgbClr val="558ED5"/>
                </a:solidFill>
              </a:rPr>
            </a:br>
            <a:r>
              <a:rPr lang="en-US" sz="3200" b="1" dirty="0" smtClean="0">
                <a:solidFill>
                  <a:srgbClr val="558ED5"/>
                </a:solidFill>
              </a:rPr>
              <a:t>from master </a:t>
            </a:r>
            <a:r>
              <a:rPr lang="en-US" sz="3200" b="1" dirty="0">
                <a:solidFill>
                  <a:srgbClr val="558ED5"/>
                </a:solidFill>
              </a:rPr>
              <a:t>to student.  </a:t>
            </a:r>
            <a:r>
              <a:rPr lang="en-US" sz="3200" b="1" dirty="0" smtClean="0">
                <a:solidFill>
                  <a:srgbClr val="558ED5"/>
                </a:solidFill>
              </a:rPr>
              <a:t/>
            </a:r>
            <a:br>
              <a:rPr lang="en-US" sz="3200" b="1" dirty="0" smtClean="0">
                <a:solidFill>
                  <a:srgbClr val="558ED5"/>
                </a:solidFill>
              </a:rPr>
            </a:br>
            <a:r>
              <a:rPr lang="en-US" sz="3200" b="1" dirty="0" smtClean="0">
                <a:solidFill>
                  <a:srgbClr val="558ED5"/>
                </a:solidFill>
              </a:rPr>
              <a:t>Thus</a:t>
            </a:r>
            <a:r>
              <a:rPr lang="en-US" sz="3200" b="1" dirty="0">
                <a:solidFill>
                  <a:srgbClr val="558ED5"/>
                </a:solidFill>
              </a:rPr>
              <a:t>, it was </a:t>
            </a:r>
            <a:r>
              <a:rPr lang="en-US" sz="3200" b="1" dirty="0" smtClean="0">
                <a:solidFill>
                  <a:srgbClr val="558ED5"/>
                </a:solidFill>
              </a:rPr>
              <a:t>possible </a:t>
            </a:r>
            <a:r>
              <a:rPr lang="en-US" sz="3200" b="1" dirty="0">
                <a:solidFill>
                  <a:srgbClr val="558ED5"/>
                </a:solidFill>
              </a:rPr>
              <a:t>to </a:t>
            </a:r>
            <a:r>
              <a:rPr lang="en-US" sz="3200" b="1" dirty="0" smtClean="0">
                <a:solidFill>
                  <a:srgbClr val="558ED5"/>
                </a:solidFill>
              </a:rPr>
              <a:t/>
            </a:r>
            <a:br>
              <a:rPr lang="en-US" sz="3200" b="1" dirty="0" smtClean="0">
                <a:solidFill>
                  <a:srgbClr val="558ED5"/>
                </a:solidFill>
              </a:rPr>
            </a:br>
            <a:r>
              <a:rPr lang="en-US" sz="3200" b="1" dirty="0" smtClean="0">
                <a:solidFill>
                  <a:srgbClr val="558ED5"/>
                </a:solidFill>
              </a:rPr>
              <a:t>reconstruct </a:t>
            </a:r>
            <a:r>
              <a:rPr lang="en-US" sz="3200" b="1" dirty="0">
                <a:solidFill>
                  <a:srgbClr val="558ED5"/>
                </a:solidFill>
              </a:rPr>
              <a:t>the </a:t>
            </a:r>
            <a:r>
              <a:rPr lang="en-US" sz="3200" b="1" dirty="0" smtClean="0">
                <a:solidFill>
                  <a:srgbClr val="558ED5"/>
                </a:solidFill>
              </a:rPr>
              <a:t>texts </a:t>
            </a:r>
            <a:r>
              <a:rPr lang="en-US" sz="3200" b="1" dirty="0">
                <a:solidFill>
                  <a:srgbClr val="558ED5"/>
                </a:solidFill>
              </a:rPr>
              <a:t>from </a:t>
            </a:r>
            <a:r>
              <a:rPr lang="en-US" sz="3200" b="1" dirty="0" smtClean="0">
                <a:solidFill>
                  <a:srgbClr val="558ED5"/>
                </a:solidFill>
              </a:rPr>
              <a:t/>
            </a:r>
            <a:br>
              <a:rPr lang="en-US" sz="3200" b="1" dirty="0" smtClean="0">
                <a:solidFill>
                  <a:srgbClr val="558ED5"/>
                </a:solidFill>
              </a:rPr>
            </a:br>
            <a:r>
              <a:rPr lang="en-US" sz="3200" b="1" dirty="0" smtClean="0">
                <a:solidFill>
                  <a:srgbClr val="558ED5"/>
                </a:solidFill>
              </a:rPr>
              <a:t>both </a:t>
            </a:r>
            <a:r>
              <a:rPr lang="en-US" sz="3200" b="1" dirty="0">
                <a:solidFill>
                  <a:srgbClr val="558ED5"/>
                </a:solidFill>
              </a:rPr>
              <a:t>memory and </a:t>
            </a:r>
            <a:r>
              <a:rPr lang="en-US" sz="3200" b="1" dirty="0" smtClean="0">
                <a:solidFill>
                  <a:srgbClr val="558ED5"/>
                </a:solidFill>
              </a:rPr>
              <a:t>the </a:t>
            </a:r>
            <a:br>
              <a:rPr lang="en-US" sz="3200" b="1" dirty="0" smtClean="0">
                <a:solidFill>
                  <a:srgbClr val="558ED5"/>
                </a:solidFill>
              </a:rPr>
            </a:br>
            <a:r>
              <a:rPr lang="en-US" sz="3200" b="1" dirty="0" smtClean="0">
                <a:solidFill>
                  <a:srgbClr val="558ED5"/>
                </a:solidFill>
              </a:rPr>
              <a:t>surviving </a:t>
            </a:r>
            <a:r>
              <a:rPr lang="en-US" sz="3200" b="1" dirty="0">
                <a:solidFill>
                  <a:srgbClr val="558ED5"/>
                </a:solidFill>
              </a:rPr>
              <a:t>manuscripts.</a:t>
            </a:r>
          </a:p>
        </p:txBody>
      </p:sp>
      <p:pic>
        <p:nvPicPr>
          <p:cNvPr id="2" name="Picture 1" descr="613analects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2600" y="2286000"/>
            <a:ext cx="2962076" cy="4255516"/>
          </a:xfrm>
          <a:prstGeom prst="rect">
            <a:avLst/>
          </a:prstGeom>
          <a:effectLst>
            <a:outerShdw blurRad="50800" dist="2032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6462991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xmlns:p14="http://schemas.microsoft.com/office/powerpoint/2010/main" advTm="8427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extLst mod="1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1500"/>
                    </a14:imgEffect>
                  </a14:imgLayer>
                </a14:imgProps>
              </a:ext>
            </a:extLst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0" y="0"/>
            <a:ext cx="9144000" cy="6889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Aharoni" pitchFamily="2" charset="-79"/>
                <a:ea typeface="+mj-ea"/>
                <a:cs typeface="Aharoni" pitchFamily="2" charset="-79"/>
              </a:rPr>
              <a:t>The Legalists                                Ancient China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uLnTx/>
              <a:uFillTx/>
              <a:latin typeface="Aharoni" pitchFamily="2" charset="-79"/>
              <a:ea typeface="+mj-ea"/>
              <a:cs typeface="Aharoni" pitchFamily="2" charset="-79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81000" y="685800"/>
            <a:ext cx="8534400" cy="60016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558ED5"/>
                </a:solidFill>
              </a:rPr>
              <a:t>The Legalists lost power shortly after the death of the First Emperor, and the succeeding rulers ended laws that destroyed books. </a:t>
            </a:r>
            <a:r>
              <a:rPr lang="en-US" sz="3200" b="1" dirty="0" smtClean="0">
                <a:solidFill>
                  <a:srgbClr val="558ED5"/>
                </a:solidFill>
              </a:rPr>
              <a:t> </a:t>
            </a:r>
            <a:r>
              <a:rPr lang="en-US" sz="3200" b="1" dirty="0" smtClean="0">
                <a:solidFill>
                  <a:srgbClr val="17375E"/>
                </a:solidFill>
              </a:rPr>
              <a:t>Confucius</a:t>
            </a:r>
            <a:r>
              <a:rPr lang="en-US" sz="3200" b="1" dirty="0">
                <a:solidFill>
                  <a:srgbClr val="17375E"/>
                </a:solidFill>
              </a:rPr>
              <a:t>’ teaching managed to survive </a:t>
            </a:r>
            <a:r>
              <a:rPr lang="en-US" sz="3200" b="1" dirty="0" smtClean="0">
                <a:solidFill>
                  <a:srgbClr val="17375E"/>
                </a:solidFill>
              </a:rPr>
              <a:t/>
            </a:r>
            <a:br>
              <a:rPr lang="en-US" sz="3200" b="1" dirty="0" smtClean="0">
                <a:solidFill>
                  <a:srgbClr val="17375E"/>
                </a:solidFill>
              </a:rPr>
            </a:br>
            <a:r>
              <a:rPr lang="en-US" sz="3200" b="1" dirty="0" smtClean="0">
                <a:solidFill>
                  <a:srgbClr val="17375E"/>
                </a:solidFill>
              </a:rPr>
              <a:t>the </a:t>
            </a:r>
            <a:r>
              <a:rPr lang="en-US" sz="3200" b="1" dirty="0">
                <a:solidFill>
                  <a:srgbClr val="17375E"/>
                </a:solidFill>
              </a:rPr>
              <a:t>Burning of the Books </a:t>
            </a:r>
            <a:r>
              <a:rPr lang="en-US" sz="3200" b="1" dirty="0" smtClean="0">
                <a:solidFill>
                  <a:srgbClr val="17375E"/>
                </a:solidFill>
              </a:rPr>
              <a:t/>
            </a:r>
            <a:br>
              <a:rPr lang="en-US" sz="3200" b="1" dirty="0" smtClean="0">
                <a:solidFill>
                  <a:srgbClr val="17375E"/>
                </a:solidFill>
              </a:rPr>
            </a:br>
            <a:r>
              <a:rPr lang="en-US" sz="3200" b="1" dirty="0" smtClean="0">
                <a:solidFill>
                  <a:srgbClr val="17375E"/>
                </a:solidFill>
              </a:rPr>
              <a:t>because </a:t>
            </a:r>
            <a:r>
              <a:rPr lang="en-US" sz="3200" b="1" dirty="0">
                <a:solidFill>
                  <a:srgbClr val="17375E"/>
                </a:solidFill>
              </a:rPr>
              <a:t>his philosophy was </a:t>
            </a:r>
            <a:r>
              <a:rPr lang="en-US" sz="3200" b="1" dirty="0" smtClean="0">
                <a:solidFill>
                  <a:srgbClr val="17375E"/>
                </a:solidFill>
              </a:rPr>
              <a:t/>
            </a:r>
            <a:br>
              <a:rPr lang="en-US" sz="3200" b="1" dirty="0" smtClean="0">
                <a:solidFill>
                  <a:srgbClr val="17375E"/>
                </a:solidFill>
              </a:rPr>
            </a:br>
            <a:r>
              <a:rPr lang="en-US" sz="3200" b="1" dirty="0" smtClean="0">
                <a:solidFill>
                  <a:srgbClr val="17375E"/>
                </a:solidFill>
              </a:rPr>
              <a:t>often </a:t>
            </a:r>
            <a:r>
              <a:rPr lang="en-US" sz="3200" b="1" dirty="0">
                <a:solidFill>
                  <a:srgbClr val="17375E"/>
                </a:solidFill>
              </a:rPr>
              <a:t>handed down orally </a:t>
            </a:r>
            <a:r>
              <a:rPr lang="en-US" sz="3200" b="1" dirty="0" smtClean="0">
                <a:solidFill>
                  <a:srgbClr val="17375E"/>
                </a:solidFill>
              </a:rPr>
              <a:t/>
            </a:r>
            <a:br>
              <a:rPr lang="en-US" sz="3200" b="1" dirty="0" smtClean="0">
                <a:solidFill>
                  <a:srgbClr val="17375E"/>
                </a:solidFill>
              </a:rPr>
            </a:br>
            <a:r>
              <a:rPr lang="en-US" sz="3200" b="1" dirty="0" smtClean="0">
                <a:solidFill>
                  <a:srgbClr val="17375E"/>
                </a:solidFill>
              </a:rPr>
              <a:t>from master </a:t>
            </a:r>
            <a:r>
              <a:rPr lang="en-US" sz="3200" b="1" dirty="0">
                <a:solidFill>
                  <a:srgbClr val="17375E"/>
                </a:solidFill>
              </a:rPr>
              <a:t>to student.  </a:t>
            </a:r>
            <a:r>
              <a:rPr lang="en-US" sz="3200" b="1" dirty="0" smtClean="0">
                <a:solidFill>
                  <a:srgbClr val="558ED5"/>
                </a:solidFill>
              </a:rPr>
              <a:t/>
            </a:r>
            <a:br>
              <a:rPr lang="en-US" sz="3200" b="1" dirty="0" smtClean="0">
                <a:solidFill>
                  <a:srgbClr val="558ED5"/>
                </a:solidFill>
              </a:rPr>
            </a:br>
            <a:r>
              <a:rPr lang="en-US" sz="3200" b="1" dirty="0" smtClean="0">
                <a:solidFill>
                  <a:srgbClr val="558ED5"/>
                </a:solidFill>
              </a:rPr>
              <a:t>Thus</a:t>
            </a:r>
            <a:r>
              <a:rPr lang="en-US" sz="3200" b="1" dirty="0">
                <a:solidFill>
                  <a:srgbClr val="558ED5"/>
                </a:solidFill>
              </a:rPr>
              <a:t>, it was </a:t>
            </a:r>
            <a:r>
              <a:rPr lang="en-US" sz="3200" b="1" dirty="0" smtClean="0">
                <a:solidFill>
                  <a:srgbClr val="558ED5"/>
                </a:solidFill>
              </a:rPr>
              <a:t>possible </a:t>
            </a:r>
            <a:r>
              <a:rPr lang="en-US" sz="3200" b="1" dirty="0">
                <a:solidFill>
                  <a:srgbClr val="558ED5"/>
                </a:solidFill>
              </a:rPr>
              <a:t>to </a:t>
            </a:r>
            <a:r>
              <a:rPr lang="en-US" sz="3200" b="1" dirty="0" smtClean="0">
                <a:solidFill>
                  <a:srgbClr val="558ED5"/>
                </a:solidFill>
              </a:rPr>
              <a:t/>
            </a:r>
            <a:br>
              <a:rPr lang="en-US" sz="3200" b="1" dirty="0" smtClean="0">
                <a:solidFill>
                  <a:srgbClr val="558ED5"/>
                </a:solidFill>
              </a:rPr>
            </a:br>
            <a:r>
              <a:rPr lang="en-US" sz="3200" b="1" dirty="0" smtClean="0">
                <a:solidFill>
                  <a:srgbClr val="558ED5"/>
                </a:solidFill>
              </a:rPr>
              <a:t>reconstruct </a:t>
            </a:r>
            <a:r>
              <a:rPr lang="en-US" sz="3200" b="1" dirty="0">
                <a:solidFill>
                  <a:srgbClr val="558ED5"/>
                </a:solidFill>
              </a:rPr>
              <a:t>the </a:t>
            </a:r>
            <a:r>
              <a:rPr lang="en-US" sz="3200" b="1" dirty="0" smtClean="0">
                <a:solidFill>
                  <a:srgbClr val="558ED5"/>
                </a:solidFill>
              </a:rPr>
              <a:t>texts </a:t>
            </a:r>
            <a:r>
              <a:rPr lang="en-US" sz="3200" b="1" dirty="0">
                <a:solidFill>
                  <a:srgbClr val="558ED5"/>
                </a:solidFill>
              </a:rPr>
              <a:t>from </a:t>
            </a:r>
            <a:r>
              <a:rPr lang="en-US" sz="3200" b="1" dirty="0" smtClean="0">
                <a:solidFill>
                  <a:srgbClr val="558ED5"/>
                </a:solidFill>
              </a:rPr>
              <a:t/>
            </a:r>
            <a:br>
              <a:rPr lang="en-US" sz="3200" b="1" dirty="0" smtClean="0">
                <a:solidFill>
                  <a:srgbClr val="558ED5"/>
                </a:solidFill>
              </a:rPr>
            </a:br>
            <a:r>
              <a:rPr lang="en-US" sz="3200" b="1" dirty="0" smtClean="0">
                <a:solidFill>
                  <a:srgbClr val="558ED5"/>
                </a:solidFill>
              </a:rPr>
              <a:t>both </a:t>
            </a:r>
            <a:r>
              <a:rPr lang="en-US" sz="3200" b="1" dirty="0">
                <a:solidFill>
                  <a:srgbClr val="558ED5"/>
                </a:solidFill>
              </a:rPr>
              <a:t>memory and </a:t>
            </a:r>
            <a:r>
              <a:rPr lang="en-US" sz="3200" b="1" dirty="0" smtClean="0">
                <a:solidFill>
                  <a:srgbClr val="558ED5"/>
                </a:solidFill>
              </a:rPr>
              <a:t>the </a:t>
            </a:r>
            <a:br>
              <a:rPr lang="en-US" sz="3200" b="1" dirty="0" smtClean="0">
                <a:solidFill>
                  <a:srgbClr val="558ED5"/>
                </a:solidFill>
              </a:rPr>
            </a:br>
            <a:r>
              <a:rPr lang="en-US" sz="3200" b="1" dirty="0" smtClean="0">
                <a:solidFill>
                  <a:srgbClr val="558ED5"/>
                </a:solidFill>
              </a:rPr>
              <a:t>surviving </a:t>
            </a:r>
            <a:r>
              <a:rPr lang="en-US" sz="3200" b="1" dirty="0">
                <a:solidFill>
                  <a:srgbClr val="558ED5"/>
                </a:solidFill>
              </a:rPr>
              <a:t>manuscripts.</a:t>
            </a:r>
          </a:p>
        </p:txBody>
      </p:sp>
      <p:pic>
        <p:nvPicPr>
          <p:cNvPr id="2" name="Picture 1" descr="613analects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2600" y="2286000"/>
            <a:ext cx="2962076" cy="4255516"/>
          </a:xfrm>
          <a:prstGeom prst="rect">
            <a:avLst/>
          </a:prstGeom>
          <a:effectLst>
            <a:outerShdw blurRad="50800" dist="2032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62658369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xmlns:p14="http://schemas.microsoft.com/office/powerpoint/2010/main" advTm="8522">
    <p:fade/>
  </p:transition>
  <p:timing>
    <p:tnLst>
      <p:par>
        <p:cTn xmlns:p14="http://schemas.microsoft.com/office/powerpoint/2010/main" id="1" dur="indefinite" restart="never" nodeType="tmRoot"/>
      </p:par>
    </p:tnLst>
  </p:timing>
  <p:extLst mod="1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1500"/>
                    </a14:imgEffect>
                  </a14:imgLayer>
                </a14:imgProps>
              </a:ext>
            </a:extLst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0" y="0"/>
            <a:ext cx="9144000" cy="6889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Aharoni" pitchFamily="2" charset="-79"/>
                <a:ea typeface="+mj-ea"/>
                <a:cs typeface="Aharoni" pitchFamily="2" charset="-79"/>
              </a:rPr>
              <a:t>The Legalists                                Ancient China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uLnTx/>
              <a:uFillTx/>
              <a:latin typeface="Aharoni" pitchFamily="2" charset="-79"/>
              <a:ea typeface="+mj-ea"/>
              <a:cs typeface="Aharoni" pitchFamily="2" charset="-79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81000" y="685800"/>
            <a:ext cx="8534400" cy="60016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558ED5"/>
                </a:solidFill>
              </a:rPr>
              <a:t>The Legalists lost power shortly after the death of the First Emperor, and the succeeding rulers ended laws that destroyed books</a:t>
            </a:r>
            <a:r>
              <a:rPr lang="en-US" sz="3200" b="1" dirty="0" smtClean="0">
                <a:solidFill>
                  <a:srgbClr val="558ED5"/>
                </a:solidFill>
              </a:rPr>
              <a:t>.  </a:t>
            </a:r>
            <a:r>
              <a:rPr lang="en-US" sz="3200" b="1" dirty="0">
                <a:solidFill>
                  <a:srgbClr val="558ED5"/>
                </a:solidFill>
              </a:rPr>
              <a:t>Confucius’ teaching managed to survive </a:t>
            </a:r>
            <a:r>
              <a:rPr lang="en-US" sz="3200" b="1" dirty="0" smtClean="0">
                <a:solidFill>
                  <a:srgbClr val="558ED5"/>
                </a:solidFill>
              </a:rPr>
              <a:t/>
            </a:r>
            <a:br>
              <a:rPr lang="en-US" sz="3200" b="1" dirty="0" smtClean="0">
                <a:solidFill>
                  <a:srgbClr val="558ED5"/>
                </a:solidFill>
              </a:rPr>
            </a:br>
            <a:r>
              <a:rPr lang="en-US" sz="3200" b="1" dirty="0" smtClean="0">
                <a:solidFill>
                  <a:srgbClr val="558ED5"/>
                </a:solidFill>
              </a:rPr>
              <a:t>the </a:t>
            </a:r>
            <a:r>
              <a:rPr lang="en-US" sz="3200" b="1" dirty="0">
                <a:solidFill>
                  <a:srgbClr val="558ED5"/>
                </a:solidFill>
              </a:rPr>
              <a:t>Burning of the Books </a:t>
            </a:r>
            <a:r>
              <a:rPr lang="en-US" sz="3200" b="1" dirty="0" smtClean="0">
                <a:solidFill>
                  <a:srgbClr val="558ED5"/>
                </a:solidFill>
              </a:rPr>
              <a:t/>
            </a:r>
            <a:br>
              <a:rPr lang="en-US" sz="3200" b="1" dirty="0" smtClean="0">
                <a:solidFill>
                  <a:srgbClr val="558ED5"/>
                </a:solidFill>
              </a:rPr>
            </a:br>
            <a:r>
              <a:rPr lang="en-US" sz="3200" b="1" dirty="0" smtClean="0">
                <a:solidFill>
                  <a:srgbClr val="558ED5"/>
                </a:solidFill>
              </a:rPr>
              <a:t>because </a:t>
            </a:r>
            <a:r>
              <a:rPr lang="en-US" sz="3200" b="1" dirty="0">
                <a:solidFill>
                  <a:srgbClr val="558ED5"/>
                </a:solidFill>
              </a:rPr>
              <a:t>his philosophy was </a:t>
            </a:r>
            <a:r>
              <a:rPr lang="en-US" sz="3200" b="1" dirty="0" smtClean="0">
                <a:solidFill>
                  <a:srgbClr val="558ED5"/>
                </a:solidFill>
              </a:rPr>
              <a:t/>
            </a:r>
            <a:br>
              <a:rPr lang="en-US" sz="3200" b="1" dirty="0" smtClean="0">
                <a:solidFill>
                  <a:srgbClr val="558ED5"/>
                </a:solidFill>
              </a:rPr>
            </a:br>
            <a:r>
              <a:rPr lang="en-US" sz="3200" b="1" dirty="0" smtClean="0">
                <a:solidFill>
                  <a:srgbClr val="558ED5"/>
                </a:solidFill>
              </a:rPr>
              <a:t>often </a:t>
            </a:r>
            <a:r>
              <a:rPr lang="en-US" sz="3200" b="1" dirty="0">
                <a:solidFill>
                  <a:srgbClr val="558ED5"/>
                </a:solidFill>
              </a:rPr>
              <a:t>handed down orally </a:t>
            </a:r>
            <a:r>
              <a:rPr lang="en-US" sz="3200" b="1" dirty="0" smtClean="0">
                <a:solidFill>
                  <a:srgbClr val="558ED5"/>
                </a:solidFill>
              </a:rPr>
              <a:t/>
            </a:r>
            <a:br>
              <a:rPr lang="en-US" sz="3200" b="1" dirty="0" smtClean="0">
                <a:solidFill>
                  <a:srgbClr val="558ED5"/>
                </a:solidFill>
              </a:rPr>
            </a:br>
            <a:r>
              <a:rPr lang="en-US" sz="3200" b="1" dirty="0" smtClean="0">
                <a:solidFill>
                  <a:srgbClr val="558ED5"/>
                </a:solidFill>
              </a:rPr>
              <a:t>from master </a:t>
            </a:r>
            <a:r>
              <a:rPr lang="en-US" sz="3200" b="1" dirty="0">
                <a:solidFill>
                  <a:srgbClr val="558ED5"/>
                </a:solidFill>
              </a:rPr>
              <a:t>to student.  </a:t>
            </a:r>
            <a:r>
              <a:rPr lang="en-US" sz="3200" b="1" dirty="0" smtClean="0">
                <a:solidFill>
                  <a:srgbClr val="558ED5"/>
                </a:solidFill>
              </a:rPr>
              <a:t/>
            </a:r>
            <a:br>
              <a:rPr lang="en-US" sz="3200" b="1" dirty="0" smtClean="0">
                <a:solidFill>
                  <a:srgbClr val="558ED5"/>
                </a:solidFill>
              </a:rPr>
            </a:br>
            <a:r>
              <a:rPr lang="en-US" sz="3200" b="1" dirty="0" smtClean="0">
                <a:solidFill>
                  <a:schemeClr val="tx2">
                    <a:lumMod val="75000"/>
                  </a:schemeClr>
                </a:solidFill>
              </a:rPr>
              <a:t>Thus</a:t>
            </a:r>
            <a:r>
              <a:rPr lang="en-US" sz="3200" b="1" dirty="0">
                <a:solidFill>
                  <a:schemeClr val="tx2">
                    <a:lumMod val="75000"/>
                  </a:schemeClr>
                </a:solidFill>
              </a:rPr>
              <a:t>, it was </a:t>
            </a:r>
            <a:r>
              <a:rPr lang="en-US" sz="3200" b="1" dirty="0" smtClean="0">
                <a:solidFill>
                  <a:schemeClr val="tx2">
                    <a:lumMod val="75000"/>
                  </a:schemeClr>
                </a:solidFill>
              </a:rPr>
              <a:t>possible </a:t>
            </a:r>
            <a:r>
              <a:rPr lang="en-US" sz="3200" b="1" dirty="0">
                <a:solidFill>
                  <a:schemeClr val="tx2">
                    <a:lumMod val="75000"/>
                  </a:schemeClr>
                </a:solidFill>
              </a:rPr>
              <a:t>to </a:t>
            </a:r>
            <a:r>
              <a:rPr lang="en-US" sz="3200" b="1" dirty="0" smtClean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en-US" sz="3200" b="1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en-US" sz="3200" b="1" dirty="0" smtClean="0">
                <a:solidFill>
                  <a:schemeClr val="tx2">
                    <a:lumMod val="75000"/>
                  </a:schemeClr>
                </a:solidFill>
              </a:rPr>
              <a:t>reconstruct </a:t>
            </a:r>
            <a:r>
              <a:rPr lang="en-US" sz="3200" b="1" dirty="0">
                <a:solidFill>
                  <a:schemeClr val="tx2">
                    <a:lumMod val="75000"/>
                  </a:schemeClr>
                </a:solidFill>
              </a:rPr>
              <a:t>the </a:t>
            </a:r>
            <a:r>
              <a:rPr lang="en-US" sz="3200" b="1" dirty="0" smtClean="0">
                <a:solidFill>
                  <a:schemeClr val="tx2">
                    <a:lumMod val="75000"/>
                  </a:schemeClr>
                </a:solidFill>
              </a:rPr>
              <a:t>texts </a:t>
            </a:r>
            <a:r>
              <a:rPr lang="en-US" sz="3200" b="1" dirty="0">
                <a:solidFill>
                  <a:schemeClr val="tx2">
                    <a:lumMod val="75000"/>
                  </a:schemeClr>
                </a:solidFill>
              </a:rPr>
              <a:t>from </a:t>
            </a:r>
            <a:r>
              <a:rPr lang="en-US" sz="3200" b="1" dirty="0" smtClean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en-US" sz="3200" b="1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en-US" sz="3200" b="1" dirty="0" smtClean="0">
                <a:solidFill>
                  <a:schemeClr val="tx2">
                    <a:lumMod val="75000"/>
                  </a:schemeClr>
                </a:solidFill>
              </a:rPr>
              <a:t>both </a:t>
            </a:r>
            <a:r>
              <a:rPr lang="en-US" sz="3200" b="1" dirty="0">
                <a:solidFill>
                  <a:schemeClr val="tx2">
                    <a:lumMod val="75000"/>
                  </a:schemeClr>
                </a:solidFill>
              </a:rPr>
              <a:t>memory and </a:t>
            </a:r>
            <a:r>
              <a:rPr lang="en-US" sz="3200" b="1" dirty="0" smtClean="0">
                <a:solidFill>
                  <a:schemeClr val="tx2">
                    <a:lumMod val="75000"/>
                  </a:schemeClr>
                </a:solidFill>
              </a:rPr>
              <a:t>the </a:t>
            </a:r>
            <a:br>
              <a:rPr lang="en-US" sz="3200" b="1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en-US" sz="3200" b="1" dirty="0" smtClean="0">
                <a:solidFill>
                  <a:schemeClr val="tx2">
                    <a:lumMod val="75000"/>
                  </a:schemeClr>
                </a:solidFill>
              </a:rPr>
              <a:t>surviving </a:t>
            </a:r>
            <a:r>
              <a:rPr lang="en-US" sz="3200" b="1" dirty="0">
                <a:solidFill>
                  <a:schemeClr val="tx2">
                    <a:lumMod val="75000"/>
                  </a:schemeClr>
                </a:solidFill>
              </a:rPr>
              <a:t>manuscripts.</a:t>
            </a:r>
          </a:p>
        </p:txBody>
      </p:sp>
      <p:pic>
        <p:nvPicPr>
          <p:cNvPr id="2" name="Picture 1" descr="613analects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2600" y="2286000"/>
            <a:ext cx="2962076" cy="4255516"/>
          </a:xfrm>
          <a:prstGeom prst="rect">
            <a:avLst/>
          </a:prstGeom>
          <a:effectLst>
            <a:outerShdw blurRad="50800" dist="2032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6675586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xmlns:p14="http://schemas.microsoft.com/office/powerpoint/2010/main" advTm="8032">
    <p:fade/>
  </p:transition>
  <p:timing>
    <p:tnLst>
      <p:par>
        <p:cTn xmlns:p14="http://schemas.microsoft.com/office/powerpoint/2010/main" id="1" dur="indefinite" restart="never" nodeType="tmRoot"/>
      </p:par>
    </p:tnLst>
  </p:timing>
  <p:extLst mod="1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304800" y="4495800"/>
            <a:ext cx="8458200" cy="1077218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17375E"/>
                </a:solidFill>
              </a:rPr>
              <a:t>Learn more about history at</a:t>
            </a:r>
          </a:p>
          <a:p>
            <a:pPr algn="ctr"/>
            <a:r>
              <a:rPr lang="en-US" sz="3200" b="1" dirty="0" smtClean="0">
                <a:solidFill>
                  <a:srgbClr val="17375E"/>
                </a:solidFill>
              </a:rPr>
              <a:t>www.mrdowling.com</a:t>
            </a:r>
            <a:endParaRPr lang="en-US" sz="3200" dirty="0">
              <a:solidFill>
                <a:srgbClr val="17375E"/>
              </a:solidFill>
            </a:endParaRPr>
          </a:p>
        </p:txBody>
      </p:sp>
      <p:pic>
        <p:nvPicPr>
          <p:cNvPr id="7" name="Picture 6" descr="logotransparent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90800" y="2590800"/>
            <a:ext cx="3898270" cy="163052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82340" y="838200"/>
            <a:ext cx="4168391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>
                <a:solidFill>
                  <a:srgbClr val="17375E"/>
                </a:solidFill>
              </a:rPr>
              <a:t> Music credit:</a:t>
            </a:r>
          </a:p>
          <a:p>
            <a:pPr algn="ctr"/>
            <a:r>
              <a:rPr lang="en-US" sz="2400" b="1" dirty="0" smtClean="0">
                <a:solidFill>
                  <a:srgbClr val="17375E"/>
                </a:solidFill>
              </a:rPr>
              <a:t>Ishikari Lore by </a:t>
            </a:r>
            <a:r>
              <a:rPr lang="en-US" sz="2400" b="1" dirty="0">
                <a:solidFill>
                  <a:srgbClr val="17375E"/>
                </a:solidFill>
              </a:rPr>
              <a:t>Kevin MacLeod  </a:t>
            </a:r>
            <a:endParaRPr lang="en-US" sz="2400" b="1" dirty="0" smtClean="0">
              <a:solidFill>
                <a:srgbClr val="17375E"/>
              </a:solidFill>
            </a:endParaRPr>
          </a:p>
          <a:p>
            <a:pPr algn="ctr"/>
            <a:r>
              <a:rPr lang="en-US" sz="2400" b="1" dirty="0" smtClean="0">
                <a:solidFill>
                  <a:srgbClr val="17375E"/>
                </a:solidFill>
              </a:rPr>
              <a:t>(</a:t>
            </a:r>
            <a:r>
              <a:rPr lang="en-US" sz="2400" b="1" dirty="0" err="1">
                <a:solidFill>
                  <a:srgbClr val="17375E"/>
                </a:solidFill>
              </a:rPr>
              <a:t>incompetech.com</a:t>
            </a:r>
            <a:r>
              <a:rPr lang="en-US" sz="2400" b="1" dirty="0">
                <a:solidFill>
                  <a:srgbClr val="17375E"/>
                </a:solidFill>
              </a:rPr>
              <a:t>) </a:t>
            </a:r>
          </a:p>
          <a:p>
            <a:pPr algn="ctr"/>
            <a:r>
              <a:rPr lang="en-US" sz="1400" b="1" dirty="0">
                <a:solidFill>
                  <a:srgbClr val="17375E"/>
                </a:solidFill>
              </a:rPr>
              <a:t>Licensed under Creative Commons: By Attribution 3.0</a:t>
            </a:r>
          </a:p>
          <a:p>
            <a:pPr algn="ctr"/>
            <a:r>
              <a:rPr lang="en-US" sz="1400" b="1" dirty="0">
                <a:solidFill>
                  <a:srgbClr val="17375E"/>
                </a:solidFill>
              </a:rPr>
              <a:t>http://</a:t>
            </a:r>
            <a:r>
              <a:rPr lang="en-US" sz="1400" b="1" dirty="0" err="1">
                <a:solidFill>
                  <a:srgbClr val="17375E"/>
                </a:solidFill>
              </a:rPr>
              <a:t>creativecommons.org</a:t>
            </a:r>
            <a:r>
              <a:rPr lang="en-US" sz="1400" b="1" dirty="0">
                <a:solidFill>
                  <a:srgbClr val="17375E"/>
                </a:solidFill>
              </a:rPr>
              <a:t>/licenses/by/3.0/</a:t>
            </a:r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0" y="0"/>
            <a:ext cx="9144000" cy="6889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Aharoni" pitchFamily="2" charset="-79"/>
                <a:ea typeface="+mj-ea"/>
                <a:cs typeface="Aharoni" pitchFamily="2" charset="-79"/>
              </a:rPr>
              <a:t>Confucius                                         Ancient China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chemeClr val="accent2">
                  <a:lumMod val="75000"/>
                </a:schemeClr>
              </a:solidFill>
              <a:effectLst/>
              <a:uLnTx/>
              <a:uFillTx/>
              <a:latin typeface="Aharoni" pitchFamily="2" charset="-79"/>
              <a:ea typeface="+mj-ea"/>
              <a:cs typeface="Aharoni" pitchFamily="2" charset="-79"/>
            </a:endParaRPr>
          </a:p>
        </p:txBody>
      </p:sp>
    </p:spTree>
  </p:cSld>
  <p:clrMapOvr>
    <a:masterClrMapping/>
  </p:clrMapOvr>
  <p:transition xmlns:p14="http://schemas.microsoft.com/office/powerpoint/2010/main" advTm="7183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1500"/>
                    </a14:imgEffect>
                  </a14:imgLayer>
                </a14:imgProps>
              </a:ext>
            </a:extLst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0" y="0"/>
            <a:ext cx="9144000" cy="6889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Aharoni" pitchFamily="2" charset="-79"/>
                <a:ea typeface="+mj-ea"/>
                <a:cs typeface="Aharoni" pitchFamily="2" charset="-79"/>
              </a:rPr>
              <a:t>The Legalists                                Ancient China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uLnTx/>
              <a:uFillTx/>
              <a:latin typeface="Aharoni" pitchFamily="2" charset="-79"/>
              <a:ea typeface="+mj-ea"/>
              <a:cs typeface="Aharoni" pitchFamily="2" charset="-79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7200" y="685800"/>
            <a:ext cx="830580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Confucius taught that people are basically good, but about 250 years after the death of the great Chinese sage, a group of scholars known as the Legalists brought in a different view.  </a:t>
            </a:r>
            <a:r>
              <a:rPr lang="en-US" sz="3200" b="1" dirty="0">
                <a:solidFill>
                  <a:srgbClr val="17375E"/>
                </a:solidFill>
              </a:rPr>
              <a:t>The Legalists believed that humankind was evil and that, unless controlled, people would be concerned only with their own interests.  </a:t>
            </a:r>
          </a:p>
        </p:txBody>
      </p:sp>
      <p:pic>
        <p:nvPicPr>
          <p:cNvPr id="6" name="Picture 5" descr="legalists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200" y="4038600"/>
            <a:ext cx="5181600" cy="26220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229681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xmlns:p14="http://schemas.microsoft.com/office/powerpoint/2010/main" advTm="7511">
    <p:fade/>
  </p:transition>
  <p:timing>
    <p:tnLst>
      <p:par>
        <p:cTn xmlns:p14="http://schemas.microsoft.com/office/powerpoint/2010/main" id="1" dur="indefinite" restart="never" nodeType="tmRoot"/>
      </p:par>
    </p:tnLst>
  </p:timing>
  <p:extLst mod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1500"/>
                    </a14:imgEffect>
                  </a14:imgLayer>
                </a14:imgProps>
              </a:ext>
            </a:extLst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0" y="0"/>
            <a:ext cx="9144000" cy="6889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Aharoni" pitchFamily="2" charset="-79"/>
                <a:ea typeface="+mj-ea"/>
                <a:cs typeface="Aharoni" pitchFamily="2" charset="-79"/>
              </a:rPr>
              <a:t>The Legalists                                Ancient China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uLnTx/>
              <a:uFillTx/>
              <a:latin typeface="Aharoni" pitchFamily="2" charset="-79"/>
              <a:ea typeface="+mj-ea"/>
              <a:cs typeface="Aharoni" pitchFamily="2" charset="-79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7200" y="685800"/>
            <a:ext cx="83058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17375E"/>
                </a:solidFill>
              </a:rPr>
              <a:t>The Legalists believed that society functioned best through strong government control and absolute obedience to authority, so they created laws that ordered strict punishments and rewards for behavior. </a:t>
            </a:r>
          </a:p>
        </p:txBody>
      </p:sp>
      <p:pic>
        <p:nvPicPr>
          <p:cNvPr id="6" name="Picture 5" descr="legalists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200" y="4038600"/>
            <a:ext cx="5181600" cy="26220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712663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xmlns:p14="http://schemas.microsoft.com/office/powerpoint/2010/main" advTm="12069">
    <p:fade/>
  </p:transition>
  <p:timing>
    <p:tnLst>
      <p:par>
        <p:cTn xmlns:p14="http://schemas.microsoft.com/office/powerpoint/2010/main" id="1" dur="indefinite" restart="never" nodeType="tmRoot"/>
      </p:par>
    </p:tnLst>
  </p:timing>
  <p:extLst mod="1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1500"/>
                    </a14:imgEffect>
                  </a14:imgLayer>
                </a14:imgProps>
              </a:ext>
            </a:extLst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0" y="0"/>
            <a:ext cx="9144000" cy="6889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Aharoni" pitchFamily="2" charset="-79"/>
                <a:ea typeface="+mj-ea"/>
                <a:cs typeface="Aharoni" pitchFamily="2" charset="-79"/>
              </a:rPr>
              <a:t>The Legalists                                Ancient China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uLnTx/>
              <a:uFillTx/>
              <a:latin typeface="Aharoni" pitchFamily="2" charset="-79"/>
              <a:ea typeface="+mj-ea"/>
              <a:cs typeface="Aharoni" pitchFamily="2" charset="-79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7200" y="685800"/>
            <a:ext cx="5029200" cy="50167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17375E"/>
                </a:solidFill>
              </a:rPr>
              <a:t>Confucius believed in virtue and natural order, but the Legalists believed that all human activity should be directed toward increasing the power of the ruler and the government.  </a:t>
            </a:r>
            <a:r>
              <a:rPr lang="en-US" sz="3200" b="1" dirty="0">
                <a:solidFill>
                  <a:srgbClr val="558ED5"/>
                </a:solidFill>
              </a:rPr>
              <a:t>The Legalists held power by suppressing anyone who disagreed with them.</a:t>
            </a:r>
          </a:p>
        </p:txBody>
      </p:sp>
      <p:pic>
        <p:nvPicPr>
          <p:cNvPr id="2" name="Picture 1" descr="613confucius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7516" y="534473"/>
            <a:ext cx="3863662" cy="6323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039586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xmlns:p14="http://schemas.microsoft.com/office/powerpoint/2010/main" advTm="10921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extLst mod="1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1500"/>
                    </a14:imgEffect>
                  </a14:imgLayer>
                </a14:imgProps>
              </a:ext>
            </a:extLst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0" y="0"/>
            <a:ext cx="9144000" cy="6889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Aharoni" pitchFamily="2" charset="-79"/>
                <a:ea typeface="+mj-ea"/>
                <a:cs typeface="Aharoni" pitchFamily="2" charset="-79"/>
              </a:rPr>
              <a:t>The Legalists                                Ancient China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uLnTx/>
              <a:uFillTx/>
              <a:latin typeface="Aharoni" pitchFamily="2" charset="-79"/>
              <a:ea typeface="+mj-ea"/>
              <a:cs typeface="Aharoni" pitchFamily="2" charset="-79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7200" y="685800"/>
            <a:ext cx="5029200" cy="50167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558ED5"/>
                </a:solidFill>
              </a:rPr>
              <a:t>Confucius believed in virtue and natural order, but the Legalists believed that all human activity should be directed toward increasing the power of the ruler and the government.  </a:t>
            </a:r>
            <a:r>
              <a:rPr lang="en-US" sz="3200" b="1" dirty="0">
                <a:solidFill>
                  <a:srgbClr val="17375E"/>
                </a:solidFill>
              </a:rPr>
              <a:t>The Legalists held power by suppressing anyone who disagreed with them.</a:t>
            </a:r>
          </a:p>
        </p:txBody>
      </p:sp>
      <p:pic>
        <p:nvPicPr>
          <p:cNvPr id="2" name="Picture 1" descr="613confucius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7516" y="534473"/>
            <a:ext cx="3863662" cy="6323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150758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xmlns:p14="http://schemas.microsoft.com/office/powerpoint/2010/main" advTm="4267">
    <p:fade/>
  </p:transition>
  <p:timing>
    <p:tnLst>
      <p:par>
        <p:cTn xmlns:p14="http://schemas.microsoft.com/office/powerpoint/2010/main" id="1" dur="indefinite" restart="never" nodeType="tmRoot"/>
      </p:par>
    </p:tnLst>
  </p:timing>
  <p:extLst mod="1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1500"/>
                    </a14:imgEffect>
                  </a14:imgLayer>
                </a14:imgProps>
              </a:ext>
            </a:extLst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0" y="0"/>
            <a:ext cx="9144000" cy="6889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Aharoni" pitchFamily="2" charset="-79"/>
                <a:ea typeface="+mj-ea"/>
                <a:cs typeface="Aharoni" pitchFamily="2" charset="-79"/>
              </a:rPr>
              <a:t>The Legalists                                Ancient China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uLnTx/>
              <a:uFillTx/>
              <a:latin typeface="Aharoni" pitchFamily="2" charset="-79"/>
              <a:ea typeface="+mj-ea"/>
              <a:cs typeface="Aharoni" pitchFamily="2" charset="-79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648200" y="990600"/>
            <a:ext cx="4038600" cy="50167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17375E"/>
                </a:solidFill>
              </a:rPr>
              <a:t>China had not been a unified nation for hundreds of years when the Legalists came to power.  </a:t>
            </a:r>
            <a:r>
              <a:rPr lang="en-US" sz="3200" b="1" dirty="0">
                <a:solidFill>
                  <a:srgbClr val="558ED5"/>
                </a:solidFill>
              </a:rPr>
              <a:t>During an era that was later called the Age of Warring States, local rulers controlled many small kingdoms. 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7200" y="1752600"/>
            <a:ext cx="3810000" cy="285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63765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xmlns:p14="http://schemas.microsoft.com/office/powerpoint/2010/main" advTm="5696">
    <p:fade/>
  </p:transition>
  <p:timing>
    <p:tnLst>
      <p:par>
        <p:cTn xmlns:p14="http://schemas.microsoft.com/office/powerpoint/2010/main" id="1" dur="indefinite" restart="never" nodeType="tmRoot"/>
      </p:par>
    </p:tnLst>
  </p:timing>
  <p:extLst mod="1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1500"/>
                    </a14:imgEffect>
                  </a14:imgLayer>
                </a14:imgProps>
              </a:ext>
            </a:extLst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0" y="0"/>
            <a:ext cx="9144000" cy="6889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Aharoni" pitchFamily="2" charset="-79"/>
                <a:ea typeface="+mj-ea"/>
                <a:cs typeface="Aharoni" pitchFamily="2" charset="-79"/>
              </a:rPr>
              <a:t>The Legalists                                Ancient China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uLnTx/>
              <a:uFillTx/>
              <a:latin typeface="Aharoni" pitchFamily="2" charset="-79"/>
              <a:ea typeface="+mj-ea"/>
              <a:cs typeface="Aharoni" pitchFamily="2" charset="-79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648200" y="990600"/>
            <a:ext cx="4038600" cy="50167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558ED5"/>
                </a:solidFill>
              </a:rPr>
              <a:t>China had not been a unified nation for hundreds of years when the Legalists came to power.  </a:t>
            </a:r>
            <a:r>
              <a:rPr lang="en-US" sz="3200" b="1" dirty="0">
                <a:solidFill>
                  <a:srgbClr val="17375E"/>
                </a:solidFill>
              </a:rPr>
              <a:t>During an era that was later called the Age of Warring States, local rulers controlled many small kingdoms. 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7200" y="1752600"/>
            <a:ext cx="3810000" cy="285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253940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xmlns:p14="http://schemas.microsoft.com/office/powerpoint/2010/main" advTm="6840">
    <p:fade/>
  </p:transition>
  <p:timing>
    <p:tnLst>
      <p:par>
        <p:cTn xmlns:p14="http://schemas.microsoft.com/office/powerpoint/2010/main" id="1" dur="indefinite" restart="never" nodeType="tmRoot"/>
      </p:par>
    </p:tnLst>
  </p:timing>
  <p:extLst mod="1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1500"/>
                    </a14:imgEffect>
                  </a14:imgLayer>
                </a14:imgProps>
              </a:ext>
            </a:extLst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0" y="0"/>
            <a:ext cx="9144000" cy="6889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Aharoni" pitchFamily="2" charset="-79"/>
                <a:ea typeface="+mj-ea"/>
                <a:cs typeface="Aharoni" pitchFamily="2" charset="-79"/>
              </a:rPr>
              <a:t>The Legalists                                Ancient China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uLnTx/>
              <a:uFillTx/>
              <a:latin typeface="Aharoni" pitchFamily="2" charset="-79"/>
              <a:ea typeface="+mj-ea"/>
              <a:cs typeface="Aharoni" pitchFamily="2" charset="-79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81000" y="1066800"/>
            <a:ext cx="54102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17375E"/>
                </a:solidFill>
              </a:rPr>
              <a:t>The ruler of the Ch’in state embraced the Legalist philosophy.  </a:t>
            </a:r>
            <a:r>
              <a:rPr lang="en-US" sz="3200" b="1" dirty="0">
                <a:solidFill>
                  <a:srgbClr val="558ED5"/>
                </a:solidFill>
              </a:rPr>
              <a:t>The Ch’in united China by about 214</a:t>
            </a:r>
            <a:r>
              <a:rPr lang="en-US" sz="2400" b="1" dirty="0">
                <a:solidFill>
                  <a:srgbClr val="558ED5"/>
                </a:solidFill>
              </a:rPr>
              <a:t>BCE</a:t>
            </a:r>
            <a:r>
              <a:rPr lang="en-US" sz="3200" b="1" dirty="0">
                <a:solidFill>
                  <a:srgbClr val="558ED5"/>
                </a:solidFill>
              </a:rPr>
              <a:t> by conquering most rival kingdoms.  The first Ch’in ruler of a united China took the title Shih Huang-</a:t>
            </a:r>
            <a:r>
              <a:rPr lang="en-US" sz="3200" b="1" dirty="0" err="1">
                <a:solidFill>
                  <a:srgbClr val="558ED5"/>
                </a:solidFill>
              </a:rPr>
              <a:t>ti</a:t>
            </a:r>
            <a:r>
              <a:rPr lang="en-US" sz="3200" b="1" dirty="0">
                <a:solidFill>
                  <a:srgbClr val="558ED5"/>
                </a:solidFill>
              </a:rPr>
              <a:t>, which means August Lord or First Emperor. </a:t>
            </a:r>
          </a:p>
        </p:txBody>
      </p:sp>
      <p:pic>
        <p:nvPicPr>
          <p:cNvPr id="2" name="Picture 1" descr="613shihhuangti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7400" y="762000"/>
            <a:ext cx="3133708" cy="594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285545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xmlns:p14="http://schemas.microsoft.com/office/powerpoint/2010/main" advTm="4354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extLst mod="1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1500"/>
                    </a14:imgEffect>
                  </a14:imgLayer>
                </a14:imgProps>
              </a:ext>
            </a:extLst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0" y="0"/>
            <a:ext cx="9144000" cy="6889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Aharoni" pitchFamily="2" charset="-79"/>
                <a:ea typeface="+mj-ea"/>
                <a:cs typeface="Aharoni" pitchFamily="2" charset="-79"/>
              </a:rPr>
              <a:t>The Legalists                                Ancient China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uLnTx/>
              <a:uFillTx/>
              <a:latin typeface="Aharoni" pitchFamily="2" charset="-79"/>
              <a:ea typeface="+mj-ea"/>
              <a:cs typeface="Aharoni" pitchFamily="2" charset="-79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81000" y="1066800"/>
            <a:ext cx="54102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558ED5"/>
                </a:solidFill>
              </a:rPr>
              <a:t>The ruler of the Ch’in state embraced the Legalist philosophy.  </a:t>
            </a:r>
            <a:r>
              <a:rPr lang="en-US" sz="3200" b="1" dirty="0">
                <a:solidFill>
                  <a:srgbClr val="17375E"/>
                </a:solidFill>
              </a:rPr>
              <a:t>The Ch’in united China by about 214</a:t>
            </a:r>
            <a:r>
              <a:rPr lang="en-US" sz="2400" b="1" dirty="0">
                <a:solidFill>
                  <a:srgbClr val="17375E"/>
                </a:solidFill>
              </a:rPr>
              <a:t>BCE</a:t>
            </a:r>
            <a:r>
              <a:rPr lang="en-US" sz="3200" b="1" dirty="0">
                <a:solidFill>
                  <a:srgbClr val="17375E"/>
                </a:solidFill>
              </a:rPr>
              <a:t> by conquering most rival kingdoms.  </a:t>
            </a:r>
            <a:r>
              <a:rPr lang="en-US" sz="3200" b="1" dirty="0">
                <a:solidFill>
                  <a:srgbClr val="558ED5"/>
                </a:solidFill>
              </a:rPr>
              <a:t>The first Ch’in ruler of a united China took the title Shih Huang-</a:t>
            </a:r>
            <a:r>
              <a:rPr lang="en-US" sz="3200" b="1" dirty="0" err="1">
                <a:solidFill>
                  <a:srgbClr val="558ED5"/>
                </a:solidFill>
              </a:rPr>
              <a:t>ti</a:t>
            </a:r>
            <a:r>
              <a:rPr lang="en-US" sz="3200" b="1" dirty="0">
                <a:solidFill>
                  <a:srgbClr val="558ED5"/>
                </a:solidFill>
              </a:rPr>
              <a:t>, which means August Lord or First Emperor. </a:t>
            </a:r>
          </a:p>
        </p:txBody>
      </p:sp>
      <p:pic>
        <p:nvPicPr>
          <p:cNvPr id="2" name="Picture 1" descr="613shihhuangti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7400" y="762000"/>
            <a:ext cx="3133708" cy="594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416479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xmlns:p14="http://schemas.microsoft.com/office/powerpoint/2010/main" advTm="6538">
    <p:fade/>
  </p:transition>
  <p:timing>
    <p:tnLst>
      <p:par>
        <p:cTn xmlns:p14="http://schemas.microsoft.com/office/powerpoint/2010/main" id="1" dur="indefinite" restart="never" nodeType="tmRoot"/>
      </p:par>
    </p:tnLst>
  </p:timing>
  <p:extLst mod="1"/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0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8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8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9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9414</TotalTime>
  <Words>680</Words>
  <Application>Microsoft Macintosh PowerPoint</Application>
  <PresentationFormat>On-screen Show (4:3)</PresentationFormat>
  <Paragraphs>44</Paragraphs>
  <Slides>19</Slides>
  <Notes>0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mikedow1@gmail.com</dc:creator>
  <cp:lastModifiedBy>Mike Dowling</cp:lastModifiedBy>
  <cp:revision>87</cp:revision>
  <dcterms:created xsi:type="dcterms:W3CDTF">2013-11-12T01:38:32Z</dcterms:created>
  <dcterms:modified xsi:type="dcterms:W3CDTF">2014-06-16T17:17:33Z</dcterms:modified>
</cp:coreProperties>
</file>