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ags/tag1.xml" ContentType="application/vnd.openxmlformats-officedocument.presentationml.tags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3" r:id="rId3"/>
    <p:sldId id="312" r:id="rId4"/>
    <p:sldId id="258" r:id="rId5"/>
    <p:sldId id="311" r:id="rId6"/>
    <p:sldId id="310" r:id="rId7"/>
    <p:sldId id="314" r:id="rId8"/>
    <p:sldId id="259" r:id="rId9"/>
    <p:sldId id="309" r:id="rId10"/>
    <p:sldId id="308" r:id="rId11"/>
    <p:sldId id="307" r:id="rId12"/>
    <p:sldId id="260" r:id="rId13"/>
    <p:sldId id="306" r:id="rId14"/>
    <p:sldId id="305" r:id="rId15"/>
    <p:sldId id="261" r:id="rId16"/>
    <p:sldId id="315" r:id="rId17"/>
    <p:sldId id="262" r:id="rId18"/>
    <p:sldId id="302" r:id="rId19"/>
    <p:sldId id="303" r:id="rId20"/>
    <p:sldId id="304" r:id="rId21"/>
    <p:sldId id="263" r:id="rId22"/>
    <p:sldId id="301" r:id="rId23"/>
    <p:sldId id="264" r:id="rId24"/>
    <p:sldId id="300" r:id="rId25"/>
    <p:sldId id="299" r:id="rId26"/>
    <p:sldId id="265" r:id="rId27"/>
    <p:sldId id="298" r:id="rId28"/>
    <p:sldId id="297" r:id="rId29"/>
    <p:sldId id="293" r:id="rId30"/>
    <p:sldId id="294" r:id="rId31"/>
    <p:sldId id="295" r:id="rId32"/>
    <p:sldId id="296" r:id="rId33"/>
    <p:sldId id="267" r:id="rId34"/>
    <p:sldId id="292" r:id="rId35"/>
    <p:sldId id="268" r:id="rId36"/>
    <p:sldId id="291" r:id="rId37"/>
    <p:sldId id="290" r:id="rId38"/>
    <p:sldId id="269" r:id="rId39"/>
    <p:sldId id="289" r:id="rId40"/>
    <p:sldId id="288" r:id="rId41"/>
    <p:sldId id="270" r:id="rId42"/>
    <p:sldId id="287" r:id="rId43"/>
    <p:sldId id="271" r:id="rId44"/>
    <p:sldId id="286" r:id="rId45"/>
    <p:sldId id="285" r:id="rId46"/>
    <p:sldId id="272" r:id="rId47"/>
    <p:sldId id="284" r:id="rId48"/>
    <p:sldId id="283" r:id="rId49"/>
    <p:sldId id="273" r:id="rId50"/>
    <p:sldId id="282" r:id="rId51"/>
    <p:sldId id="281" r:id="rId52"/>
    <p:sldId id="279" r:id="rId53"/>
    <p:sldId id="274" r:id="rId54"/>
    <p:sldId id="280" r:id="rId55"/>
    <p:sldId id="275" r:id="rId56"/>
    <p:sldId id="278" r:id="rId57"/>
    <p:sldId id="277" r:id="rId58"/>
    <p:sldId id="276" r:id="rId59"/>
    <p:sldId id="257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1837"/>
    <a:srgbClr val="BE4644"/>
    <a:srgbClr val="FF8C0A"/>
    <a:srgbClr val="FF490A"/>
    <a:srgbClr val="FFED4C"/>
    <a:srgbClr val="BD711A"/>
    <a:srgbClr val="C5761C"/>
    <a:srgbClr val="D68E03"/>
    <a:srgbClr val="A04909"/>
    <a:srgbClr val="1A36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/>
          </a:fgClr>
          <a:bgClr>
            <a:schemeClr val="accent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A90-0FDF-46B1-BEFE-29D4E6822243}" type="datetimeFigureOut">
              <a:rPr lang="en-US" smtClean="0"/>
              <a:pPr/>
              <a:t>6/17/14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546D-8F77-4F21-AB36-F35D74570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themeOverride" Target="../theme/themeOverride1.xml"/><Relationship Id="rId2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themeOverride" Target="../theme/themeOverride2.xml"/><Relationship Id="rId2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9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0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2.xml"/><Relationship Id="rId2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3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hemeOverride" Target="../theme/themeOverride54.xml"/><Relationship Id="rId2" Type="http://schemas.openxmlformats.org/officeDocument/2006/relationships/tags" Target="../tags/tag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5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It </a:t>
            </a:r>
            <a:r>
              <a:rPr lang="en-US" sz="3200" b="1" dirty="0" smtClean="0">
                <a:solidFill>
                  <a:srgbClr val="000000"/>
                </a:solidFill>
              </a:rPr>
              <a:t>was the </a:t>
            </a:r>
            <a:r>
              <a:rPr lang="en-US" sz="3200" b="1" dirty="0">
                <a:solidFill>
                  <a:srgbClr val="000000"/>
                </a:solidFill>
              </a:rPr>
              <a:t>year 1298. </a:t>
            </a:r>
            <a:r>
              <a:rPr lang="en-US" sz="3200" b="1" dirty="0" smtClean="0">
                <a:solidFill>
                  <a:srgbClr val="000000"/>
                </a:solidFill>
              </a:rPr>
              <a:t/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 sailor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from Venice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named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 jail in Genoa,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listening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incredible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stories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from 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fellow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prisoner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other man were captured in a sea battle between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Genoa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and Venice, two Italian city-states at war over control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of trade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routes in the Mediterranean Sea.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90600"/>
            <a:ext cx="4228934" cy="2823399"/>
          </a:xfrm>
          <a:prstGeom prst="rect">
            <a:avLst/>
          </a:prstGeom>
        </p:spPr>
      </p:pic>
      <p:pic>
        <p:nvPicPr>
          <p:cNvPr id="11" name="613-marcopol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1981200"/>
            <a:ext cx="812800" cy="8128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852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534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reported 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great adventure began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shortly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after meeting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father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—in 1269.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met for the first time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when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was fifteen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years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old.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rgbClr val="0D0D0D"/>
                </a:solidFill>
              </a:rPr>
              <a:t>Nicoló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>
                <a:solidFill>
                  <a:srgbClr val="0D0D0D"/>
                </a:solidFill>
              </a:rPr>
              <a:t>Polo and his brother </a:t>
            </a:r>
            <a:r>
              <a:rPr lang="en-US" sz="3200" b="1" dirty="0" err="1">
                <a:solidFill>
                  <a:srgbClr val="0D0D0D"/>
                </a:solidFill>
              </a:rPr>
              <a:t>Maffeo</a:t>
            </a:r>
            <a:r>
              <a:rPr lang="en-US" sz="3200" b="1" dirty="0">
                <a:solidFill>
                  <a:srgbClr val="0D0D0D"/>
                </a:solidFill>
              </a:rPr>
              <a:t> were merchants from Venice.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brothers often traveled to the grand city of Constantinople (now Istanbul, Turkey), where they traded goods with merchants from many Mediterranean and Black Sea ports.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39" y="838200"/>
            <a:ext cx="3888861" cy="24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02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3594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534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reported 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great adventure began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shortly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after meeting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father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—in 1269.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met for the first time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when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was fifteen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years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old.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and his brother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were merchants from Venice.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Polo brothers often traveled to the grand city of Constantinople (now Istanbul, Turkey), where they traded goods with merchants from many Mediterranean and Black Sea ports.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39" y="838200"/>
            <a:ext cx="3888861" cy="24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99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1056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Marco's father and uncle had been away from home for young Marco’s entire life because they continued east from Constantinople to trade in markets along the Silk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Road</a:t>
            </a:r>
            <a:r>
              <a:rPr lang="en-US" sz="3200" b="1" dirty="0">
                <a:solidFill>
                  <a:srgbClr val="0D0D0D"/>
                </a:solidFill>
              </a:rPr>
              <a:t>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Silk Road was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network of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trade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routes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connected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Europe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with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China.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When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brothers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attempted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return to Venice,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found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their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route was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blocked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by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conflict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between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two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local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warlords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706" y="2362200"/>
            <a:ext cx="3027830" cy="44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46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012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Marco's father and uncle had been away from home for young Marco’s entire life because they continued east from Constantinople to trade in markets along the Silk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Road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Silk Road was a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network of </a:t>
            </a:r>
            <a:r>
              <a:rPr lang="en-US" sz="3200" b="1" dirty="0">
                <a:solidFill>
                  <a:srgbClr val="0D0D0D"/>
                </a:solidFill>
              </a:rPr>
              <a:t>trade </a:t>
            </a:r>
            <a:r>
              <a:rPr lang="en-US" sz="3200" b="1" dirty="0" smtClean="0">
                <a:solidFill>
                  <a:srgbClr val="0D0D0D"/>
                </a:solidFill>
              </a:rPr>
              <a:t>routes </a:t>
            </a:r>
            <a:r>
              <a:rPr lang="en-US" sz="3200" b="1" dirty="0">
                <a:solidFill>
                  <a:srgbClr val="0D0D0D"/>
                </a:solidFill>
              </a:rPr>
              <a:t>that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connected </a:t>
            </a:r>
            <a:r>
              <a:rPr lang="en-US" sz="3200" b="1" dirty="0">
                <a:solidFill>
                  <a:srgbClr val="0D0D0D"/>
                </a:solidFill>
              </a:rPr>
              <a:t>Europe </a:t>
            </a:r>
            <a:r>
              <a:rPr lang="en-US" sz="3200" b="1" dirty="0" smtClean="0">
                <a:solidFill>
                  <a:srgbClr val="0D0D0D"/>
                </a:solidFill>
              </a:rPr>
              <a:t>with </a:t>
            </a:r>
            <a:r>
              <a:rPr lang="en-US" sz="3200" b="1" dirty="0">
                <a:solidFill>
                  <a:srgbClr val="0D0D0D"/>
                </a:solidFill>
              </a:rPr>
              <a:t>China.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When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brothers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attempted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return to Venice,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found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their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route was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blocked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by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conflict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between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two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local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warlords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706" y="2362200"/>
            <a:ext cx="3027830" cy="44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75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622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Marco's father and uncle had been away from home for young Marco’s entire life because they continued east from Constantinople to trade in markets along the Silk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Road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Silk Road was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network of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trade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routes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connected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Europe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with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China.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When </a:t>
            </a:r>
            <a:r>
              <a:rPr lang="en-US" sz="3200" b="1" dirty="0">
                <a:solidFill>
                  <a:srgbClr val="0D0D0D"/>
                </a:solidFill>
              </a:rPr>
              <a:t>the brothers </a:t>
            </a:r>
            <a:r>
              <a:rPr lang="en-US" sz="3200" b="1" dirty="0" smtClean="0">
                <a:solidFill>
                  <a:srgbClr val="0D0D0D"/>
                </a:solidFill>
              </a:rPr>
              <a:t>attempted </a:t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to </a:t>
            </a:r>
            <a:r>
              <a:rPr lang="en-US" sz="3200" b="1" dirty="0">
                <a:solidFill>
                  <a:srgbClr val="0D0D0D"/>
                </a:solidFill>
              </a:rPr>
              <a:t>return to Venice, </a:t>
            </a:r>
            <a:r>
              <a:rPr lang="en-US" sz="3200" b="1" dirty="0" smtClean="0">
                <a:solidFill>
                  <a:srgbClr val="0D0D0D"/>
                </a:solidFill>
              </a:rPr>
              <a:t>they </a:t>
            </a:r>
            <a:r>
              <a:rPr lang="en-US" sz="3200" b="1" dirty="0">
                <a:solidFill>
                  <a:srgbClr val="0D0D0D"/>
                </a:solidFill>
              </a:rPr>
              <a:t>found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their </a:t>
            </a:r>
            <a:r>
              <a:rPr lang="en-US" sz="3200" b="1" dirty="0">
                <a:solidFill>
                  <a:srgbClr val="0D0D0D"/>
                </a:solidFill>
              </a:rPr>
              <a:t>route was </a:t>
            </a:r>
            <a:r>
              <a:rPr lang="en-US" sz="3200" b="1" dirty="0" smtClean="0">
                <a:solidFill>
                  <a:srgbClr val="0D0D0D"/>
                </a:solidFill>
              </a:rPr>
              <a:t>blocked </a:t>
            </a:r>
            <a:r>
              <a:rPr lang="en-US" sz="3200" b="1" dirty="0">
                <a:solidFill>
                  <a:srgbClr val="0D0D0D"/>
                </a:solidFill>
              </a:rPr>
              <a:t>by a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conflict </a:t>
            </a:r>
            <a:r>
              <a:rPr lang="en-US" sz="3200" b="1" dirty="0">
                <a:solidFill>
                  <a:srgbClr val="0D0D0D"/>
                </a:solidFill>
              </a:rPr>
              <a:t>between </a:t>
            </a:r>
            <a:r>
              <a:rPr lang="en-US" sz="3200" b="1" dirty="0" smtClean="0">
                <a:solidFill>
                  <a:srgbClr val="0D0D0D"/>
                </a:solidFill>
              </a:rPr>
              <a:t>two </a:t>
            </a:r>
            <a:r>
              <a:rPr lang="en-US" sz="3200" b="1" dirty="0">
                <a:solidFill>
                  <a:srgbClr val="0D0D0D"/>
                </a:solidFill>
              </a:rPr>
              <a:t>local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warlords</a:t>
            </a:r>
            <a:r>
              <a:rPr lang="en-US" sz="3200" b="1" dirty="0">
                <a:solidFill>
                  <a:srgbClr val="0D0D0D"/>
                </a:solidFill>
              </a:rPr>
              <a:t>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706" y="2362200"/>
            <a:ext cx="3027830" cy="446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02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90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Instead of returning home, the Polo brothers accepted the invitation of a Mongol governor to travel east to meet Kublai Khan, who was the king of all Mongols in his palace in faraway China.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Their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journey lasted three years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82076"/>
            <a:ext cx="8153400" cy="34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65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267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53735"/>
                </a:solidFill>
              </a:rPr>
              <a:t>Instead of returning home, the Polo brothers accepted the invitation of a Mongol governor to travel east to meet Kublai Khan, who was the king of all Mongols in his palace in faraway China</a:t>
            </a:r>
            <a:r>
              <a:rPr lang="en-US" sz="3200" b="1" dirty="0" smtClean="0">
                <a:solidFill>
                  <a:srgbClr val="953735"/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Their journey lasted three years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82076"/>
            <a:ext cx="8153400" cy="34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269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kublai_kh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858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Kublai Khan ruled a vast and rich land that was unknown to all but a few Europeans</a:t>
            </a:r>
            <a:r>
              <a:rPr lang="en-US" sz="3200" b="1" dirty="0" smtClean="0">
                <a:solidFill>
                  <a:srgbClr val="0D0D0D"/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 was impressed with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the stories the brothers told of their Christian faith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Kublai Khan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asked 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Polo brothers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return to his palace with 100 Christian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scholars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and oil from a holy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lamp 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Jerusalem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brothers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told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great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khan this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oil would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have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magic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healing powers.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7008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066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kublai_kh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858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Kublai Khan ruled a vast and rich land that was unknown to all but a few Europeans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He was impressed with the </a:t>
            </a:r>
            <a:r>
              <a:rPr lang="en-US" sz="3200" b="1" dirty="0" err="1">
                <a:solidFill>
                  <a:srgbClr val="0D0D0D"/>
                </a:solidFill>
              </a:rPr>
              <a:t>Nicoló</a:t>
            </a:r>
            <a:r>
              <a:rPr lang="en-US" sz="3200" b="1" dirty="0">
                <a:solidFill>
                  <a:srgbClr val="0D0D0D"/>
                </a:solidFill>
              </a:rPr>
              <a:t> and </a:t>
            </a:r>
            <a:r>
              <a:rPr lang="en-US" sz="3200" b="1" dirty="0" err="1">
                <a:solidFill>
                  <a:srgbClr val="0D0D0D"/>
                </a:solidFill>
              </a:rPr>
              <a:t>Maffeo</a:t>
            </a:r>
            <a:r>
              <a:rPr lang="en-US" sz="3200" b="1" dirty="0">
                <a:solidFill>
                  <a:srgbClr val="0D0D0D"/>
                </a:solidFill>
              </a:rPr>
              <a:t> and the stories the brothers told of their Christian faith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Kublai Khan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asked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Polo brothers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return to his palace with 100 Christian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scholars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and oil from a holy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lamp 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Jerusalem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brothers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told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great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khan this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oil would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have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magic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healing powers.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918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5517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kublai_kh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858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Kublai Khan ruled a vast and rich land that was unknown to all but a few Europeans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 was impressed with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the stories the brothers told of their Christian faith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 smtClean="0">
                <a:solidFill>
                  <a:srgbClr val="0D0D0D"/>
                </a:solidFill>
              </a:rPr>
              <a:t>Kublai Khan asked </a:t>
            </a:r>
            <a:r>
              <a:rPr lang="en-US" sz="3200" b="1" dirty="0">
                <a:solidFill>
                  <a:srgbClr val="0D0D0D"/>
                </a:solidFill>
              </a:rPr>
              <a:t>the </a:t>
            </a:r>
            <a:r>
              <a:rPr lang="en-US" sz="3200" b="1" dirty="0" smtClean="0">
                <a:solidFill>
                  <a:srgbClr val="0D0D0D"/>
                </a:solidFill>
              </a:rPr>
              <a:t>Polo brothers </a:t>
            </a:r>
            <a:r>
              <a:rPr lang="en-US" sz="3200" b="1" dirty="0">
                <a:solidFill>
                  <a:srgbClr val="0D0D0D"/>
                </a:solidFill>
              </a:rPr>
              <a:t>to return to his palace with 100 Christian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scholars </a:t>
            </a:r>
            <a:r>
              <a:rPr lang="en-US" sz="3200" b="1" dirty="0">
                <a:solidFill>
                  <a:srgbClr val="0D0D0D"/>
                </a:solidFill>
              </a:rPr>
              <a:t>and oil from a holy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lamp in </a:t>
            </a:r>
            <a:r>
              <a:rPr lang="en-US" sz="3200" b="1" dirty="0">
                <a:solidFill>
                  <a:srgbClr val="0D0D0D"/>
                </a:solidFill>
              </a:rPr>
              <a:t>Jerusalem</a:t>
            </a:r>
            <a:r>
              <a:rPr lang="en-US" sz="3200" b="1" dirty="0" smtClean="0">
                <a:solidFill>
                  <a:srgbClr val="0D0D0D"/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brothers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told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great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khan this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oil would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have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magic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healing powers.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27305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9004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was 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year 1298.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A sailor </a:t>
            </a:r>
            <a:r>
              <a:rPr lang="en-US" sz="3200" b="1" dirty="0">
                <a:solidFill>
                  <a:srgbClr val="000000"/>
                </a:solidFill>
              </a:rPr>
              <a:t>from Venice </a:t>
            </a:r>
            <a:r>
              <a:rPr lang="en-US" sz="3200" b="1" dirty="0" smtClean="0">
                <a:solidFill>
                  <a:srgbClr val="000000"/>
                </a:solidFill>
              </a:rPr>
              <a:t/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named </a:t>
            </a:r>
            <a:r>
              <a:rPr lang="en-US" sz="3200" b="1" dirty="0" err="1">
                <a:solidFill>
                  <a:srgbClr val="000000"/>
                </a:solidFill>
              </a:rPr>
              <a:t>Rustichello</a:t>
            </a:r>
            <a:r>
              <a:rPr lang="en-US" sz="3200" b="1" dirty="0">
                <a:solidFill>
                  <a:srgbClr val="000000"/>
                </a:solidFill>
              </a:rPr>
              <a:t> is </a:t>
            </a:r>
            <a:r>
              <a:rPr lang="en-US" sz="3200" b="1" dirty="0" smtClean="0">
                <a:solidFill>
                  <a:srgbClr val="000000"/>
                </a:solidFill>
              </a:rPr>
              <a:t/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in </a:t>
            </a:r>
            <a:r>
              <a:rPr lang="en-US" sz="3200" b="1" dirty="0">
                <a:solidFill>
                  <a:srgbClr val="000000"/>
                </a:solidFill>
              </a:rPr>
              <a:t>a jail in Genoa, </a:t>
            </a:r>
            <a:r>
              <a:rPr lang="en-US" sz="3200" b="1" dirty="0" smtClean="0">
                <a:solidFill>
                  <a:srgbClr val="000000"/>
                </a:solidFill>
              </a:rPr>
              <a:t/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listening </a:t>
            </a:r>
            <a:r>
              <a:rPr lang="en-US" sz="3200" b="1" dirty="0">
                <a:solidFill>
                  <a:srgbClr val="000000"/>
                </a:solidFill>
              </a:rPr>
              <a:t>to incredible </a:t>
            </a:r>
            <a:r>
              <a:rPr lang="en-US" sz="3200" b="1" dirty="0" smtClean="0">
                <a:solidFill>
                  <a:srgbClr val="000000"/>
                </a:solidFill>
              </a:rPr>
              <a:t/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stories </a:t>
            </a:r>
            <a:r>
              <a:rPr lang="en-US" sz="3200" b="1" dirty="0">
                <a:solidFill>
                  <a:srgbClr val="000000"/>
                </a:solidFill>
              </a:rPr>
              <a:t>from a </a:t>
            </a:r>
            <a:r>
              <a:rPr lang="en-US" sz="3200" b="1" dirty="0" smtClean="0">
                <a:solidFill>
                  <a:srgbClr val="000000"/>
                </a:solidFill>
              </a:rPr>
              <a:t>fellow</a:t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prisoner</a:t>
            </a:r>
            <a:r>
              <a:rPr lang="en-US" sz="3200" b="1" dirty="0">
                <a:solidFill>
                  <a:srgbClr val="000000"/>
                </a:solidFill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other man were captured in a sea battle between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Genoa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and Venice, two Italian city-states at war over control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of trade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routes in the Mediterranean Sea.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90600"/>
            <a:ext cx="4228934" cy="2823399"/>
          </a:xfrm>
          <a:prstGeom prst="rect">
            <a:avLst/>
          </a:prstGeom>
        </p:spPr>
      </p:pic>
      <p:pic>
        <p:nvPicPr>
          <p:cNvPr id="5" name="613-marcopol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198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75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7688">
    <p:fade/>
  </p:transition>
  <p:timing>
    <p:tnLst>
      <p:par>
        <p:cTn xmlns:p14="http://schemas.microsoft.com/office/powerpoint/2010/main" id="1" dur="indefinite" restart="never" nodeType="tmRoot">
          <p:childTnLst>
            <p:audio>
              <p:cMediaNode vol="80000" numSld="99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kublai_kh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858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Kublai Khan ruled a vast and rich land that was unknown to all but a few Europeans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 was impressed with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the stories the brothers told of their Christian faith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Kublai Khan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asked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Polo brothers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return to his palace with 100 Christian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scholars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and oil from a holy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lamp 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Jerusalem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The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brothers </a:t>
            </a:r>
            <a:r>
              <a:rPr lang="en-US" sz="3200" b="1" dirty="0">
                <a:solidFill>
                  <a:srgbClr val="0D0D0D"/>
                </a:solidFill>
              </a:rPr>
              <a:t>told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great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khan this </a:t>
            </a:r>
            <a:r>
              <a:rPr lang="en-US" sz="3200" b="1" dirty="0">
                <a:solidFill>
                  <a:srgbClr val="0D0D0D"/>
                </a:solidFill>
              </a:rPr>
              <a:t>oil would </a:t>
            </a:r>
            <a:r>
              <a:rPr lang="en-US" sz="3200" b="1" dirty="0" smtClean="0">
                <a:solidFill>
                  <a:srgbClr val="0D0D0D"/>
                </a:solidFill>
              </a:rPr>
              <a:t>have </a:t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magic </a:t>
            </a:r>
            <a:r>
              <a:rPr lang="en-US" sz="3200" b="1" dirty="0">
                <a:solidFill>
                  <a:srgbClr val="0D0D0D"/>
                </a:solidFill>
              </a:rPr>
              <a:t>healing powers.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359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356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990600"/>
            <a:ext cx="419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The khan gave the brothers a golden tablet to present along the way.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tablet announced that the brothers represented the great Mongol ruler and were guaranteed his protection on their dangerous journey home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" y="1981200"/>
            <a:ext cx="428919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33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990600"/>
            <a:ext cx="419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khan gave the brothers a golden tablet to present along the way.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tablet announced that the brothers represented the great Mongol ruler and were guaranteed his protection on their dangerous journey home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" y="1981200"/>
            <a:ext cx="428919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47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7932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9144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D0D0D"/>
                </a:solidFill>
              </a:rPr>
              <a:t>Nicoló</a:t>
            </a:r>
            <a:r>
              <a:rPr lang="en-US" sz="3200" b="1" dirty="0">
                <a:solidFill>
                  <a:srgbClr val="0D0D0D"/>
                </a:solidFill>
              </a:rPr>
              <a:t> and </a:t>
            </a:r>
            <a:r>
              <a:rPr lang="en-US" sz="3200" b="1" dirty="0" err="1">
                <a:solidFill>
                  <a:srgbClr val="0D0D0D"/>
                </a:solidFill>
              </a:rPr>
              <a:t>Maffeo</a:t>
            </a:r>
            <a:r>
              <a:rPr lang="en-US" sz="3200" b="1" dirty="0">
                <a:solidFill>
                  <a:srgbClr val="0D0D0D"/>
                </a:solidFill>
              </a:rPr>
              <a:t> Polo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returned </a:t>
            </a:r>
            <a:r>
              <a:rPr lang="en-US" sz="3200" b="1" dirty="0">
                <a:solidFill>
                  <a:srgbClr val="0D0D0D"/>
                </a:solidFill>
              </a:rPr>
              <a:t>to Venice to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prepare </a:t>
            </a:r>
            <a:r>
              <a:rPr lang="en-US" sz="3200" b="1" dirty="0">
                <a:solidFill>
                  <a:srgbClr val="0D0D0D"/>
                </a:solidFill>
              </a:rPr>
              <a:t>for a second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journey </a:t>
            </a:r>
            <a:r>
              <a:rPr lang="en-US" sz="3200" b="1" dirty="0">
                <a:solidFill>
                  <a:srgbClr val="0D0D0D"/>
                </a:solidFill>
              </a:rPr>
              <a:t>to China, but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this </a:t>
            </a:r>
            <a:r>
              <a:rPr lang="en-US" sz="3200" b="1" dirty="0">
                <a:solidFill>
                  <a:srgbClr val="0D0D0D"/>
                </a:solidFill>
              </a:rPr>
              <a:t>time they took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along </a:t>
            </a:r>
            <a:r>
              <a:rPr lang="en-US" sz="3200" b="1" dirty="0" err="1">
                <a:solidFill>
                  <a:srgbClr val="0D0D0D"/>
                </a:solidFill>
              </a:rPr>
              <a:t>Nicoló's</a:t>
            </a:r>
            <a:r>
              <a:rPr lang="en-US" sz="3200" b="1" dirty="0">
                <a:solidFill>
                  <a:srgbClr val="0D0D0D"/>
                </a:solidFill>
              </a:rPr>
              <a:t> son,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Marco.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Before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leaving,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visited Pope Gregory, the head of their church.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Pope gave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many gifts to deliver to Kublai Khan, but instead of the 100 scholars, Gregory sent only two friars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49580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62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935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9144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Polo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returned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Venice to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prepare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for a second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journey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China, but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time they took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along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Nicoló's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son,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Marco.  </a:t>
            </a:r>
            <a:r>
              <a:rPr lang="en-US" sz="3200" b="1" dirty="0" smtClean="0">
                <a:solidFill>
                  <a:srgbClr val="0D0D0D"/>
                </a:solidFill>
              </a:rPr>
              <a:t>Before </a:t>
            </a:r>
            <a:r>
              <a:rPr lang="en-US" sz="3200" b="1" dirty="0">
                <a:solidFill>
                  <a:srgbClr val="0D0D0D"/>
                </a:solidFill>
              </a:rPr>
              <a:t>leaving, the </a:t>
            </a:r>
            <a:r>
              <a:rPr lang="en-US" sz="3200" b="1" dirty="0" err="1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 visited Pope Gregory, the head of their church.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Pope gave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many gifts to deliver to Kublai Khan, but instead of the 100 scholars, Gregory sent only two friars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49580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81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9144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Polo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returned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Venice to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prepare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for a second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journey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China, but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time they took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along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Nicoló's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son,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Marco.  Before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leaving,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visited Pope Gregory, the head of their church.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Pope gave the </a:t>
            </a:r>
            <a:r>
              <a:rPr lang="en-US" sz="3200" b="1" dirty="0" err="1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 many gifts to deliver to Kublai Khan, but instead of the 100 scholars, Gregory sent only two friars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49580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5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383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!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80" y="1638300"/>
            <a:ext cx="3810000" cy="521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At the time of Marco Polo, friars were members of the clergy, but friars did not share the status or education of a priest.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friar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was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addressed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brother while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priest was called father.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friars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began the journey with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but when they saw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dangers they faced on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Silk Road, 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representatives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pope returned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home.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5257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4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!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80" y="1638300"/>
            <a:ext cx="3810000" cy="521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At the time of Marco Polo, friars were members of the clergy, but friars did not share the status or education of a priest.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A </a:t>
            </a:r>
            <a:r>
              <a:rPr lang="en-US" sz="3200" b="1" dirty="0">
                <a:solidFill>
                  <a:srgbClr val="0D0D0D"/>
                </a:solidFill>
              </a:rPr>
              <a:t>friar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was </a:t>
            </a:r>
            <a:r>
              <a:rPr lang="en-US" sz="3200" b="1" dirty="0">
                <a:solidFill>
                  <a:srgbClr val="0D0D0D"/>
                </a:solidFill>
              </a:rPr>
              <a:t>addressed </a:t>
            </a:r>
            <a:r>
              <a:rPr lang="en-US" sz="3200" b="1" dirty="0" smtClean="0">
                <a:solidFill>
                  <a:srgbClr val="0D0D0D"/>
                </a:solidFill>
              </a:rPr>
              <a:t>as </a:t>
            </a:r>
            <a:r>
              <a:rPr lang="en-US" sz="3200" b="1" dirty="0">
                <a:solidFill>
                  <a:srgbClr val="0D0D0D"/>
                </a:solidFill>
              </a:rPr>
              <a:t>brother while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a </a:t>
            </a:r>
            <a:r>
              <a:rPr lang="en-US" sz="3200" b="1" dirty="0">
                <a:solidFill>
                  <a:srgbClr val="0D0D0D"/>
                </a:solidFill>
              </a:rPr>
              <a:t>priest was called father.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friars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began the journey with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but when they saw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dangers they faced on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Silk Road, 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representatives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pope returned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home.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0409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3865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!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80" y="1638300"/>
            <a:ext cx="3810000" cy="521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At the time of Marco Polo, friars were members of the clergy, but friars did not share the status or education of a priest.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friar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was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addressed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brother while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priest was called father.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friars </a:t>
            </a:r>
            <a:r>
              <a:rPr lang="en-US" sz="3200" b="1" dirty="0">
                <a:solidFill>
                  <a:srgbClr val="0D0D0D"/>
                </a:solidFill>
              </a:rPr>
              <a:t>began the journey with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 err="1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, but when they saw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dangers they faced on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Silk Road, the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representatives </a:t>
            </a:r>
            <a:r>
              <a:rPr lang="en-US" sz="3200" b="1" dirty="0">
                <a:solidFill>
                  <a:srgbClr val="0D0D0D"/>
                </a:solidFill>
              </a:rPr>
              <a:t>of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pope returned </a:t>
            </a:r>
            <a:r>
              <a:rPr lang="en-US" sz="3200" b="1" dirty="0" smtClean="0">
                <a:solidFill>
                  <a:srgbClr val="0D0D0D"/>
                </a:solidFill>
              </a:rPr>
              <a:t>home.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0173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901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D0D0D"/>
                </a:solidFill>
              </a:rPr>
              <a:t>Rustichello</a:t>
            </a:r>
            <a:r>
              <a:rPr lang="en-US" sz="3000" b="1" dirty="0">
                <a:solidFill>
                  <a:srgbClr val="0D0D0D"/>
                </a:solidFill>
              </a:rPr>
              <a:t> wrote that </a:t>
            </a:r>
            <a:r>
              <a:rPr lang="en-US" sz="3000" b="1" dirty="0" smtClean="0">
                <a:solidFill>
                  <a:srgbClr val="0D0D0D"/>
                </a:solidFill>
              </a:rPr>
              <a:t>Polo’s </a:t>
            </a:r>
            <a:r>
              <a:rPr lang="en-US" sz="3000" b="1" dirty="0">
                <a:solidFill>
                  <a:srgbClr val="0D0D0D"/>
                </a:solidFill>
              </a:rPr>
              <a:t>four-year journey across the Silk Road provided Marco with first-hand experience of the many cultures of the Middle East and Asia</a:t>
            </a:r>
            <a:r>
              <a:rPr lang="en-US" sz="3000" b="1" dirty="0" smtClean="0">
                <a:solidFill>
                  <a:srgbClr val="0D0D0D"/>
                </a:solidFill>
              </a:rPr>
              <a:t>. 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Finally, they arrived once again at the palace of Kublai Khan, who Marco described as “the greatest lord the world had ever known."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 Kublai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Khan’s palace was surrounded by walls that were four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miles long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palace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was decorated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with gold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and silver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and the walls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were adorned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with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beautiful pictures.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539" y="4191000"/>
            <a:ext cx="441496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1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064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was 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year 1298. </a:t>
            </a:r>
            <a:endParaRPr lang="en-US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 sailor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from Venice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named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 jail in Genoa,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listening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incredible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stories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from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fellow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prisoner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Rustichello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and </a:t>
            </a:r>
            <a:r>
              <a:rPr lang="en-US" sz="3200" b="1" dirty="0">
                <a:solidFill>
                  <a:srgbClr val="000000"/>
                </a:solidFill>
              </a:rPr>
              <a:t>the other man were captured in a sea battle between </a:t>
            </a:r>
            <a:r>
              <a:rPr lang="en-US" sz="3200" b="1" dirty="0" smtClean="0">
                <a:solidFill>
                  <a:srgbClr val="000000"/>
                </a:solidFill>
              </a:rPr>
              <a:t>Genoa </a:t>
            </a:r>
            <a:r>
              <a:rPr lang="en-US" sz="3200" b="1" dirty="0">
                <a:solidFill>
                  <a:srgbClr val="000000"/>
                </a:solidFill>
              </a:rPr>
              <a:t>and Venice, two Italian city-states at war over control </a:t>
            </a:r>
            <a:r>
              <a:rPr lang="en-US" sz="3200" b="1" dirty="0" smtClean="0">
                <a:solidFill>
                  <a:srgbClr val="000000"/>
                </a:solidFill>
              </a:rPr>
              <a:t>of trade </a:t>
            </a:r>
            <a:r>
              <a:rPr lang="en-US" sz="3200" b="1" dirty="0">
                <a:solidFill>
                  <a:srgbClr val="000000"/>
                </a:solidFill>
              </a:rPr>
              <a:t>routes in the Mediterranean Sea. 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90600"/>
            <a:ext cx="4228934" cy="28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3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080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wrote that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Polo’s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four-year journey across the Silk Road provided Marco with first-hand experience of the many cultures of the Middle East and Asia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000" b="1" dirty="0">
                <a:solidFill>
                  <a:srgbClr val="0D0D0D"/>
                </a:solidFill>
              </a:rPr>
              <a:t>Finally, they arrived once again at the palace of Kublai Khan, who Marco described as “the greatest lord the world had ever known." </a:t>
            </a:r>
            <a:r>
              <a:rPr lang="en-US" sz="3000" b="1" dirty="0" smtClean="0">
                <a:solidFill>
                  <a:srgbClr val="0D0D0D"/>
                </a:solidFill>
              </a:rPr>
              <a:t>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Kublai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Khan’s palace was surrounded by walls that were four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miles long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palace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was decorated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with gold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and silver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and the walls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were adorned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with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beautiful pictures.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539" y="4191000"/>
            <a:ext cx="441496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50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935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wrote that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Polo’s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four-year journey across the Silk Road provided Marco with first-hand experience of the many cultures of the Middle East and Asia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Finally, they arrived once again at the palace of Kublai Khan, who Marco described as “the greatest lord the world had ever known."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D0D0D"/>
                </a:solidFill>
              </a:rPr>
              <a:t>Kublai </a:t>
            </a:r>
            <a:r>
              <a:rPr lang="en-US" sz="3000" b="1" dirty="0">
                <a:solidFill>
                  <a:srgbClr val="0D0D0D"/>
                </a:solidFill>
              </a:rPr>
              <a:t>Khan’s palace was surrounded by walls that were four </a:t>
            </a:r>
            <a:r>
              <a:rPr lang="en-US" sz="3000" b="1" dirty="0" smtClean="0">
                <a:solidFill>
                  <a:srgbClr val="0D0D0D"/>
                </a:solidFill>
              </a:rPr>
              <a:t/>
            </a:r>
            <a:br>
              <a:rPr lang="en-US" sz="3000" b="1" dirty="0" smtClean="0">
                <a:solidFill>
                  <a:srgbClr val="0D0D0D"/>
                </a:solidFill>
              </a:rPr>
            </a:br>
            <a:r>
              <a:rPr lang="en-US" sz="3000" b="1" dirty="0" smtClean="0">
                <a:solidFill>
                  <a:srgbClr val="0D0D0D"/>
                </a:solidFill>
              </a:rPr>
              <a:t>miles long</a:t>
            </a:r>
            <a:r>
              <a:rPr lang="en-US" sz="3000" b="1" dirty="0">
                <a:solidFill>
                  <a:srgbClr val="0D0D0D"/>
                </a:solidFill>
              </a:rPr>
              <a:t>. </a:t>
            </a:r>
            <a:r>
              <a:rPr lang="en-US" sz="3000" b="1" dirty="0" smtClean="0">
                <a:solidFill>
                  <a:srgbClr val="0D0D0D"/>
                </a:solidFill>
              </a:rPr>
              <a:t>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palace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was decorated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with gold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and silver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and the walls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were adorned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with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beautiful pictures.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539" y="4191000"/>
            <a:ext cx="441496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5252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 wrote that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Polo’s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four-year journey across the Silk Road provided Marco with first-hand experience of the many cultures of the Middle East and Asia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Finally, they arrived once again at the palace of Kublai Khan, who Marco described as “the greatest lord the world had ever known."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 Kublai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Khan’s palace was surrounded by walls that were four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miles long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rgbClr val="0D0D0D"/>
                </a:solidFill>
              </a:rPr>
              <a:t>The </a:t>
            </a:r>
            <a:r>
              <a:rPr lang="en-US" sz="3000" b="1" dirty="0">
                <a:solidFill>
                  <a:srgbClr val="0D0D0D"/>
                </a:solidFill>
              </a:rPr>
              <a:t>palace </a:t>
            </a:r>
            <a:r>
              <a:rPr lang="en-US" sz="3000" b="1" dirty="0" smtClean="0">
                <a:solidFill>
                  <a:srgbClr val="0D0D0D"/>
                </a:solidFill>
              </a:rPr>
              <a:t/>
            </a:r>
            <a:br>
              <a:rPr lang="en-US" sz="3000" b="1" dirty="0" smtClean="0">
                <a:solidFill>
                  <a:srgbClr val="0D0D0D"/>
                </a:solidFill>
              </a:rPr>
            </a:br>
            <a:r>
              <a:rPr lang="en-US" sz="3000" b="1" dirty="0" smtClean="0">
                <a:solidFill>
                  <a:srgbClr val="0D0D0D"/>
                </a:solidFill>
              </a:rPr>
              <a:t>was decorated </a:t>
            </a:r>
            <a:r>
              <a:rPr lang="en-US" sz="3000" b="1" dirty="0">
                <a:solidFill>
                  <a:srgbClr val="0D0D0D"/>
                </a:solidFill>
              </a:rPr>
              <a:t>with gold </a:t>
            </a:r>
            <a:r>
              <a:rPr lang="en-US" sz="3000" b="1" dirty="0" smtClean="0">
                <a:solidFill>
                  <a:srgbClr val="0D0D0D"/>
                </a:solidFill>
              </a:rPr>
              <a:t/>
            </a:r>
            <a:br>
              <a:rPr lang="en-US" sz="3000" b="1" dirty="0" smtClean="0">
                <a:solidFill>
                  <a:srgbClr val="0D0D0D"/>
                </a:solidFill>
              </a:rPr>
            </a:br>
            <a:r>
              <a:rPr lang="en-US" sz="3000" b="1" dirty="0" smtClean="0">
                <a:solidFill>
                  <a:srgbClr val="0D0D0D"/>
                </a:solidFill>
              </a:rPr>
              <a:t>and silver </a:t>
            </a:r>
            <a:r>
              <a:rPr lang="en-US" sz="3000" b="1" dirty="0">
                <a:solidFill>
                  <a:srgbClr val="0D0D0D"/>
                </a:solidFill>
              </a:rPr>
              <a:t>and the walls </a:t>
            </a:r>
            <a:r>
              <a:rPr lang="en-US" sz="3000" b="1" dirty="0" smtClean="0">
                <a:solidFill>
                  <a:srgbClr val="0D0D0D"/>
                </a:solidFill>
              </a:rPr>
              <a:t/>
            </a:r>
            <a:br>
              <a:rPr lang="en-US" sz="3000" b="1" dirty="0" smtClean="0">
                <a:solidFill>
                  <a:srgbClr val="0D0D0D"/>
                </a:solidFill>
              </a:rPr>
            </a:br>
            <a:r>
              <a:rPr lang="en-US" sz="3000" b="1" dirty="0" smtClean="0">
                <a:solidFill>
                  <a:srgbClr val="0D0D0D"/>
                </a:solidFill>
              </a:rPr>
              <a:t>were adorned </a:t>
            </a:r>
            <a:r>
              <a:rPr lang="en-US" sz="3000" b="1" dirty="0">
                <a:solidFill>
                  <a:srgbClr val="0D0D0D"/>
                </a:solidFill>
              </a:rPr>
              <a:t>with </a:t>
            </a:r>
            <a:r>
              <a:rPr lang="en-US" sz="3000" b="1" dirty="0" smtClean="0">
                <a:solidFill>
                  <a:srgbClr val="0D0D0D"/>
                </a:solidFill>
              </a:rPr>
              <a:t/>
            </a:r>
            <a:br>
              <a:rPr lang="en-US" sz="3000" b="1" dirty="0" smtClean="0">
                <a:solidFill>
                  <a:srgbClr val="0D0D0D"/>
                </a:solidFill>
              </a:rPr>
            </a:br>
            <a:r>
              <a:rPr lang="en-US" sz="3000" b="1" dirty="0" smtClean="0">
                <a:solidFill>
                  <a:srgbClr val="0D0D0D"/>
                </a:solidFill>
              </a:rPr>
              <a:t>beautiful pictures.</a:t>
            </a:r>
            <a:endParaRPr lang="en-US" sz="30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539" y="4191000"/>
            <a:ext cx="441496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5814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1066800"/>
            <a:ext cx="43434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Kublai Khan did not trust many of his </a:t>
            </a:r>
            <a:r>
              <a:rPr lang="en-US" sz="3200" b="1" dirty="0" smtClean="0">
                <a:solidFill>
                  <a:srgbClr val="0D0D0D"/>
                </a:solidFill>
              </a:rPr>
              <a:t>advisors, so </a:t>
            </a:r>
            <a:r>
              <a:rPr lang="en-US" sz="3200" b="1" dirty="0">
                <a:solidFill>
                  <a:srgbClr val="0D0D0D"/>
                </a:solidFill>
              </a:rPr>
              <a:t>according to </a:t>
            </a:r>
            <a:r>
              <a:rPr lang="en-US" sz="3200" b="1" dirty="0" err="1">
                <a:solidFill>
                  <a:srgbClr val="0D0D0D"/>
                </a:solidFill>
              </a:rPr>
              <a:t>Rustichello’s</a:t>
            </a:r>
            <a:r>
              <a:rPr lang="en-US" sz="3200" b="1" dirty="0">
                <a:solidFill>
                  <a:srgbClr val="0D0D0D"/>
                </a:solidFill>
              </a:rPr>
              <a:t> book, he sent Marco to govern a Chinese city for three years</a:t>
            </a:r>
            <a:r>
              <a:rPr lang="en-US" sz="3200" b="1" dirty="0" smtClean="0">
                <a:solidFill>
                  <a:srgbClr val="0D0D0D"/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While in China, the Polo family became rich by trading in jewelry and gold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 descr="613kublai_kh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4" y="2590800"/>
            <a:ext cx="4296576" cy="429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041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1066800"/>
            <a:ext cx="43434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Kublai Khan did not trust many of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advisors, so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according to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Rustichello’s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book, he sent Marco to govern a Chinese city for three years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While in China, the Polo family became rich by trading in jewelry and gold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 descr="613kublai_kh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4" y="2590800"/>
            <a:ext cx="4296576" cy="429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2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88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8382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Marco Polo claimed Kublai Khan would not allow the </a:t>
            </a:r>
            <a:r>
              <a:rPr lang="en-US" sz="3200" b="1" dirty="0" err="1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 to return home for seventeen years</a:t>
            </a:r>
            <a:r>
              <a:rPr lang="en-US" sz="3200" b="1" dirty="0" smtClean="0">
                <a:solidFill>
                  <a:srgbClr val="0D0D0D"/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Finally, in 1292, an opportunity arose when Kublai Khan asked the family to escort a young woman to Persia to be the bride of one of Kublai's nephews.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Persia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was 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ancient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kingdom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far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west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China, but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nearer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’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home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Venice.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 descr="! pla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80515"/>
            <a:ext cx="5562600" cy="25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56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41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8382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claimed Kublai Khan would not allow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to return home for seventeen years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Finally, in 1292, an opportunity arose when Kublai Khan asked the family to escort a young woman to Persia to be the bride of one of Kublai's nephews.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Persia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was 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ancient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kingdom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far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west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China, but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nearer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to 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’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home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Venice.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 descr="! pla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80515"/>
            <a:ext cx="5562600" cy="25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9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1115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8382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claimed Kublai Khan would not allow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to return home for seventeen years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Finally, in 1292, an opportunity arose when Kublai Khan asked the family to escort a young woman to Persia to be the bride of one of Kublai's nephews.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Persia </a:t>
            </a:r>
            <a:r>
              <a:rPr lang="en-US" sz="3200" b="1" dirty="0">
                <a:solidFill>
                  <a:srgbClr val="0D0D0D"/>
                </a:solidFill>
              </a:rPr>
              <a:t>was an </a:t>
            </a:r>
            <a:r>
              <a:rPr lang="en-US" sz="3200" b="1" dirty="0" smtClean="0">
                <a:solidFill>
                  <a:srgbClr val="0D0D0D"/>
                </a:solidFill>
              </a:rPr>
              <a:t>ancient </a:t>
            </a:r>
            <a:r>
              <a:rPr lang="en-US" sz="3200" b="1" dirty="0">
                <a:solidFill>
                  <a:srgbClr val="0D0D0D"/>
                </a:solidFill>
              </a:rPr>
              <a:t>kingdom </a:t>
            </a:r>
            <a:r>
              <a:rPr lang="en-US" sz="3200" b="1" dirty="0" smtClean="0">
                <a:solidFill>
                  <a:srgbClr val="0D0D0D"/>
                </a:solidFill>
              </a:rPr>
              <a:t>far </a:t>
            </a:r>
            <a:r>
              <a:rPr lang="en-US" sz="3200" b="1" dirty="0">
                <a:solidFill>
                  <a:srgbClr val="0D0D0D"/>
                </a:solidFill>
              </a:rPr>
              <a:t>west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of </a:t>
            </a:r>
            <a:r>
              <a:rPr lang="en-US" sz="3200" b="1" dirty="0">
                <a:solidFill>
                  <a:srgbClr val="0D0D0D"/>
                </a:solidFill>
              </a:rPr>
              <a:t>China, but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nearer </a:t>
            </a:r>
            <a:r>
              <a:rPr lang="en-US" sz="3200" b="1" dirty="0">
                <a:solidFill>
                  <a:srgbClr val="0D0D0D"/>
                </a:solidFill>
              </a:rPr>
              <a:t>to the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err="1" smtClean="0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’ </a:t>
            </a:r>
            <a:r>
              <a:rPr lang="en-US" sz="3200" b="1" dirty="0" smtClean="0">
                <a:solidFill>
                  <a:srgbClr val="0D0D0D"/>
                </a:solidFill>
              </a:rPr>
              <a:t>home </a:t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in </a:t>
            </a:r>
            <a:r>
              <a:rPr lang="en-US" sz="3200" b="1" dirty="0">
                <a:solidFill>
                  <a:srgbClr val="0D0D0D"/>
                </a:solidFill>
              </a:rPr>
              <a:t>Venice.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 descr="! pla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80515"/>
            <a:ext cx="5562600" cy="25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87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192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Marco Polo reported that thirteen ships carrying six hundred passengers left the </a:t>
            </a:r>
            <a:r>
              <a:rPr lang="en-US" sz="3200" b="1" dirty="0" smtClean="0">
                <a:solidFill>
                  <a:srgbClr val="0D0D0D"/>
                </a:solidFill>
              </a:rPr>
              <a:t>palace </a:t>
            </a:r>
            <a:r>
              <a:rPr lang="en-US" sz="3200" b="1" dirty="0">
                <a:solidFill>
                  <a:srgbClr val="0D0D0D"/>
                </a:solidFill>
              </a:rPr>
              <a:t>of Kublai Khan, but by the time the party reached Persia, only eighteen passengers remained alive.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also learned that Kublai Khan's nephew had already died by the time they arrived.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After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leaving Persia,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returned home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Venice in 1295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—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ending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 journey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that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had lasted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twenty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-four years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 descr="! pla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80515"/>
            <a:ext cx="5562600" cy="25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5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415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reported that thirteen ships carrying six hundred passengers left 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palace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of Kublai Khan, but by the time the party reached Persia, only eighteen passengers remained alive.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 err="1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 also learned that Kublai Khan's nephew had already died by the time they arrived.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After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leaving Persia,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returned home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Venice in 1295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—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ending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 journey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that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had lasted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twenty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-four years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 descr="! pla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80515"/>
            <a:ext cx="5562600" cy="25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66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557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762000"/>
            <a:ext cx="8763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other prisoner described a twenty-four year journey, during which he worked for a rich and powerful ruler in a faraway land we now call China. 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Before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 went to sea,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was an experienced writer of romance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novels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so he was perfectly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suited to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compile the stories of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fellow prisoner.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did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so 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 book he called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>Description</a:t>
            </a:r>
            <a:b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the World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It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is better known,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however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as the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Travels of Marco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>Polo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895600"/>
            <a:ext cx="2667000" cy="38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9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88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reported that thirteen ships carrying six hundred passengers left the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palace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of Kublai Khan, but by the time the party reached Persia, only eighteen passengers remained alive.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also learned that Kublai Khan's nephew had already died by the time they arrived.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After </a:t>
            </a:r>
            <a:r>
              <a:rPr lang="en-US" sz="3200" b="1" dirty="0">
                <a:solidFill>
                  <a:srgbClr val="0D0D0D"/>
                </a:solidFill>
              </a:rPr>
              <a:t>leaving Persia, the </a:t>
            </a:r>
            <a:r>
              <a:rPr lang="en-US" sz="3200" b="1" dirty="0" err="1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 returned home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to </a:t>
            </a:r>
            <a:r>
              <a:rPr lang="en-US" sz="3200" b="1" dirty="0">
                <a:solidFill>
                  <a:srgbClr val="0D0D0D"/>
                </a:solidFill>
              </a:rPr>
              <a:t>Venice in 1295</a:t>
            </a:r>
            <a:r>
              <a:rPr lang="en-US" sz="3200" b="1" dirty="0" smtClean="0">
                <a:solidFill>
                  <a:srgbClr val="0D0D0D"/>
                </a:solidFill>
              </a:rPr>
              <a:t>—</a:t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ending </a:t>
            </a:r>
            <a:r>
              <a:rPr lang="en-US" sz="3200" b="1" dirty="0">
                <a:solidFill>
                  <a:srgbClr val="0D0D0D"/>
                </a:solidFill>
              </a:rPr>
              <a:t>a journey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that </a:t>
            </a:r>
            <a:r>
              <a:rPr lang="en-US" sz="3200" b="1" dirty="0">
                <a:solidFill>
                  <a:srgbClr val="0D0D0D"/>
                </a:solidFill>
              </a:rPr>
              <a:t>had lasted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twenty</a:t>
            </a:r>
            <a:r>
              <a:rPr lang="en-US" sz="3200" b="1" dirty="0">
                <a:solidFill>
                  <a:srgbClr val="0D0D0D"/>
                </a:solidFill>
              </a:rPr>
              <a:t>-four years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 descr="! pla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80515"/>
            <a:ext cx="5562600" cy="25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8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943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19600" y="1066800"/>
            <a:ext cx="44196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Soon after the </a:t>
            </a:r>
            <a:r>
              <a:rPr lang="en-US" sz="3200" b="1" dirty="0" err="1">
                <a:solidFill>
                  <a:srgbClr val="0D0D0D"/>
                </a:solidFill>
              </a:rPr>
              <a:t>Polos</a:t>
            </a:r>
            <a:r>
              <a:rPr lang="en-US" sz="3200" b="1" dirty="0">
                <a:solidFill>
                  <a:srgbClr val="0D0D0D"/>
                </a:solidFill>
              </a:rPr>
              <a:t> returned home, Venice went to war with the rival city-state of Genoa</a:t>
            </a:r>
            <a:r>
              <a:rPr lang="en-US" sz="3200" b="1" dirty="0" smtClean="0">
                <a:solidFill>
                  <a:srgbClr val="0D0D0D"/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went to sea to protect his city, but he was captured by Genoa and put in the prison where he met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 descr="613venice_genoa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9" y="1133354"/>
            <a:ext cx="3960091" cy="4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3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11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19600" y="1066800"/>
            <a:ext cx="44196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Soon after the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Polos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returned home, Venice went to war with the rival city-state of Genoa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Marco Polo went to sea to protect his city, but he was captured by Genoa and put in the prison where he met </a:t>
            </a:r>
            <a:r>
              <a:rPr lang="en-US" sz="3200" b="1" dirty="0" err="1">
                <a:solidFill>
                  <a:srgbClr val="0D0D0D"/>
                </a:solidFill>
              </a:rPr>
              <a:t>Rustichello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5" name="Picture 4" descr="613venice_genoa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9" y="1133354"/>
            <a:ext cx="3960091" cy="4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4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7707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D0D0D"/>
                </a:solidFill>
              </a:rPr>
              <a:t>Rustichello</a:t>
            </a:r>
            <a:r>
              <a:rPr lang="en-US" sz="3200" b="1" dirty="0">
                <a:solidFill>
                  <a:srgbClr val="0D0D0D"/>
                </a:solidFill>
              </a:rPr>
              <a:t> wrote </a:t>
            </a:r>
            <a:r>
              <a:rPr lang="en-US" sz="3200" b="1" i="1" dirty="0">
                <a:solidFill>
                  <a:srgbClr val="0D0D0D"/>
                </a:solidFill>
              </a:rPr>
              <a:t>Description of the World </a:t>
            </a:r>
            <a:r>
              <a:rPr lang="en-US" sz="3200" b="1" dirty="0">
                <a:solidFill>
                  <a:srgbClr val="0D0D0D"/>
                </a:solidFill>
              </a:rPr>
              <a:t>before the invention of the printing press, so copies were made by hand.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book delighted its readers and stimulated interest in China and the cultures along the Silk Road.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Christopher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Columbus owned a copy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studied it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closely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before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beginning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journey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 1492 to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what 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thought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would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 China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411414"/>
            <a:ext cx="3810000" cy="3446585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732500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748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wrote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Description of the World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before the invention of the printing press, so copies were made by hand.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book delighted its readers and stimulated interest in China and the cultures along the Silk Road.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Christopher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Columbus owned a copy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studied it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closely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before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beginning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journey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 1492 to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what 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thought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would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 China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411414"/>
            <a:ext cx="3810000" cy="3446585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524457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587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wrote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Description of the World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before the invention of the printing press, so copies were made by hand.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book delighted its readers and stimulated interest in China and the cultures along the Silk Road.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Christopher </a:t>
            </a:r>
            <a:r>
              <a:rPr lang="en-US" sz="3200" b="1" dirty="0">
                <a:solidFill>
                  <a:srgbClr val="0D0D0D"/>
                </a:solidFill>
              </a:rPr>
              <a:t>Columbus owned a copy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and </a:t>
            </a:r>
            <a:r>
              <a:rPr lang="en-US" sz="3200" b="1" dirty="0">
                <a:solidFill>
                  <a:srgbClr val="0D0D0D"/>
                </a:solidFill>
              </a:rPr>
              <a:t>studied it </a:t>
            </a:r>
            <a:r>
              <a:rPr lang="en-US" sz="3200" b="1" dirty="0" smtClean="0">
                <a:solidFill>
                  <a:srgbClr val="0D0D0D"/>
                </a:solidFill>
              </a:rPr>
              <a:t>closely</a:t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before </a:t>
            </a:r>
            <a:r>
              <a:rPr lang="en-US" sz="3200" b="1" dirty="0">
                <a:solidFill>
                  <a:srgbClr val="0D0D0D"/>
                </a:solidFill>
              </a:rPr>
              <a:t>beginning his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journey </a:t>
            </a:r>
            <a:r>
              <a:rPr lang="en-US" sz="3200" b="1" dirty="0">
                <a:solidFill>
                  <a:srgbClr val="0D0D0D"/>
                </a:solidFill>
              </a:rPr>
              <a:t>in 1492 to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what he </a:t>
            </a:r>
            <a:r>
              <a:rPr lang="en-US" sz="3200" b="1" dirty="0">
                <a:solidFill>
                  <a:srgbClr val="0D0D0D"/>
                </a:solidFill>
              </a:rPr>
              <a:t>thought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would </a:t>
            </a:r>
            <a:r>
              <a:rPr lang="en-US" sz="3200" b="1" dirty="0">
                <a:solidFill>
                  <a:srgbClr val="0D0D0D"/>
                </a:solidFill>
              </a:rPr>
              <a:t>be China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411414"/>
            <a:ext cx="3810000" cy="3446585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745866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825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86200" y="990600"/>
            <a:ext cx="4876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Some observers saw Marco Polo as an astute observer with a keen memory.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Some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of his most fantastic claims are easy for us to understand today.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described paper money, unknown in Venice, but which had been used by the Chinese for more than a thousand years.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322"/>
            <a:ext cx="3505200" cy="61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11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545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86200" y="990600"/>
            <a:ext cx="4876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Some observers saw Marco Polo as an astute observer with a keen memory.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Some </a:t>
            </a:r>
            <a:r>
              <a:rPr lang="en-US" sz="3200" b="1" dirty="0">
                <a:solidFill>
                  <a:srgbClr val="0D0D0D"/>
                </a:solidFill>
              </a:rPr>
              <a:t>of his most fantastic claims are easy for us to understand today.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described paper money, unknown in Venice, but which had been used by the Chinese for more than a thousand years.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322"/>
            <a:ext cx="3505200" cy="61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06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506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86200" y="990600"/>
            <a:ext cx="4876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Some observers saw Marco Polo as an astute observer with a keen memory.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Some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of his most fantastic claims are easy for us to understand today.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Marco </a:t>
            </a:r>
            <a:r>
              <a:rPr lang="en-US" sz="3200" b="1" dirty="0">
                <a:solidFill>
                  <a:srgbClr val="0D0D0D"/>
                </a:solidFill>
              </a:rPr>
              <a:t>Polo described paper money, unknown in Venice, but which had been used by the Chinese for more than a thousand years.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322"/>
            <a:ext cx="3505200" cy="61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91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7316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0600" y="3505200"/>
            <a:ext cx="739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</a:rPr>
              <a:t>He </a:t>
            </a:r>
            <a:r>
              <a:rPr lang="en-US" sz="3200" b="1" dirty="0">
                <a:solidFill>
                  <a:srgbClr val="0D0D0D"/>
                </a:solidFill>
              </a:rPr>
              <a:t>described a spring that gushed a stream of oil</a:t>
            </a:r>
            <a:r>
              <a:rPr lang="en-US" sz="3200" b="1" dirty="0" smtClean="0">
                <a:solidFill>
                  <a:srgbClr val="0D0D0D"/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oil was said to be tasteless, but good for burning.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may have been describing petroleum, or crude oil, which is now used to make gasoline, plastic and other products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09600"/>
            <a:ext cx="4064000" cy="3048000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3211008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331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762000"/>
            <a:ext cx="8763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other prisoner described a twenty-four year journey, during which he worked for a rich and powerful ruler in a faraway land we now call China.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Before </a:t>
            </a:r>
            <a:r>
              <a:rPr lang="en-US" sz="3200" b="1" dirty="0">
                <a:solidFill>
                  <a:srgbClr val="0D0D0D"/>
                </a:solidFill>
              </a:rPr>
              <a:t>he went to sea, </a:t>
            </a:r>
            <a:r>
              <a:rPr lang="en-US" sz="3200" b="1" dirty="0" err="1">
                <a:solidFill>
                  <a:srgbClr val="0D0D0D"/>
                </a:solidFill>
              </a:rPr>
              <a:t>Rustichello</a:t>
            </a:r>
            <a:r>
              <a:rPr lang="en-US" sz="3200" b="1" dirty="0">
                <a:solidFill>
                  <a:srgbClr val="0D0D0D"/>
                </a:solidFill>
              </a:rPr>
              <a:t> was an experienced writer of romance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novels</a:t>
            </a:r>
            <a:r>
              <a:rPr lang="en-US" sz="3200" b="1" dirty="0">
                <a:solidFill>
                  <a:srgbClr val="0D0D0D"/>
                </a:solidFill>
              </a:rPr>
              <a:t>, so he was perfectly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suited to </a:t>
            </a:r>
            <a:r>
              <a:rPr lang="en-US" sz="3200" b="1" dirty="0">
                <a:solidFill>
                  <a:srgbClr val="0D0D0D"/>
                </a:solidFill>
              </a:rPr>
              <a:t>compile the stories of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his </a:t>
            </a:r>
            <a:r>
              <a:rPr lang="en-US" sz="3200" b="1" dirty="0">
                <a:solidFill>
                  <a:srgbClr val="0D0D0D"/>
                </a:solidFill>
              </a:rPr>
              <a:t>fellow prisoner.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did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so </a:t>
            </a:r>
          </a:p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 book he called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>Description</a:t>
            </a:r>
            <a:b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the World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It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is better known,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however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as the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Travels of Marco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</a:rPr>
              <a:t>Polo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895600"/>
            <a:ext cx="2667000" cy="38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93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9502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0600" y="3505200"/>
            <a:ext cx="739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described a spring that gushed a stream of oil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The oil was said to be tasteless, but good for burning.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may have been describing petroleum, or crude oil, which is now used to make gasoline, plastic and other products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09600"/>
            <a:ext cx="4064000" cy="3048000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351222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3243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0600" y="3505200"/>
            <a:ext cx="739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described a spring that gushed a stream of oil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oil was said to be tasteless, but good for burning.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Marco </a:t>
            </a:r>
            <a:r>
              <a:rPr lang="en-US" sz="3200" b="1" dirty="0">
                <a:solidFill>
                  <a:srgbClr val="0D0D0D"/>
                </a:solidFill>
              </a:rPr>
              <a:t>may have been describing petroleum, or crude oil, which is now used to make gasoline, plastic and other products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09600"/>
            <a:ext cx="4064000" cy="3048000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1678514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7569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Others argued that Marco Polo made up his stories based on gossip and stories he heard.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After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all, Marco Polo reported seeing unicorns and he gave a first-hand description of a battle that occurred years before he left Venice.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failed to mention the Great Wall of China, tea, or rice. </a:t>
            </a:r>
          </a:p>
          <a:p>
            <a:endParaRPr lang="en-US" sz="3200" b="1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3433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236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Others argued that Marco Polo made up his stories based on gossip and stories he heard.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After </a:t>
            </a:r>
            <a:r>
              <a:rPr lang="en-US" sz="3200" b="1" dirty="0">
                <a:solidFill>
                  <a:srgbClr val="0D0D0D"/>
                </a:solidFill>
              </a:rPr>
              <a:t>all, Marco Polo reported seeing unicorns and he gave a first-hand description of a battle that occurred years before he left Venice.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failed to mention the Great Wall of China, tea, or rice. </a:t>
            </a:r>
          </a:p>
          <a:p>
            <a:endParaRPr lang="en-US" sz="3200" b="1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 descr="!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72560"/>
            <a:ext cx="3048000" cy="288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69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913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305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Others argued that Marco Polo made up his stories based on gossip and stories he heard.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After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all, Marco Polo reported seeing unicorns and he gave a first-hand description of a battle that occurred years before he left Venice.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Marco </a:t>
            </a:r>
            <a:r>
              <a:rPr lang="en-US" sz="3200" b="1" dirty="0">
                <a:solidFill>
                  <a:srgbClr val="0D0D0D"/>
                </a:solidFill>
              </a:rPr>
              <a:t>failed to mention the Great Wall of China, tea, or rice. </a:t>
            </a:r>
          </a:p>
          <a:p>
            <a:endParaRPr lang="en-US" sz="3200" b="1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2" name="Picture 1" descr="!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72560"/>
            <a:ext cx="3048000" cy="2885440"/>
          </a:xfrm>
          <a:prstGeom prst="rect">
            <a:avLst/>
          </a:prstGeom>
        </p:spPr>
      </p:pic>
      <p:pic>
        <p:nvPicPr>
          <p:cNvPr id="3" name="Picture 2" descr="!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29615"/>
            <a:ext cx="4887657" cy="322585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8529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56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685800"/>
            <a:ext cx="8610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D0D0D"/>
                </a:solidFill>
              </a:rPr>
              <a:t>The </a:t>
            </a:r>
            <a:r>
              <a:rPr lang="en-US" sz="3200" b="1" dirty="0">
                <a:solidFill>
                  <a:srgbClr val="0D0D0D"/>
                </a:solidFill>
              </a:rPr>
              <a:t>Chinese have no records of the Polo family, and it is unlikely Marco could have been a governor.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Many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people described Marco Polo's book as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Il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</a:rPr>
              <a:t>Milione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("The Million") for they claimed that it contained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million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lies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As an old man,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was asked if 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invented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stories in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book.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His answer was 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barely told half of what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actually saw.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613marcopo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59" y="2971800"/>
            <a:ext cx="4105141" cy="3886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35474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05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685800"/>
            <a:ext cx="8610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Chinese have no records of the Polo family, and it is unlikely Marco could have been a governor.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Many </a:t>
            </a:r>
            <a:r>
              <a:rPr lang="en-US" sz="3200" b="1" dirty="0">
                <a:solidFill>
                  <a:srgbClr val="0D0D0D"/>
                </a:solidFill>
              </a:rPr>
              <a:t>people described Marco Polo's book as </a:t>
            </a:r>
            <a:r>
              <a:rPr lang="en-US" sz="3200" b="1" i="1" dirty="0">
                <a:solidFill>
                  <a:srgbClr val="0D0D0D"/>
                </a:solidFill>
              </a:rPr>
              <a:t>Il </a:t>
            </a:r>
            <a:r>
              <a:rPr lang="en-US" sz="3200" b="1" i="1" dirty="0" err="1">
                <a:solidFill>
                  <a:srgbClr val="0D0D0D"/>
                </a:solidFill>
              </a:rPr>
              <a:t>Milione</a:t>
            </a:r>
            <a:r>
              <a:rPr lang="en-US" sz="3200" b="1" i="1" dirty="0">
                <a:solidFill>
                  <a:srgbClr val="0D0D0D"/>
                </a:solidFill>
              </a:rPr>
              <a:t> </a:t>
            </a:r>
            <a:r>
              <a:rPr lang="en-US" sz="3200" b="1" dirty="0">
                <a:solidFill>
                  <a:srgbClr val="0D0D0D"/>
                </a:solidFill>
              </a:rPr>
              <a:t>("The Million") for they claimed that it contained a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million </a:t>
            </a:r>
            <a:r>
              <a:rPr lang="en-US" sz="3200" b="1" dirty="0">
                <a:solidFill>
                  <a:srgbClr val="0D0D0D"/>
                </a:solidFill>
              </a:rPr>
              <a:t>lies</a:t>
            </a:r>
            <a:r>
              <a:rPr lang="en-US" sz="3200" b="1" dirty="0" smtClean="0">
                <a:solidFill>
                  <a:srgbClr val="0D0D0D"/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As an old man,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was asked if 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invented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stories in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book.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His answer was 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barely told half of what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actually saw.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613marcopo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59" y="2971800"/>
            <a:ext cx="4105141" cy="3886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2667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8442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685800"/>
            <a:ext cx="8610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Chinese have no records of the Polo family, and it is unlikely Marco could have been a governor.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Many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people described Marco Polo's book as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Il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</a:rPr>
              <a:t>Milione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("The Million") for they claimed that it contained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million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lies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rgbClr val="0D0D0D"/>
                </a:solidFill>
              </a:rPr>
              <a:t>As an old man,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Marco </a:t>
            </a:r>
            <a:r>
              <a:rPr lang="en-US" sz="3200" b="1" dirty="0">
                <a:solidFill>
                  <a:srgbClr val="0D0D0D"/>
                </a:solidFill>
              </a:rPr>
              <a:t>was asked if he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invented </a:t>
            </a:r>
            <a:r>
              <a:rPr lang="en-US" sz="3200" b="1" dirty="0">
                <a:solidFill>
                  <a:srgbClr val="0D0D0D"/>
                </a:solidFill>
              </a:rPr>
              <a:t>the stories in his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book.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His answer was 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barely told half of what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actually saw.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613marcopo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59" y="2971800"/>
            <a:ext cx="4105141" cy="3886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7528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4176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685800"/>
            <a:ext cx="8610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Chinese have no records of the Polo family, and it is unlikely Marco could have been a governor.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Many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people described Marco Polo's book as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Il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</a:rPr>
              <a:t>Milione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("The Million") for they claimed that it contained a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million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lies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As an old man,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Marco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was asked if he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invented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stories in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book. 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His answer was that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barely told half of what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actually saw.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b="1" dirty="0" err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613marcopol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59" y="2971800"/>
            <a:ext cx="4105141" cy="3886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52872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6350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4495800"/>
            <a:ext cx="8458200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53735"/>
                </a:solidFill>
              </a:rPr>
              <a:t>Learn more about history at</a:t>
            </a:r>
          </a:p>
          <a:p>
            <a:pPr algn="ctr"/>
            <a:r>
              <a:rPr lang="en-US" sz="3200" b="1" dirty="0" smtClean="0">
                <a:solidFill>
                  <a:srgbClr val="953735"/>
                </a:solidFill>
              </a:rPr>
              <a:t>www.mrdowling.com</a:t>
            </a:r>
            <a:endParaRPr lang="en-US" sz="3200" dirty="0">
              <a:solidFill>
                <a:srgbClr val="953735"/>
              </a:solidFill>
            </a:endParaRPr>
          </a:p>
        </p:txBody>
      </p:sp>
      <p:pic>
        <p:nvPicPr>
          <p:cNvPr id="7" name="Picture 6" descr="logotranspa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590800"/>
            <a:ext cx="3898270" cy="163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340" y="838200"/>
            <a:ext cx="41683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53735"/>
                </a:solidFill>
              </a:rPr>
              <a:t> Music credit:</a:t>
            </a:r>
          </a:p>
          <a:p>
            <a:pPr algn="ctr"/>
            <a:r>
              <a:rPr lang="en-US" sz="2400" b="1" dirty="0" smtClean="0">
                <a:solidFill>
                  <a:srgbClr val="953735"/>
                </a:solidFill>
              </a:rPr>
              <a:t>Brittle Rile by </a:t>
            </a:r>
            <a:r>
              <a:rPr lang="en-US" sz="2400" b="1" dirty="0">
                <a:solidFill>
                  <a:srgbClr val="953735"/>
                </a:solidFill>
              </a:rPr>
              <a:t>Kevin MacLeod  </a:t>
            </a:r>
            <a:endParaRPr lang="en-US" sz="2400" b="1" dirty="0" smtClean="0">
              <a:solidFill>
                <a:srgbClr val="953735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953735"/>
                </a:solidFill>
              </a:rPr>
              <a:t>(</a:t>
            </a:r>
            <a:r>
              <a:rPr lang="en-US" sz="2400" b="1" dirty="0" err="1">
                <a:solidFill>
                  <a:srgbClr val="953735"/>
                </a:solidFill>
              </a:rPr>
              <a:t>incompetech.com</a:t>
            </a:r>
            <a:r>
              <a:rPr lang="en-US" sz="2400" b="1" dirty="0">
                <a:solidFill>
                  <a:srgbClr val="953735"/>
                </a:solidFill>
              </a:rPr>
              <a:t>) </a:t>
            </a:r>
          </a:p>
          <a:p>
            <a:pPr algn="ctr"/>
            <a:r>
              <a:rPr lang="en-US" sz="1400" b="1" dirty="0">
                <a:solidFill>
                  <a:srgbClr val="953735"/>
                </a:solidFill>
              </a:rPr>
              <a:t>Licensed under Creative Commons: By Attribution 3.0</a:t>
            </a:r>
          </a:p>
          <a:p>
            <a:pPr algn="ctr"/>
            <a:r>
              <a:rPr lang="en-US" sz="1400" b="1" dirty="0">
                <a:solidFill>
                  <a:srgbClr val="953735"/>
                </a:solidFill>
              </a:rPr>
              <a:t>http://</a:t>
            </a:r>
            <a:r>
              <a:rPr lang="en-US" sz="1400" b="1" dirty="0" err="1">
                <a:solidFill>
                  <a:srgbClr val="953735"/>
                </a:solidFill>
              </a:rPr>
              <a:t>creativecommons.org</a:t>
            </a:r>
            <a:r>
              <a:rPr lang="en-US" sz="1400" b="1" dirty="0">
                <a:solidFill>
                  <a:srgbClr val="953735"/>
                </a:solidFill>
              </a:rPr>
              <a:t>/licenses/by/3.0/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 xmlns:p14="http://schemas.microsoft.com/office/powerpoint/2010/main" advTm="826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762000"/>
            <a:ext cx="8763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other prisoner described a twenty-four year journey, during which he worked for a rich and powerful ruler in a faraway land we now call China.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Before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 went to sea,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was an experienced writer of romance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novels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so he was perfectly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suited to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compile the stories of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fellow prisoner.  </a:t>
            </a:r>
            <a:r>
              <a:rPr lang="en-US" sz="3200" b="1" dirty="0" smtClean="0">
                <a:solidFill>
                  <a:srgbClr val="0D0D0D"/>
                </a:solidFill>
              </a:rPr>
              <a:t>He </a:t>
            </a:r>
            <a:r>
              <a:rPr lang="en-US" sz="3200" b="1" dirty="0">
                <a:solidFill>
                  <a:srgbClr val="0D0D0D"/>
                </a:solidFill>
              </a:rPr>
              <a:t>did </a:t>
            </a:r>
            <a:r>
              <a:rPr lang="en-US" sz="3200" b="1" dirty="0" smtClean="0">
                <a:solidFill>
                  <a:srgbClr val="0D0D0D"/>
                </a:solidFill>
              </a:rPr>
              <a:t>so </a:t>
            </a:r>
          </a:p>
          <a:p>
            <a:r>
              <a:rPr lang="en-US" sz="3200" b="1" dirty="0" smtClean="0">
                <a:solidFill>
                  <a:srgbClr val="0D0D0D"/>
                </a:solidFill>
              </a:rPr>
              <a:t>in </a:t>
            </a:r>
            <a:r>
              <a:rPr lang="en-US" sz="3200" b="1" dirty="0">
                <a:solidFill>
                  <a:srgbClr val="0D0D0D"/>
                </a:solidFill>
              </a:rPr>
              <a:t>a book he called </a:t>
            </a:r>
            <a:r>
              <a:rPr lang="en-US" sz="3200" b="1" i="1" dirty="0" smtClean="0">
                <a:solidFill>
                  <a:srgbClr val="0D0D0D"/>
                </a:solidFill>
              </a:rPr>
              <a:t>Description</a:t>
            </a:r>
            <a:br>
              <a:rPr lang="en-US" sz="3200" b="1" i="1" dirty="0" smtClean="0">
                <a:solidFill>
                  <a:srgbClr val="0D0D0D"/>
                </a:solidFill>
              </a:rPr>
            </a:br>
            <a:r>
              <a:rPr lang="en-US" sz="3200" b="1" i="1" dirty="0" smtClean="0">
                <a:solidFill>
                  <a:srgbClr val="0D0D0D"/>
                </a:solidFill>
              </a:rPr>
              <a:t>of </a:t>
            </a:r>
            <a:r>
              <a:rPr lang="en-US" sz="3200" b="1" i="1" dirty="0">
                <a:solidFill>
                  <a:srgbClr val="0D0D0D"/>
                </a:solidFill>
              </a:rPr>
              <a:t>the World</a:t>
            </a:r>
            <a:r>
              <a:rPr lang="en-US" sz="3200" b="1" dirty="0">
                <a:solidFill>
                  <a:srgbClr val="0D0D0D"/>
                </a:solidFill>
              </a:rPr>
              <a:t>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It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is better known,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however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as the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Travels of Marco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Polo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895600"/>
            <a:ext cx="2667000" cy="38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85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3498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762000"/>
            <a:ext cx="8763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The other prisoner described a twenty-four year journey, during which he worked for a rich and powerful ruler in a faraway land we now call China.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Before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 went to sea,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Rustichello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was an experienced writer of romance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novels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, so he was perfectly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suited to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compile the stories of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fellow prisoner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did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so </a:t>
            </a:r>
          </a:p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 book he called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Description</a:t>
            </a:r>
            <a:b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the World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0D0D0D"/>
                </a:solidFill>
              </a:rPr>
              <a:t>It </a:t>
            </a:r>
            <a:r>
              <a:rPr lang="en-US" sz="3200" b="1" dirty="0">
                <a:solidFill>
                  <a:srgbClr val="0D0D0D"/>
                </a:solidFill>
              </a:rPr>
              <a:t>is better known,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however</a:t>
            </a:r>
            <a:r>
              <a:rPr lang="en-US" sz="3200" b="1" dirty="0">
                <a:solidFill>
                  <a:srgbClr val="0D0D0D"/>
                </a:solidFill>
              </a:rPr>
              <a:t>, as the </a:t>
            </a:r>
            <a:r>
              <a:rPr lang="en-US" sz="3200" b="1" i="1" dirty="0" smtClean="0">
                <a:solidFill>
                  <a:srgbClr val="0D0D0D"/>
                </a:solidFill>
              </a:rPr>
              <a:t>Travels of Marco </a:t>
            </a:r>
            <a:br>
              <a:rPr lang="en-US" sz="3200" b="1" i="1" dirty="0" smtClean="0">
                <a:solidFill>
                  <a:srgbClr val="0D0D0D"/>
                </a:solidFill>
              </a:rPr>
            </a:br>
            <a:r>
              <a:rPr lang="en-US" sz="3200" b="1" i="1" dirty="0" smtClean="0">
                <a:solidFill>
                  <a:srgbClr val="0D0D0D"/>
                </a:solidFill>
              </a:rPr>
              <a:t>Polo</a:t>
            </a:r>
            <a:r>
              <a:rPr lang="en-US" sz="3200" b="1" dirty="0" smtClean="0">
                <a:solidFill>
                  <a:srgbClr val="0D0D0D"/>
                </a:solidFill>
              </a:rPr>
              <a:t>.</a:t>
            </a:r>
            <a:endParaRPr lang="en-US" sz="3200" b="1" dirty="0">
              <a:solidFill>
                <a:srgbClr val="0D0D0D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895600"/>
            <a:ext cx="2667000" cy="38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23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3717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534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</a:rPr>
              <a:t>Marco Polo reported that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his </a:t>
            </a:r>
            <a:r>
              <a:rPr lang="en-US" sz="3200" b="1" dirty="0">
                <a:solidFill>
                  <a:srgbClr val="0D0D0D"/>
                </a:solidFill>
              </a:rPr>
              <a:t>great adventure began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shortly </a:t>
            </a:r>
            <a:r>
              <a:rPr lang="en-US" sz="3200" b="1" dirty="0">
                <a:solidFill>
                  <a:srgbClr val="0D0D0D"/>
                </a:solidFill>
              </a:rPr>
              <a:t>after meeting his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father</a:t>
            </a:r>
            <a:r>
              <a:rPr lang="en-US" sz="3200" b="1" dirty="0">
                <a:solidFill>
                  <a:srgbClr val="0D0D0D"/>
                </a:solidFill>
              </a:rPr>
              <a:t>— </a:t>
            </a:r>
            <a:r>
              <a:rPr lang="en-US" sz="3200" b="1" dirty="0" err="1">
                <a:solidFill>
                  <a:srgbClr val="0D0D0D"/>
                </a:solidFill>
              </a:rPr>
              <a:t>Nicoló</a:t>
            </a:r>
            <a:r>
              <a:rPr lang="en-US" sz="3200" b="1" dirty="0">
                <a:solidFill>
                  <a:srgbClr val="0D0D0D"/>
                </a:solidFill>
              </a:rPr>
              <a:t>—in 1269.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met for the first time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when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was fifteen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years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old.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and his brother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were merchants from Venice.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brothers often traveled to the grand city of Constantinople (now Istanbul, Turkey), where they traded goods with merchants from many Mediterranean and Black Sea ports.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39" y="838200"/>
            <a:ext cx="3888861" cy="24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84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776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" y="685800"/>
            <a:ext cx="85344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Marco Polo reported that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his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great adventure began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shortly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after meeting his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father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—in 1269.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They </a:t>
            </a:r>
            <a:r>
              <a:rPr lang="en-US" sz="3200" b="1" dirty="0">
                <a:solidFill>
                  <a:srgbClr val="0D0D0D"/>
                </a:solidFill>
              </a:rPr>
              <a:t>met for the first time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when </a:t>
            </a:r>
            <a:r>
              <a:rPr lang="en-US" sz="3200" b="1" dirty="0">
                <a:solidFill>
                  <a:srgbClr val="0D0D0D"/>
                </a:solidFill>
              </a:rPr>
              <a:t>Marco was fifteen </a:t>
            </a:r>
            <a:r>
              <a:rPr lang="en-US" sz="3200" b="1" dirty="0" smtClean="0">
                <a:solidFill>
                  <a:srgbClr val="0D0D0D"/>
                </a:solidFill>
              </a:rPr>
              <a:t/>
            </a:r>
            <a:br>
              <a:rPr lang="en-US" sz="3200" b="1" dirty="0" smtClean="0">
                <a:solidFill>
                  <a:srgbClr val="0D0D0D"/>
                </a:solidFill>
              </a:rPr>
            </a:br>
            <a:r>
              <a:rPr lang="en-US" sz="3200" b="1" dirty="0" smtClean="0">
                <a:solidFill>
                  <a:srgbClr val="0D0D0D"/>
                </a:solidFill>
              </a:rPr>
              <a:t>years </a:t>
            </a:r>
            <a:r>
              <a:rPr lang="en-US" sz="3200" b="1" dirty="0">
                <a:solidFill>
                  <a:srgbClr val="0D0D0D"/>
                </a:solidFill>
              </a:rPr>
              <a:t>old. </a:t>
            </a:r>
            <a:r>
              <a:rPr lang="en-US" sz="3200" b="1" dirty="0" smtClean="0">
                <a:solidFill>
                  <a:srgbClr val="0D0D0D"/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Nicoló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and his brother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Maffeo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were merchants from Venice.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Polo brothers often traveled to the grand city of Constantinople (now Istanbul, Turkey), where they traded goods with merchants from many Mediterranean and Black Sea ports.</a:t>
            </a:r>
          </a:p>
          <a:p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Marco Polo                                   Ancient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haroni" pitchFamily="2" charset="-79"/>
                <a:ea typeface="+mj-ea"/>
                <a:cs typeface="Aharoni" pitchFamily="2" charset="-79"/>
              </a:rPr>
              <a:t>China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haroni" pitchFamily="2" charset="-79"/>
              <a:ea typeface="+mj-ea"/>
              <a:cs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39" y="838200"/>
            <a:ext cx="3888861" cy="24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3553">
    <p:fade/>
  </p:transition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10312</TotalTime>
  <Words>2598</Words>
  <Application>Microsoft Macintosh PowerPoint</Application>
  <PresentationFormat>On-screen Show (4:3)</PresentationFormat>
  <Paragraphs>129</Paragraphs>
  <Slides>59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mikedow1@gmail.com</dc:creator>
  <cp:lastModifiedBy>Mike Dowling</cp:lastModifiedBy>
  <cp:revision>138</cp:revision>
  <dcterms:created xsi:type="dcterms:W3CDTF">2013-11-12T01:38:32Z</dcterms:created>
  <dcterms:modified xsi:type="dcterms:W3CDTF">2014-06-17T22:25:18Z</dcterms:modified>
</cp:coreProperties>
</file>