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7" r:id="rId2"/>
    <p:sldId id="332" r:id="rId3"/>
    <p:sldId id="318" r:id="rId4"/>
    <p:sldId id="319" r:id="rId5"/>
    <p:sldId id="333" r:id="rId6"/>
    <p:sldId id="320" r:id="rId7"/>
    <p:sldId id="334" r:id="rId8"/>
    <p:sldId id="321" r:id="rId9"/>
    <p:sldId id="355" r:id="rId10"/>
    <p:sldId id="335" r:id="rId11"/>
    <p:sldId id="336" r:id="rId12"/>
    <p:sldId id="322" r:id="rId13"/>
    <p:sldId id="337" r:id="rId14"/>
    <p:sldId id="338" r:id="rId15"/>
    <p:sldId id="339" r:id="rId16"/>
    <p:sldId id="340" r:id="rId17"/>
    <p:sldId id="341" r:id="rId18"/>
    <p:sldId id="358" r:id="rId19"/>
    <p:sldId id="359" r:id="rId20"/>
    <p:sldId id="360" r:id="rId21"/>
    <p:sldId id="361" r:id="rId22"/>
    <p:sldId id="326" r:id="rId23"/>
    <p:sldId id="345" r:id="rId24"/>
    <p:sldId id="344" r:id="rId25"/>
    <p:sldId id="346" r:id="rId26"/>
    <p:sldId id="347" r:id="rId27"/>
    <p:sldId id="348" r:id="rId28"/>
    <p:sldId id="356" r:id="rId29"/>
    <p:sldId id="328" r:id="rId30"/>
    <p:sldId id="349" r:id="rId31"/>
    <p:sldId id="350" r:id="rId32"/>
    <p:sldId id="329" r:id="rId33"/>
    <p:sldId id="351" r:id="rId34"/>
    <p:sldId id="352" r:id="rId35"/>
    <p:sldId id="330" r:id="rId36"/>
    <p:sldId id="357" r:id="rId37"/>
    <p:sldId id="353" r:id="rId38"/>
    <p:sldId id="354" r:id="rId39"/>
    <p:sldId id="331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07C9"/>
    <a:srgbClr val="141BE9"/>
    <a:srgbClr val="14447A"/>
    <a:srgbClr val="6666FF"/>
    <a:srgbClr val="0000FF"/>
    <a:srgbClr val="D60093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8" autoAdjust="0"/>
    <p:restoredTop sz="94643"/>
  </p:normalViewPr>
  <p:slideViewPr>
    <p:cSldViewPr>
      <p:cViewPr varScale="1">
        <p:scale>
          <a:sx n="110" d="100"/>
          <a:sy n="110" d="100"/>
        </p:scale>
        <p:origin x="11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57"/>
                    </a14:imgEffect>
                    <a14:imgEffect>
                      <a14:saturation sat="34000"/>
                    </a14:imgEffect>
                    <a14:imgEffect>
                      <a14:brightnessContrast bright="18000" contrast="-4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D469-071F-4F5A-9ED1-7FB48E4F862B}" type="datetimeFigureOut">
              <a:rPr lang="en-US" smtClean="0"/>
              <a:pPr/>
              <a:t>7/17/16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7B1B-7AE5-4EB3-9D01-B87B14D81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90600"/>
            <a:ext cx="80772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Taoism is a religious tradition that began in China about 2,500 years ago—at about the same time Confucius lived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While Confucius was interested in how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people treated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one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another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Taoism is </a:t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a spiritual </a:t>
            </a:r>
          </a:p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philosophy that </a:t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focuses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on a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person's </a:t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outlook on life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and the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world around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them.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Picture 12" descr="Untitled-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0800"/>
            <a:ext cx="3810000" cy="3810000"/>
          </a:xfrm>
          <a:prstGeom prst="rect">
            <a:avLst/>
          </a:prstGeom>
        </p:spPr>
      </p:pic>
      <p:pic>
        <p:nvPicPr>
          <p:cNvPr id="3" name="613-taoism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0800" y="259369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101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990600"/>
            <a:ext cx="50292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natural order is an unknowable force called the Tao.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Tao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can be translated as “the way.”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Taoists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view the Tao as the connection that makes all life and movement in nature possible.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They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believe that when a person lives out their life on earth, the Tao returns them to heaven.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t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55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54368"/>
      </p:ext>
    </p:extLst>
  </p:cSld>
  <p:clrMapOvr>
    <a:masterClrMapping/>
  </p:clrMapOvr>
  <p:transition spd="med" advClick="0" advTm="5460">
    <p:fade/>
  </p:transition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990600"/>
            <a:ext cx="50292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natural order is an unknowable force called the Tao.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Tao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can be translated as “the way.”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Taoists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view the Tao as the connection that makes all life and movement in nature possible.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They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believe that when a person lives out their life on earth, the Tao returns them to heaven.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t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55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90386"/>
      </p:ext>
    </p:extLst>
  </p:cSld>
  <p:clrMapOvr>
    <a:masterClrMapping/>
  </p:clrMapOvr>
  <p:transition spd="med" advClick="0" advTm="5091">
    <p:fade/>
  </p:transition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371600"/>
            <a:ext cx="472440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Tao is composed of two opposite energies called yin and yang.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Taoists believe everything in existence has the characteristics of both the yin and the yang.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8668"/>
      </p:ext>
    </p:extLst>
  </p:cSld>
  <p:clrMapOvr>
    <a:masterClrMapping/>
  </p:clrMapOvr>
  <p:transition spd="med" advClick="0" advTm="4996">
    <p:fade/>
  </p:transition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371600"/>
            <a:ext cx="472440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Tao is composed of two opposite energies called yin and yang.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Taoists believe everything in existence has the characteristics of both the yin and the yang.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58273"/>
      </p:ext>
    </p:extLst>
  </p:cSld>
  <p:clrMapOvr>
    <a:masterClrMapping/>
  </p:clrMapOvr>
  <p:transition spd="med" advClick="0" advTm="5247">
    <p:fade/>
  </p:transition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1534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yin is cold, dark, and mysterious; it is associated with the earth and is female.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yang is warm, bright and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positive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; it is associated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with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heavens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and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male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interaction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yin and yang are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revealed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in changes.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These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changes include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seasons along with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flowering of living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things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and their eventual decay.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99157"/>
      </p:ext>
    </p:extLst>
  </p:cSld>
  <p:clrMapOvr>
    <a:masterClrMapping/>
  </p:clrMapOvr>
  <p:transition spd="med" advClick="0" advTm="5686">
    <p:fade/>
  </p:transition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1534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yin is cold, dark, and mysterious; it is associated with the earth and is female.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yang is warm, bright and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positive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; it is associated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with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heavens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and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is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male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interaction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yin and yang are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revealed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in changes.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These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changes include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seasons along with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flowering of living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things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and their eventual decay.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4545"/>
      </p:ext>
    </p:extLst>
  </p:cSld>
  <p:clrMapOvr>
    <a:masterClrMapping/>
  </p:clrMapOvr>
  <p:transition spd="med" advClick="0" advTm="5861">
    <p:fade/>
  </p:transition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1534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yin is cold, dark, and mysterious; it is associated with the earth and is female.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yang is warm, bright and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positive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; it is associated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with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heavens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and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male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interaction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yin and yang are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revealed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in changes.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These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changes include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seasons along with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flowering of living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things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and their eventual decay.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77075"/>
      </p:ext>
    </p:extLst>
  </p:cSld>
  <p:clrMapOvr>
    <a:masterClrMapping/>
  </p:clrMapOvr>
  <p:transition spd="med" advClick="0" advTm="3717">
    <p:fade/>
  </p:transition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1534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yin is cold, dark, and mysterious; it is associated with the earth and is female.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yang is warm, bright and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positive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; it is associated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with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heavens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and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male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interaction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yin and yang are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revealed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in changes.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These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changes include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seasons along with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flowering of living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things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and their eventual decay.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48040"/>
      </p:ext>
    </p:extLst>
  </p:cSld>
  <p:clrMapOvr>
    <a:masterClrMapping/>
  </p:clrMapOvr>
  <p:transition spd="med" advClick="0" advTm="5775">
    <p:fade/>
  </p:transition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1534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itchFamily="34" charset="0"/>
              </a:rPr>
              <a:t>Taoists believe earthquakes, floods, and tornadoes are the results of disturbances of yin and yang, but they believe, in time, the Tao will reassert itself and order will return.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Unhappiness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in life comes from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people acting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against the Tao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by disrupting the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natural order of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life.</a:t>
            </a:r>
            <a:endParaRPr lang="en-US" sz="3200" b="1" dirty="0">
              <a:solidFill>
                <a:srgbClr val="558ED5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861503"/>
            <a:ext cx="5003800" cy="3407257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898064298"/>
      </p:ext>
    </p:extLst>
  </p:cSld>
  <p:clrMapOvr>
    <a:masterClrMapping/>
  </p:clrMapOvr>
  <p:transition spd="med" advClick="0" advTm="12067">
    <p:fade/>
  </p:transition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1534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Taoists believe earthquakes, floods, and tornadoes are the results of disturbances of yin and yang, but they believe, in time, the Tao will reassert itself and order will return.  </a:t>
            </a:r>
            <a:r>
              <a:rPr lang="en-US" sz="3200" b="1" dirty="0">
                <a:cs typeface="Arial" pitchFamily="34" charset="0"/>
              </a:rPr>
              <a:t>Unhappiness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in life comes from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people acting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against the Tao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by disrupting the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natural order of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life.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861503"/>
            <a:ext cx="5003800" cy="3407257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5309092"/>
      </p:ext>
    </p:extLst>
  </p:cSld>
  <p:clrMapOvr>
    <a:masterClrMapping/>
  </p:clrMapOvr>
  <p:transition spd="med" advClick="0" advTm="7264">
    <p:fade/>
  </p:transition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90600"/>
            <a:ext cx="80772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Taoism is a religious tradition that began in China about 2,500 years ago—at about the same time Confucius lived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While Confucius was interested in how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people treated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one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another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Taoism is </a:t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 spiritual </a:t>
            </a:r>
          </a:p>
          <a:p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philosophy that </a:t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focuses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on a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person's </a:t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outlook on life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and the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world around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them.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Picture 12" descr="Untitled-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0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36827"/>
      </p:ext>
    </p:extLst>
  </p:cSld>
  <p:clrMapOvr>
    <a:masterClrMapping/>
  </p:clrMapOvr>
  <p:transition spd="med" advClick="0" advTm="10312">
    <p:fade/>
  </p:transition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153400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itchFamily="34" charset="0"/>
              </a:rPr>
              <a:t>Taoism developed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during a period of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disorder in Chinese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history we call the </a:t>
            </a:r>
            <a:br>
              <a:rPr lang="en-US" sz="3200" b="1" dirty="0">
                <a:cs typeface="Arial" pitchFamily="34" charset="0"/>
              </a:rPr>
            </a:br>
            <a:r>
              <a:rPr lang="en-US" sz="3200" b="1" dirty="0">
                <a:cs typeface="Arial" pitchFamily="34" charset="0"/>
              </a:rPr>
              <a:t>Age of Warring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States</a:t>
            </a:r>
            <a:r>
              <a:rPr lang="en-US" sz="3200" b="1" dirty="0">
                <a:cs typeface="Arial" pitchFamily="34" charset="0"/>
              </a:rPr>
              <a:t>. </a:t>
            </a:r>
            <a:r>
              <a:rPr lang="en-US" sz="3200" b="1" dirty="0" smtClean="0"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Local </a:t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warlords engaged </a:t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in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battles; greed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was rampant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and many Chinese people lived in a constant state of fear.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8831"/>
      </p:ext>
    </p:extLst>
  </p:cSld>
  <p:clrMapOvr>
    <a:masterClrMapping/>
  </p:clrMapOvr>
  <p:transition spd="med" advClick="0" advTm="6786">
    <p:fade/>
  </p:transition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838200"/>
            <a:ext cx="8153400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Taoism developed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during a period of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disorder in Chinese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history we call the </a:t>
            </a:r>
            <a:br>
              <a:rPr lang="en-US" sz="3200" b="1" dirty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Age of Warring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States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cs typeface="Arial" pitchFamily="34" charset="0"/>
              </a:rPr>
              <a:t>Local </a:t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warlords engaged </a:t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in </a:t>
            </a:r>
            <a:r>
              <a:rPr lang="en-US" sz="3200" b="1" dirty="0">
                <a:cs typeface="Arial" pitchFamily="34" charset="0"/>
              </a:rPr>
              <a:t>battles; greed </a:t>
            </a:r>
            <a:r>
              <a:rPr lang="en-US" sz="3200" b="1" dirty="0" smtClean="0">
                <a:cs typeface="Arial" pitchFamily="34" charset="0"/>
              </a:rPr>
              <a:t/>
            </a:r>
            <a:br>
              <a:rPr lang="en-US" sz="3200" b="1" dirty="0" smtClean="0">
                <a:cs typeface="Arial" pitchFamily="34" charset="0"/>
              </a:rPr>
            </a:br>
            <a:r>
              <a:rPr lang="en-US" sz="3200" b="1" dirty="0" smtClean="0">
                <a:cs typeface="Arial" pitchFamily="34" charset="0"/>
              </a:rPr>
              <a:t>was rampant </a:t>
            </a:r>
            <a:r>
              <a:rPr lang="en-US" sz="3200" b="1" dirty="0">
                <a:cs typeface="Arial" pitchFamily="34" charset="0"/>
              </a:rPr>
              <a:t>and many Chinese people lived in a constant state of fear.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0464"/>
      </p:ext>
    </p:extLst>
  </p:cSld>
  <p:clrMapOvr>
    <a:masterClrMapping/>
  </p:clrMapOvr>
  <p:transition spd="med" advClick="0" advTm="8155">
    <p:fade/>
  </p:transition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56114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066800"/>
            <a:ext cx="4495800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Legends say the founder of Taoism is Lao Tzu, though it is possible he never existed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Lao Tzu is said to have been a scholar who worked as a keeper of records for a Chou lord.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3551"/>
      </p:ext>
    </p:extLst>
  </p:cSld>
  <p:clrMapOvr>
    <a:masterClrMapping/>
  </p:clrMapOvr>
  <p:transition spd="med" advClick="0" advTm="5855">
    <p:fade/>
  </p:transition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56114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066800"/>
            <a:ext cx="4495800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Legends say the founder of Taoism is Lao Tzu, though it is possible he never existed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Lao Tzu is said to have been a scholar who worked as a keeper of records for a Chou lord.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88253"/>
      </p:ext>
    </p:extLst>
  </p:cSld>
  <p:clrMapOvr>
    <a:masterClrMapping/>
  </p:clrMapOvr>
  <p:transition spd="med" advClick="0" advTm="5084">
    <p:fade/>
  </p:transition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56114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066800"/>
            <a:ext cx="449580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Lao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Tzu was unhappy with moral decay of his time, so he withdrew to his home to think about the meaning of life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Lao Tzu’s meditation made him a very wise man.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32364"/>
      </p:ext>
    </p:extLst>
  </p:cSld>
  <p:clrMapOvr>
    <a:masterClrMapping/>
  </p:clrMapOvr>
  <p:transition spd="med" advClick="0" advTm="6806">
    <p:fade/>
  </p:transition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56114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066800"/>
            <a:ext cx="4495800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Lao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Tzu was unhappy with moral decay of his time, so he withdrew to his home to think about the meaning of life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Lao Tzu’s meditation made him a very wise man.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82373"/>
      </p:ext>
    </p:extLst>
  </p:cSld>
  <p:clrMapOvr>
    <a:masterClrMapping/>
  </p:clrMapOvr>
  <p:transition spd="med" advClick="0" advTm="3582">
    <p:fade/>
  </p:transition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56114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066800"/>
            <a:ext cx="4495800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Once, while traveling, a gatekeeper recognized Lao Tzu and asked him to write down his wisdom.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According to legend, Lao Tzu wrote the 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, then rode through the gate, never to be seen again.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12624"/>
      </p:ext>
    </p:extLst>
  </p:cSld>
  <p:clrMapOvr>
    <a:masterClrMapping/>
  </p:clrMapOvr>
  <p:transition spd="med" advClick="0" advTm="6096">
    <p:fade/>
  </p:transition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56114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1066800"/>
            <a:ext cx="4495800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Once, while traveling, a gatekeeper recognized Lao Tzu and asked him to write down his wisdom.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According to legend, Lao Tzu wrote the 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, then rode through the gate, never to be seen again.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6342"/>
      </p:ext>
    </p:extLst>
  </p:cSld>
  <p:clrMapOvr>
    <a:masterClrMapping/>
  </p:clrMapOvr>
  <p:transition spd="med" advClick="0" advTm="7183">
    <p:fade/>
  </p:transition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0"/>
            <a:ext cx="7772400" cy="5016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 Ching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means “the Way of Life.”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It is a very short book—an English language translation is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only 128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pages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Tao </a:t>
            </a:r>
            <a:r>
              <a:rPr lang="en-US" sz="3200" b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58ED5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recommends bending to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accommodate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rather than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breaking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under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stresses </a:t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life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book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discourages </a:t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learning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or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ambition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, instead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stressing that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we should live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according to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our nature.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Untitled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84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8925"/>
      </p:ext>
    </p:extLst>
  </p:cSld>
  <p:clrMapOvr>
    <a:masterClrMapping/>
  </p:clrMapOvr>
  <p:transition spd="med" advClick="0" advTm="2617">
    <p:fade/>
  </p:transition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0"/>
            <a:ext cx="7772400" cy="5016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Tao </a:t>
            </a:r>
            <a:r>
              <a:rPr lang="en-US" sz="3200" b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Ching means “the Way of Life.”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It is a very short book—an English language translation is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only 128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pages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Tao </a:t>
            </a:r>
            <a:r>
              <a:rPr lang="en-US" sz="3200" b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58ED5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recommends bending to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accommodate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rather than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breaking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under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stresses </a:t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life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book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discourages </a:t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learning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or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ambition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, instead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stressing that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we should live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according to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our nature.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Untitled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84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58370"/>
      </p:ext>
    </p:extLst>
  </p:cSld>
  <p:clrMapOvr>
    <a:masterClrMapping/>
  </p:clrMapOvr>
  <p:transition spd="med" advClick="0" advTm="5288">
    <p:fade/>
  </p:transition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371600"/>
            <a:ext cx="4191000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itchFamily="34" charset="0"/>
              </a:rPr>
              <a:t>Taoism is practiced today in China, Taiwan, Hong King, Singapore, Japan, and Thailand, but there are Taoists throughout the world.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daoist gl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06593"/>
      </p:ext>
    </p:extLst>
  </p:cSld>
  <p:clrMapOvr>
    <a:masterClrMapping/>
  </p:clrMapOvr>
  <p:transition spd="med" advClick="0" advTm="9903">
    <p:fade/>
  </p:transition>
  <p:timing>
    <p:tnLst>
      <p:par>
        <p:cTn id="1" dur="indefinite" restart="never" nodeType="tmRoot"/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0"/>
            <a:ext cx="7772400" cy="5016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 Ching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means “the Way of Life.” It is a very short book—an English language translation is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only 128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pages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Tao </a:t>
            </a:r>
            <a:r>
              <a:rPr lang="en-US" sz="3200" b="1" dirty="0" err="1">
                <a:solidFill>
                  <a:srgbClr val="000000"/>
                </a:solidFill>
                <a:cs typeface="Arial" pitchFamily="34" charset="0"/>
              </a:rPr>
              <a:t>Te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 recommends bending to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accommodate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rather than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breaking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under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the stresses </a:t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life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book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discourages </a:t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learning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or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ambition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, instead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stressing that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we should live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according to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our nature.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Untitled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84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00007"/>
      </p:ext>
    </p:extLst>
  </p:cSld>
  <p:clrMapOvr>
    <a:masterClrMapping/>
  </p:clrMapOvr>
  <p:transition spd="med" advClick="0" advTm="5586">
    <p:fade/>
  </p:transition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0"/>
            <a:ext cx="7772400" cy="5016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 Ching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means “the Way of Life.” It is a very short book—an English language translation is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only 128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pages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Tao </a:t>
            </a:r>
            <a:r>
              <a:rPr lang="en-US" sz="3200" b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58ED5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recommends bending to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accommodate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rather than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breaking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under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the stresses </a:t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life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book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discourages </a:t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learning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or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ambition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, instead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stressing that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we should live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according to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our nature.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Untitled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84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57639"/>
      </p:ext>
    </p:extLst>
  </p:cSld>
  <p:clrMapOvr>
    <a:masterClrMapping/>
  </p:clrMapOvr>
  <p:transition spd="med" advClick="0" advTm="6201">
    <p:fade/>
  </p:transition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0"/>
            <a:ext cx="4495800" cy="5016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It places nature above culture, and a solitary individual above society.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According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to the 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, inaction is better than action. By not allowing events to unfold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according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to their nature,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person has challenged the Tao.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84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96977"/>
      </p:ext>
    </p:extLst>
  </p:cSld>
  <p:clrMapOvr>
    <a:masterClrMapping/>
  </p:clrMapOvr>
  <p:transition spd="med" advClick="0" advTm="5733">
    <p:fade/>
  </p:transition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0"/>
            <a:ext cx="4495800" cy="5016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It places nature above culture, and a solitary individual above society.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According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to the 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, inaction is better than action.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By not allowing events to unfold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according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to their nature,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</a:b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person has challenged the Tao.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84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0013"/>
      </p:ext>
    </p:extLst>
  </p:cSld>
  <p:clrMapOvr>
    <a:masterClrMapping/>
  </p:clrMapOvr>
  <p:transition spd="med" advClick="0" advTm="4090">
    <p:fade/>
  </p:transition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0"/>
            <a:ext cx="4495800" cy="5016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It places nature above culture, and a solitary individual above society.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According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to the 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Ching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, inaction is better than action.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By not allowing events to unfold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according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to their nature,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3200" b="1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person has challenged the Tao.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Untitled-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743200"/>
            <a:ext cx="284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2671"/>
      </p:ext>
    </p:extLst>
  </p:cSld>
  <p:clrMapOvr>
    <a:masterClrMapping/>
  </p:clrMapOvr>
  <p:transition spd="med" advClick="0" advTm="6121">
    <p:fade/>
  </p:transition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382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Many Taoists compare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Tao to water.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When it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is restricted, water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seeks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weakest spot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any obstruction and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applies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constant force until it is free.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dr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352800"/>
            <a:ext cx="967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7969"/>
      </p:ext>
    </p:extLst>
  </p:cSld>
  <p:clrMapOvr>
    <a:masterClrMapping/>
  </p:clrMapOvr>
  <p:transition spd="med" advClick="0" advTm="2819">
    <p:fade/>
  </p:transition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382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Many Taoists compare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Tao to water.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When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it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is restricted, water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seeks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weakest spot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of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any obstruction and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applies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constant force until it is free.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dr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352800"/>
            <a:ext cx="967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9115"/>
      </p:ext>
    </p:extLst>
  </p:cSld>
  <p:clrMapOvr>
    <a:masterClrMapping/>
  </p:clrMapOvr>
  <p:transition spd="med" advClick="0" advTm="6802">
    <p:fade/>
  </p:transition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382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Given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slightest opening, water will pass through and will widen the opening if possible.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Water always seeks to do the easiest thing for as long as it can.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dr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352800"/>
            <a:ext cx="967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8393"/>
      </p:ext>
    </p:extLst>
  </p:cSld>
  <p:clrMapOvr>
    <a:masterClrMapping/>
  </p:clrMapOvr>
  <p:transition spd="med" advClick="0" advTm="5596">
    <p:fade/>
  </p:transition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8382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Given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slightest opening, water will pass through and will widen the opening if possible.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Water always seeks to do the easiest thing for as long as it can.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dr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352800"/>
            <a:ext cx="967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74934"/>
      </p:ext>
    </p:extLst>
  </p:cSld>
  <p:clrMapOvr>
    <a:masterClrMapping/>
  </p:clrMapOvr>
  <p:transition spd="med" advClick="0" advTm="4422">
    <p:fade/>
  </p:transition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14400"/>
            <a:ext cx="80772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Tao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Te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Ching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says, “there is nothing stronger and weaker than water, any yet there is nothing better for attacking hard and strong things.”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dri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352800"/>
            <a:ext cx="967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436"/>
      </p:ext>
    </p:extLst>
  </p:cSld>
  <p:clrMapOvr>
    <a:masterClrMapping/>
  </p:clrMapOvr>
  <p:transition spd="med" advClick="0" advTm="10303">
    <p:fade/>
  </p:transition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429000"/>
            <a:ext cx="8077200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Taoists believe that humankind, nature, and heaven are all interconnected, and that harmony exists when everything acts according to its own nature.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Living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in harmony with one’s own nature is known in Taoism as </a:t>
            </a:r>
            <a:r>
              <a:rPr lang="en-US" sz="3200" b="1" i="1" dirty="0" err="1" smtClean="0">
                <a:solidFill>
                  <a:srgbClr val="558ED5"/>
                </a:solidFill>
                <a:cs typeface="Arial" pitchFamily="34" charset="0"/>
              </a:rPr>
              <a:t>wu</a:t>
            </a:r>
            <a:r>
              <a:rPr lang="en-US" sz="3200" b="1" i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wei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we w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441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67961"/>
      </p:ext>
    </p:extLst>
  </p:cSld>
  <p:clrMapOvr>
    <a:masterClrMapping/>
  </p:clrMapOvr>
  <p:transition spd="med" advClick="0" advTm="10302">
    <p:fade/>
  </p:transition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495800"/>
            <a:ext cx="845820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Learn more about history at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www.mrdowling.com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8382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 Music credit:</a:t>
            </a:r>
          </a:p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Eastminster</a:t>
            </a:r>
            <a:r>
              <a:rPr lang="en-US" sz="2400" b="1" dirty="0" smtClean="0">
                <a:solidFill>
                  <a:srgbClr val="000000"/>
                </a:solidFill>
              </a:rPr>
              <a:t> by </a:t>
            </a:r>
            <a:r>
              <a:rPr lang="en-US" sz="2400" b="1" dirty="0" smtClean="0">
                <a:solidFill>
                  <a:srgbClr val="000000"/>
                </a:solidFill>
              </a:rPr>
              <a:t>Kevin McLeod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</a:rPr>
              <a:t>imcompetech.com</a:t>
            </a:r>
            <a:r>
              <a:rPr lang="en-US" sz="2400" b="1" dirty="0">
                <a:solidFill>
                  <a:srgbClr val="000000"/>
                </a:solidFill>
              </a:rPr>
              <a:t>) </a:t>
            </a:r>
          </a:p>
          <a:p>
            <a:pPr algn="ctr"/>
            <a:r>
              <a:rPr lang="en-US" sz="1400" b="1" dirty="0">
                <a:solidFill>
                  <a:srgbClr val="000000"/>
                </a:solidFill>
              </a:rPr>
              <a:t>Licensed under Creative Commons: By Attribution </a:t>
            </a:r>
            <a:r>
              <a:rPr lang="en-US" sz="1400" b="1" dirty="0" smtClean="0">
                <a:solidFill>
                  <a:srgbClr val="000000"/>
                </a:solidFill>
              </a:rPr>
              <a:t>3.0 http</a:t>
            </a:r>
            <a:r>
              <a:rPr lang="en-US" sz="1400" b="1" dirty="0">
                <a:solidFill>
                  <a:srgbClr val="000000"/>
                </a:solidFill>
              </a:rPr>
              <a:t>://creativecommons.org/licenses/by/3.0</a:t>
            </a:r>
            <a:r>
              <a:rPr lang="en-US" sz="1400" b="1" dirty="0" smtClean="0">
                <a:solidFill>
                  <a:srgbClr val="000000"/>
                </a:solidFill>
              </a:rPr>
              <a:t>/   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logo_powerpo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3416300" cy="1708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Tm="45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429000"/>
            <a:ext cx="8077200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Taoists believe that humankind, nature, and heaven are all interconnected, and that harmony exists when everything acts according to its own nature.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Living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in harmony with one’s own nature is known in Taoism as </a:t>
            </a:r>
            <a:r>
              <a:rPr lang="en-US" sz="3200" b="1" i="1" dirty="0" err="1" smtClean="0">
                <a:solidFill>
                  <a:srgbClr val="000000"/>
                </a:solidFill>
                <a:cs typeface="Arial" pitchFamily="34" charset="0"/>
              </a:rPr>
              <a:t>wu</a:t>
            </a:r>
            <a:r>
              <a:rPr lang="en-US" sz="3200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wei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we w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441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6202"/>
      </p:ext>
    </p:extLst>
  </p:cSld>
  <p:clrMapOvr>
    <a:masterClrMapping/>
  </p:clrMapOvr>
  <p:transition spd="med" advClick="0" advTm="4572">
    <p:fade/>
  </p:transition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505200"/>
            <a:ext cx="807720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A person who practices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wu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cs typeface="Arial" pitchFamily="34" charset="0"/>
              </a:rPr>
              <a:t>wei</a:t>
            </a:r>
            <a:r>
              <a:rPr lang="en-US" sz="3200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avoids aggression and bends to accommodate life’s problems rather than break under their weight.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A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Taoist strives to live in harmony with the natural order.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we w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441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91282"/>
      </p:ext>
    </p:extLst>
  </p:cSld>
  <p:clrMapOvr>
    <a:masterClrMapping/>
  </p:clrMapOvr>
  <p:transition spd="med" advClick="0" advTm="7847">
    <p:fade/>
  </p:transition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505200"/>
            <a:ext cx="8077200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 person who practices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wu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558ED5"/>
                </a:solidFill>
                <a:cs typeface="Arial" pitchFamily="34" charset="0"/>
              </a:rPr>
              <a:t>wei</a:t>
            </a:r>
            <a:r>
              <a:rPr lang="en-US" sz="3200" b="1" i="1" dirty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avoids aggression and bends to accommodate life’s problems rather than break under their weight.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Taoist strives to live in harmony with the natural order.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7" name="Picture 6" descr="we we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441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02622"/>
      </p:ext>
    </p:extLst>
  </p:cSld>
  <p:clrMapOvr>
    <a:masterClrMapping/>
  </p:clrMapOvr>
  <p:transition spd="med" advClick="0" advTm="3641">
    <p:fade/>
  </p:transition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990600"/>
            <a:ext cx="50292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The natural order is an unknowable force called the Tao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. 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Tao can be translated as “the way.”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Taoists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view the Tao as the connection that makes all life and movement in nature possible.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They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believe that when a person lives out their life on earth, the Tao returns them to heaven.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t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55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3852"/>
      </p:ext>
    </p:extLst>
  </p:cSld>
  <p:clrMapOvr>
    <a:masterClrMapping/>
  </p:clrMapOvr>
  <p:transition spd="med" advClick="0" advTm="4684">
    <p:fade/>
  </p:transition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990600"/>
            <a:ext cx="5029200" cy="55092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The natural order is an unknowable force called the Tao.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Tao </a:t>
            </a:r>
            <a:r>
              <a:rPr lang="en-US" sz="3200" b="1" dirty="0">
                <a:solidFill>
                  <a:srgbClr val="000000"/>
                </a:solidFill>
                <a:cs typeface="Arial" pitchFamily="34" charset="0"/>
              </a:rPr>
              <a:t>can be translated as “the way.” </a:t>
            </a:r>
            <a:r>
              <a:rPr lang="en-US" sz="3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Taoists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view the Tao as the connection that makes all life and movement in nature possible. </a:t>
            </a:r>
            <a:r>
              <a:rPr lang="en-US" sz="3200" b="1" dirty="0" smtClean="0">
                <a:solidFill>
                  <a:srgbClr val="558ED5"/>
                </a:solidFill>
                <a:cs typeface="Arial" pitchFamily="34" charset="0"/>
              </a:rPr>
              <a:t> They </a:t>
            </a:r>
            <a:r>
              <a:rPr lang="en-US" sz="3200" b="1" dirty="0">
                <a:solidFill>
                  <a:srgbClr val="558ED5"/>
                </a:solidFill>
                <a:cs typeface="Arial" pitchFamily="34" charset="0"/>
              </a:rPr>
              <a:t>believe that when a person lives out their life on earth, the Tao returns them to heaven.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152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558ED5"/>
                </a:solidFill>
                <a:latin typeface="Arial Black" pitchFamily="34" charset="0"/>
              </a:rPr>
              <a:t>Taoism – An Introduction                   Chinese History</a:t>
            </a:r>
            <a:endParaRPr lang="en-US" sz="2400" dirty="0">
              <a:solidFill>
                <a:srgbClr val="558ED5"/>
              </a:solidFill>
              <a:latin typeface="Arial Black" pitchFamily="34" charset="0"/>
            </a:endParaRPr>
          </a:p>
        </p:txBody>
      </p:sp>
      <p:pic>
        <p:nvPicPr>
          <p:cNvPr id="2" name="Picture 1" descr="t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355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5631"/>
      </p:ext>
    </p:extLst>
  </p:cSld>
  <p:clrMapOvr>
    <a:masterClrMapping/>
  </p:clrMapOvr>
  <p:transition spd="med" advClick="0" advTm="2014">
    <p:fade/>
  </p:transition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11116</TotalTime>
  <Words>1609</Words>
  <Application>Microsoft Macintosh PowerPoint</Application>
  <PresentationFormat>On-screen Show (4:3)</PresentationFormat>
  <Paragraphs>87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 Black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mikedow1@gmail.com</dc:creator>
  <cp:lastModifiedBy>Mike Dowling</cp:lastModifiedBy>
  <cp:revision>176</cp:revision>
  <dcterms:created xsi:type="dcterms:W3CDTF">2013-12-31T03:21:23Z</dcterms:created>
  <dcterms:modified xsi:type="dcterms:W3CDTF">2016-07-17T23:07:11Z</dcterms:modified>
</cp:coreProperties>
</file>