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slides/slide4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jpeg" ContentType="image/jpe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335" r:id="rId3"/>
    <p:sldId id="296" r:id="rId4"/>
    <p:sldId id="336" r:id="rId5"/>
    <p:sldId id="333" r:id="rId6"/>
    <p:sldId id="334" r:id="rId7"/>
    <p:sldId id="298" r:id="rId8"/>
    <p:sldId id="331" r:id="rId9"/>
    <p:sldId id="332" r:id="rId10"/>
    <p:sldId id="300" r:id="rId11"/>
    <p:sldId id="330" r:id="rId12"/>
    <p:sldId id="301" r:id="rId13"/>
    <p:sldId id="328" r:id="rId14"/>
    <p:sldId id="329" r:id="rId15"/>
    <p:sldId id="303" r:id="rId16"/>
    <p:sldId id="327" r:id="rId17"/>
    <p:sldId id="337" r:id="rId18"/>
    <p:sldId id="304" r:id="rId19"/>
    <p:sldId id="325" r:id="rId20"/>
    <p:sldId id="326" r:id="rId21"/>
    <p:sldId id="305" r:id="rId22"/>
    <p:sldId id="324" r:id="rId23"/>
    <p:sldId id="306" r:id="rId24"/>
    <p:sldId id="307" r:id="rId25"/>
    <p:sldId id="323" r:id="rId26"/>
    <p:sldId id="320" r:id="rId27"/>
    <p:sldId id="321" r:id="rId28"/>
    <p:sldId id="322" r:id="rId29"/>
    <p:sldId id="308" r:id="rId30"/>
    <p:sldId id="316" r:id="rId31"/>
    <p:sldId id="317" r:id="rId32"/>
    <p:sldId id="318" r:id="rId33"/>
    <p:sldId id="319" r:id="rId34"/>
    <p:sldId id="309" r:id="rId35"/>
    <p:sldId id="310" r:id="rId36"/>
    <p:sldId id="315" r:id="rId37"/>
    <p:sldId id="311" r:id="rId38"/>
    <p:sldId id="312" r:id="rId39"/>
    <p:sldId id="313" r:id="rId40"/>
    <p:sldId id="314" r:id="rId41"/>
    <p:sldId id="295" r:id="rId4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showPr>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21" d="100"/>
          <a:sy n="121" d="100"/>
        </p:scale>
        <p:origin x="-1085" y="-86"/>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06FD22EF-E5E4-4374-BEC5-E517F3052FF0}" type="datetimeFigureOut">
              <a:rPr lang="en-US" smtClean="0"/>
              <a:pPr/>
              <a:t>12/26/2013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953A183-3CBE-44AA-ACA3-BF92CD93AAB4}"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6FD22EF-E5E4-4374-BEC5-E517F3052FF0}" type="datetimeFigureOut">
              <a:rPr lang="en-US" smtClean="0"/>
              <a:pPr/>
              <a:t>12/26/2013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953A183-3CBE-44AA-ACA3-BF92CD93AAB4}"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6FD22EF-E5E4-4374-BEC5-E517F3052FF0}" type="datetimeFigureOut">
              <a:rPr lang="en-US" smtClean="0"/>
              <a:pPr/>
              <a:t>12/26/2013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953A183-3CBE-44AA-ACA3-BF92CD93AAB4}"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6FD22EF-E5E4-4374-BEC5-E517F3052FF0}" type="datetimeFigureOut">
              <a:rPr lang="en-US" smtClean="0"/>
              <a:pPr/>
              <a:t>12/26/2013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953A183-3CBE-44AA-ACA3-BF92CD93AAB4}"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6FD22EF-E5E4-4374-BEC5-E517F3052FF0}" type="datetimeFigureOut">
              <a:rPr lang="en-US" smtClean="0"/>
              <a:pPr/>
              <a:t>12/26/2013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953A183-3CBE-44AA-ACA3-BF92CD93AAB4}"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06FD22EF-E5E4-4374-BEC5-E517F3052FF0}" type="datetimeFigureOut">
              <a:rPr lang="en-US" smtClean="0"/>
              <a:pPr/>
              <a:t>12/26/2013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953A183-3CBE-44AA-ACA3-BF92CD93AAB4}"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06FD22EF-E5E4-4374-BEC5-E517F3052FF0}" type="datetimeFigureOut">
              <a:rPr lang="en-US" smtClean="0"/>
              <a:pPr/>
              <a:t>12/26/2013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953A183-3CBE-44AA-ACA3-BF92CD93AAB4}"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06FD22EF-E5E4-4374-BEC5-E517F3052FF0}" type="datetimeFigureOut">
              <a:rPr lang="en-US" smtClean="0"/>
              <a:pPr/>
              <a:t>12/26/2013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953A183-3CBE-44AA-ACA3-BF92CD93AAB4}"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6FD22EF-E5E4-4374-BEC5-E517F3052FF0}" type="datetimeFigureOut">
              <a:rPr lang="en-US" smtClean="0"/>
              <a:pPr/>
              <a:t>12/26/2013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953A183-3CBE-44AA-ACA3-BF92CD93AAB4}"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6FD22EF-E5E4-4374-BEC5-E517F3052FF0}" type="datetimeFigureOut">
              <a:rPr lang="en-US" smtClean="0"/>
              <a:pPr/>
              <a:t>12/26/2013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953A183-3CBE-44AA-ACA3-BF92CD93AAB4}"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6FD22EF-E5E4-4374-BEC5-E517F3052FF0}" type="datetimeFigureOut">
              <a:rPr lang="en-US" smtClean="0"/>
              <a:pPr/>
              <a:t>12/26/2013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953A183-3CBE-44AA-ACA3-BF92CD93AAB4}"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duotone>
              <a:prstClr val="black"/>
              <a:schemeClr val="accent2">
                <a:tint val="45000"/>
                <a:satMod val="400000"/>
              </a:schemeClr>
            </a:duotone>
            <a:lum bright="46000" contrast="-10000"/>
          </a:blip>
          <a:srcRect/>
          <a:tile tx="0" ty="0" sx="100000" sy="100000" flip="none" algn="tl"/>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6FD22EF-E5E4-4374-BEC5-E517F3052FF0}" type="datetimeFigureOut">
              <a:rPr lang="en-US" smtClean="0"/>
              <a:pPr/>
              <a:t>12/26/2013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953A183-3CBE-44AA-ACA3-BF92CD93AAB4}"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Layout" Target="../slideLayouts/slideLayout1.xml"/><Relationship Id="rId1" Type="http://schemas.openxmlformats.org/officeDocument/2006/relationships/audio" Target="file:///C:\mrdowling\audio\701-alexander.mp3" TargetMode="Externa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15.gif"/><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15.gif"/><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Placeholder 1"/>
          <p:cNvSpPr txBox="1">
            <a:spLocks/>
          </p:cNvSpPr>
          <p:nvPr/>
        </p:nvSpPr>
        <p:spPr>
          <a:xfrm>
            <a:off x="152400" y="152400"/>
            <a:ext cx="8915400" cy="457200"/>
          </a:xfrm>
          <a:prstGeom prst="rect">
            <a:avLst/>
          </a:prstGeom>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3200" b="1" i="0" u="none" strike="noStrike" kern="1200" cap="none" spc="0" normalizeH="0" baseline="0" noProof="0" dirty="0" smtClean="0">
                <a:ln>
                  <a:noFill/>
                </a:ln>
                <a:solidFill>
                  <a:schemeClr val="accent2">
                    <a:lumMod val="50000"/>
                  </a:schemeClr>
                </a:solidFill>
                <a:effectLst/>
                <a:uLnTx/>
                <a:uFillTx/>
                <a:latin typeface="+mj-lt"/>
                <a:ea typeface="+mj-ea"/>
                <a:cs typeface="+mj-cs"/>
              </a:rPr>
              <a:t>ALEXANDER THE GREAT                    ANCIENT GREECE </a:t>
            </a:r>
            <a:endParaRPr kumimoji="0" lang="en-US" sz="3200" b="1" i="0" u="none" strike="noStrike" kern="1200" cap="none" spc="0" normalizeH="0" baseline="0" noProof="0" dirty="0">
              <a:ln>
                <a:noFill/>
              </a:ln>
              <a:solidFill>
                <a:schemeClr val="accent2">
                  <a:lumMod val="50000"/>
                </a:schemeClr>
              </a:solidFill>
              <a:effectLst/>
              <a:uLnTx/>
              <a:uFillTx/>
              <a:latin typeface="+mj-lt"/>
              <a:ea typeface="+mj-ea"/>
              <a:cs typeface="+mj-cs"/>
            </a:endParaRPr>
          </a:p>
        </p:txBody>
      </p:sp>
      <p:sp>
        <p:nvSpPr>
          <p:cNvPr id="12" name="TextBox 11"/>
          <p:cNvSpPr txBox="1"/>
          <p:nvPr/>
        </p:nvSpPr>
        <p:spPr>
          <a:xfrm>
            <a:off x="228600" y="762000"/>
            <a:ext cx="8839200" cy="5139869"/>
          </a:xfrm>
          <a:prstGeom prst="rect">
            <a:avLst/>
          </a:prstGeom>
          <a:noFill/>
        </p:spPr>
        <p:txBody>
          <a:bodyPr wrap="square" rtlCol="0">
            <a:sp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3100" b="1" kern="1200" dirty="0" smtClean="0">
                <a:solidFill>
                  <a:schemeClr val="accent2">
                    <a:lumMod val="50000"/>
                  </a:schemeClr>
                </a:solidFill>
                <a:latin typeface="+mn-lt"/>
                <a:ea typeface="+mn-ea"/>
                <a:cs typeface="+mn-cs"/>
              </a:rPr>
              <a:t>Alexander the Great was a young general who amassed the largest empire of the ancient world in just thirteen years.  </a:t>
            </a:r>
            <a:r>
              <a:rPr lang="en-US" sz="3100" b="1" kern="1200" dirty="0" smtClean="0">
                <a:solidFill>
                  <a:srgbClr val="C00000"/>
                </a:solidFill>
                <a:latin typeface="+mn-lt"/>
                <a:ea typeface="+mn-ea"/>
                <a:cs typeface="+mn-cs"/>
              </a:rPr>
              <a:t>His career was brief because he died a young man, </a:t>
            </a:r>
          </a:p>
          <a:p>
            <a:pPr marL="0" marR="0" indent="0" algn="l" defTabSz="914400" rtl="0" eaLnBrk="1" fontAlgn="auto" latinLnBrk="0" hangingPunct="1">
              <a:lnSpc>
                <a:spcPct val="100000"/>
              </a:lnSpc>
              <a:spcBef>
                <a:spcPts val="0"/>
              </a:spcBef>
              <a:spcAft>
                <a:spcPts val="0"/>
              </a:spcAft>
              <a:buClrTx/>
              <a:buSzTx/>
              <a:buFontTx/>
              <a:buNone/>
              <a:tabLst/>
              <a:defRPr/>
            </a:pPr>
            <a:r>
              <a:rPr lang="en-US" sz="3100" b="1" kern="1200" dirty="0" smtClean="0">
                <a:solidFill>
                  <a:srgbClr val="C00000"/>
                </a:solidFill>
                <a:latin typeface="+mn-lt"/>
                <a:ea typeface="+mn-ea"/>
                <a:cs typeface="+mn-cs"/>
              </a:rPr>
              <a:t>but Alexander’s  </a:t>
            </a:r>
          </a:p>
          <a:p>
            <a:pPr marL="0" marR="0" indent="0" algn="l" defTabSz="914400" rtl="0" eaLnBrk="1" fontAlgn="auto" latinLnBrk="0" hangingPunct="1">
              <a:lnSpc>
                <a:spcPct val="100000"/>
              </a:lnSpc>
              <a:spcBef>
                <a:spcPts val="0"/>
              </a:spcBef>
              <a:spcAft>
                <a:spcPts val="0"/>
              </a:spcAft>
              <a:buClrTx/>
              <a:buSzTx/>
              <a:buFontTx/>
              <a:buNone/>
              <a:tabLst/>
              <a:defRPr/>
            </a:pPr>
            <a:r>
              <a:rPr lang="en-US" sz="3100" b="1" kern="1200" dirty="0" smtClean="0">
                <a:solidFill>
                  <a:srgbClr val="C00000"/>
                </a:solidFill>
                <a:latin typeface="+mn-lt"/>
                <a:ea typeface="+mn-ea"/>
                <a:cs typeface="+mn-cs"/>
              </a:rPr>
              <a:t>legacy was a </a:t>
            </a:r>
          </a:p>
          <a:p>
            <a:pPr marL="0" marR="0" indent="0" algn="l" defTabSz="914400" rtl="0" eaLnBrk="1" fontAlgn="auto" latinLnBrk="0" hangingPunct="1">
              <a:lnSpc>
                <a:spcPct val="100000"/>
              </a:lnSpc>
              <a:spcBef>
                <a:spcPts val="0"/>
              </a:spcBef>
              <a:spcAft>
                <a:spcPts val="0"/>
              </a:spcAft>
              <a:buClrTx/>
              <a:buSzTx/>
              <a:buFontTx/>
              <a:buNone/>
              <a:tabLst/>
              <a:defRPr/>
            </a:pPr>
            <a:r>
              <a:rPr lang="en-US" sz="3100" b="1" kern="1200" dirty="0" smtClean="0">
                <a:solidFill>
                  <a:srgbClr val="C00000"/>
                </a:solidFill>
                <a:latin typeface="+mn-lt"/>
                <a:ea typeface="+mn-ea"/>
                <a:cs typeface="+mn-cs"/>
              </a:rPr>
              <a:t>blending of </a:t>
            </a:r>
          </a:p>
          <a:p>
            <a:pPr marL="0" marR="0" indent="0" algn="l" defTabSz="914400" rtl="0" eaLnBrk="1" fontAlgn="auto" latinLnBrk="0" hangingPunct="1">
              <a:lnSpc>
                <a:spcPct val="100000"/>
              </a:lnSpc>
              <a:spcBef>
                <a:spcPts val="0"/>
              </a:spcBef>
              <a:spcAft>
                <a:spcPts val="0"/>
              </a:spcAft>
              <a:buClrTx/>
              <a:buSzTx/>
              <a:buFontTx/>
              <a:buNone/>
              <a:tabLst/>
              <a:defRPr/>
            </a:pPr>
            <a:r>
              <a:rPr lang="en-US" sz="3100" b="1" kern="1200" dirty="0" smtClean="0">
                <a:solidFill>
                  <a:srgbClr val="C00000"/>
                </a:solidFill>
                <a:latin typeface="+mn-lt"/>
                <a:ea typeface="+mn-ea"/>
                <a:cs typeface="+mn-cs"/>
              </a:rPr>
              <a:t>cultures we now </a:t>
            </a:r>
          </a:p>
          <a:p>
            <a:pPr marL="0" marR="0" indent="0" algn="l" defTabSz="914400" rtl="0" eaLnBrk="1" fontAlgn="auto" latinLnBrk="0" hangingPunct="1">
              <a:lnSpc>
                <a:spcPct val="100000"/>
              </a:lnSpc>
              <a:spcBef>
                <a:spcPts val="0"/>
              </a:spcBef>
              <a:spcAft>
                <a:spcPts val="0"/>
              </a:spcAft>
              <a:buClrTx/>
              <a:buSzTx/>
              <a:buFontTx/>
              <a:buNone/>
              <a:tabLst/>
              <a:defRPr/>
            </a:pPr>
            <a:r>
              <a:rPr lang="en-US" sz="3100" b="1" kern="1200" dirty="0" smtClean="0">
                <a:solidFill>
                  <a:srgbClr val="C00000"/>
                </a:solidFill>
                <a:latin typeface="+mn-lt"/>
                <a:ea typeface="+mn-ea"/>
                <a:cs typeface="+mn-cs"/>
              </a:rPr>
              <a:t>call the Hellenistic </a:t>
            </a:r>
          </a:p>
          <a:p>
            <a:pPr marL="0" marR="0" indent="0" algn="l" defTabSz="914400" rtl="0" eaLnBrk="1" fontAlgn="auto" latinLnBrk="0" hangingPunct="1">
              <a:lnSpc>
                <a:spcPct val="100000"/>
              </a:lnSpc>
              <a:spcBef>
                <a:spcPts val="0"/>
              </a:spcBef>
              <a:spcAft>
                <a:spcPts val="0"/>
              </a:spcAft>
              <a:buClrTx/>
              <a:buSzTx/>
              <a:buFontTx/>
              <a:buNone/>
              <a:tabLst/>
              <a:defRPr/>
            </a:pPr>
            <a:r>
              <a:rPr lang="en-US" sz="3100" b="1" kern="1200" dirty="0" smtClean="0">
                <a:solidFill>
                  <a:srgbClr val="C00000"/>
                </a:solidFill>
                <a:latin typeface="+mn-lt"/>
                <a:ea typeface="+mn-ea"/>
                <a:cs typeface="+mn-cs"/>
              </a:rPr>
              <a:t>civilization.</a:t>
            </a:r>
          </a:p>
          <a:p>
            <a:endParaRPr lang="en-US" dirty="0"/>
          </a:p>
        </p:txBody>
      </p:sp>
      <p:pic>
        <p:nvPicPr>
          <p:cNvPr id="18434" name="Picture 2" descr="http://upload.wikimedia.org/wikipedia/commons/a/ac/BattleofIssus333BC-mosaic-detail1.jpg"/>
          <p:cNvPicPr>
            <a:picLocks noChangeAspect="1" noChangeArrowheads="1"/>
          </p:cNvPicPr>
          <p:nvPr/>
        </p:nvPicPr>
        <p:blipFill>
          <a:blip r:embed="rId3" cstate="print"/>
          <a:srcRect/>
          <a:stretch>
            <a:fillRect/>
          </a:stretch>
        </p:blipFill>
        <p:spPr bwMode="auto">
          <a:xfrm>
            <a:off x="3429000" y="2286000"/>
            <a:ext cx="5105400" cy="3522727"/>
          </a:xfrm>
          <a:prstGeom prst="rect">
            <a:avLst/>
          </a:prstGeom>
          <a:noFill/>
        </p:spPr>
      </p:pic>
      <p:pic>
        <p:nvPicPr>
          <p:cNvPr id="5" name="701-alexander.mp3">
            <a:hlinkClick r:id="" action="ppaction://media"/>
          </p:cNvPr>
          <p:cNvPicPr>
            <a:picLocks noRot="1" noChangeAspect="1"/>
          </p:cNvPicPr>
          <p:nvPr>
            <a:audioFile r:link="rId1"/>
          </p:nvPr>
        </p:nvPicPr>
        <p:blipFill>
          <a:blip r:embed="rId4" cstate="print"/>
          <a:stretch>
            <a:fillRect/>
          </a:stretch>
        </p:blipFill>
        <p:spPr>
          <a:xfrm>
            <a:off x="9601200" y="3276600"/>
            <a:ext cx="244475" cy="244475"/>
          </a:xfrm>
          <a:prstGeom prst="rect">
            <a:avLst/>
          </a:prstGeom>
        </p:spPr>
      </p:pic>
    </p:spTree>
  </p:cSld>
  <p:clrMapOvr>
    <a:masterClrMapping/>
  </p:clrMapOvr>
  <p:transition advTm="9453">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5"/>
                                        </p:tgtEl>
                                      </p:cBhvr>
                                    </p:cmd>
                                  </p:childTnLst>
                                </p:cTn>
                              </p:par>
                              <p:par>
                                <p:cTn id="7" presetID="10" presetClass="entr" presetSubtype="0" fill="hold" nodeType="withEffect">
                                  <p:stCondLst>
                                    <p:cond delay="0"/>
                                  </p:stCondLst>
                                  <p:childTnLst>
                                    <p:set>
                                      <p:cBhvr>
                                        <p:cTn id="8" dur="1" fill="hold">
                                          <p:stCondLst>
                                            <p:cond delay="0"/>
                                          </p:stCondLst>
                                        </p:cTn>
                                        <p:tgtEl>
                                          <p:spTgt spid="18434"/>
                                        </p:tgtEl>
                                        <p:attrNameLst>
                                          <p:attrName>style.visibility</p:attrName>
                                        </p:attrNameLst>
                                      </p:cBhvr>
                                      <p:to>
                                        <p:strVal val="visible"/>
                                      </p:to>
                                    </p:set>
                                    <p:animEffect transition="in" filter="fade">
                                      <p:cBhvr>
                                        <p:cTn id="9" dur="2000"/>
                                        <p:tgtEl>
                                          <p:spTgt spid="18434"/>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numSld="999">
                <p:cTn id="10" fill="hold" display="0">
                  <p:stCondLst>
                    <p:cond delay="indefinite"/>
                  </p:stCondLst>
                  <p:endCondLst>
                    <p:cond evt="onPrev" delay="0">
                      <p:tgtEl>
                        <p:sldTgt/>
                      </p:tgtEl>
                    </p:cond>
                    <p:cond evt="onStopAudio" delay="0">
                      <p:tgtEl>
                        <p:sldTgt/>
                      </p:tgtEl>
                    </p:cond>
                  </p:endCondLst>
                </p:cTn>
                <p:tgtEl>
                  <p:spTgt spid="5"/>
                </p:tgtEl>
              </p:cMediaNode>
            </p:audio>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Placeholder 1"/>
          <p:cNvSpPr txBox="1">
            <a:spLocks/>
          </p:cNvSpPr>
          <p:nvPr/>
        </p:nvSpPr>
        <p:spPr>
          <a:xfrm>
            <a:off x="152400" y="152400"/>
            <a:ext cx="8915400" cy="457200"/>
          </a:xfrm>
          <a:prstGeom prst="rect">
            <a:avLst/>
          </a:prstGeom>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3200" b="1" i="0" u="none" strike="noStrike" kern="1200" cap="none" spc="0" normalizeH="0" baseline="0" noProof="0" dirty="0" smtClean="0">
                <a:ln>
                  <a:noFill/>
                </a:ln>
                <a:solidFill>
                  <a:schemeClr val="accent2">
                    <a:lumMod val="50000"/>
                  </a:schemeClr>
                </a:solidFill>
                <a:effectLst/>
                <a:uLnTx/>
                <a:uFillTx/>
                <a:latin typeface="+mj-lt"/>
                <a:ea typeface="+mj-ea"/>
                <a:cs typeface="+mj-cs"/>
              </a:rPr>
              <a:t>ALEXANDER THE GREAT                    ANCIENT GREECE </a:t>
            </a:r>
            <a:endParaRPr kumimoji="0" lang="en-US" sz="3200" b="1" i="0" u="none" strike="noStrike" kern="1200" cap="none" spc="0" normalizeH="0" baseline="0" noProof="0" dirty="0">
              <a:ln>
                <a:noFill/>
              </a:ln>
              <a:solidFill>
                <a:schemeClr val="accent2">
                  <a:lumMod val="50000"/>
                </a:schemeClr>
              </a:solidFill>
              <a:effectLst/>
              <a:uLnTx/>
              <a:uFillTx/>
              <a:latin typeface="+mj-lt"/>
              <a:ea typeface="+mj-ea"/>
              <a:cs typeface="+mj-cs"/>
            </a:endParaRPr>
          </a:p>
        </p:txBody>
      </p:sp>
      <p:sp>
        <p:nvSpPr>
          <p:cNvPr id="12" name="TextBox 11"/>
          <p:cNvSpPr txBox="1"/>
          <p:nvPr/>
        </p:nvSpPr>
        <p:spPr>
          <a:xfrm>
            <a:off x="1371600" y="3352800"/>
            <a:ext cx="5943600" cy="3323987"/>
          </a:xfrm>
          <a:prstGeom prst="rect">
            <a:avLst/>
          </a:prstGeom>
          <a:noFill/>
        </p:spPr>
        <p:txBody>
          <a:bodyPr wrap="square" rtlCol="0">
            <a:spAutoFit/>
          </a:bodyPr>
          <a:lstStyle/>
          <a:p>
            <a:r>
              <a:rPr lang="en-US" sz="3000" b="1" dirty="0" smtClean="0">
                <a:solidFill>
                  <a:schemeClr val="accent2">
                    <a:lumMod val="50000"/>
                  </a:schemeClr>
                </a:solidFill>
              </a:rPr>
              <a:t>In 333BCE, Alexander led an army of 40,000 soldiers, 30,000 sailors and 100 ships into Asia Minor (modern day Turkey).  </a:t>
            </a:r>
            <a:r>
              <a:rPr lang="en-US" sz="3000" b="1" dirty="0" smtClean="0">
                <a:solidFill>
                  <a:srgbClr val="C00000"/>
                </a:solidFill>
              </a:rPr>
              <a:t>Alexander’s forces conquered several Persian provinces before turning south to face the army of Persian King Darius III.   </a:t>
            </a:r>
          </a:p>
        </p:txBody>
      </p:sp>
      <p:pic>
        <p:nvPicPr>
          <p:cNvPr id="12290" name="Picture 2" descr="http://s3.hubimg.com/u/318594_f520.jpg"/>
          <p:cNvPicPr>
            <a:picLocks noChangeAspect="1" noChangeArrowheads="1"/>
          </p:cNvPicPr>
          <p:nvPr/>
        </p:nvPicPr>
        <p:blipFill>
          <a:blip r:embed="rId2" cstate="print"/>
          <a:srcRect/>
          <a:stretch>
            <a:fillRect/>
          </a:stretch>
        </p:blipFill>
        <p:spPr bwMode="auto">
          <a:xfrm>
            <a:off x="2514600" y="990600"/>
            <a:ext cx="3810000" cy="2190751"/>
          </a:xfrm>
          <a:prstGeom prst="rect">
            <a:avLst/>
          </a:prstGeom>
          <a:noFill/>
        </p:spPr>
      </p:pic>
    </p:spTree>
  </p:cSld>
  <p:clrMapOvr>
    <a:masterClrMapping/>
  </p:clrMapOvr>
  <p:transition advTm="11235">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2290"/>
                                        </p:tgtEl>
                                        <p:attrNameLst>
                                          <p:attrName>style.visibility</p:attrName>
                                        </p:attrNameLst>
                                      </p:cBhvr>
                                      <p:to>
                                        <p:strVal val="visible"/>
                                      </p:to>
                                    </p:set>
                                    <p:animEffect transition="in" filter="fade">
                                      <p:cBhvr>
                                        <p:cTn id="7" dur="2000"/>
                                        <p:tgtEl>
                                          <p:spTgt spid="122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Placeholder 1"/>
          <p:cNvSpPr txBox="1">
            <a:spLocks/>
          </p:cNvSpPr>
          <p:nvPr/>
        </p:nvSpPr>
        <p:spPr>
          <a:xfrm>
            <a:off x="152400" y="152400"/>
            <a:ext cx="8915400" cy="457200"/>
          </a:xfrm>
          <a:prstGeom prst="rect">
            <a:avLst/>
          </a:prstGeom>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3200" b="1" i="0" u="none" strike="noStrike" kern="1200" cap="none" spc="0" normalizeH="0" baseline="0" noProof="0" dirty="0" smtClean="0">
                <a:ln>
                  <a:noFill/>
                </a:ln>
                <a:solidFill>
                  <a:schemeClr val="accent2">
                    <a:lumMod val="50000"/>
                  </a:schemeClr>
                </a:solidFill>
                <a:effectLst/>
                <a:uLnTx/>
                <a:uFillTx/>
                <a:latin typeface="+mj-lt"/>
                <a:ea typeface="+mj-ea"/>
                <a:cs typeface="+mj-cs"/>
              </a:rPr>
              <a:t>ALEXANDER THE GREAT                    ANCIENT GREECE </a:t>
            </a:r>
            <a:endParaRPr kumimoji="0" lang="en-US" sz="3200" b="1" i="0" u="none" strike="noStrike" kern="1200" cap="none" spc="0" normalizeH="0" baseline="0" noProof="0" dirty="0">
              <a:ln>
                <a:noFill/>
              </a:ln>
              <a:solidFill>
                <a:schemeClr val="accent2">
                  <a:lumMod val="50000"/>
                </a:schemeClr>
              </a:solidFill>
              <a:effectLst/>
              <a:uLnTx/>
              <a:uFillTx/>
              <a:latin typeface="+mj-lt"/>
              <a:ea typeface="+mj-ea"/>
              <a:cs typeface="+mj-cs"/>
            </a:endParaRPr>
          </a:p>
        </p:txBody>
      </p:sp>
      <p:sp>
        <p:nvSpPr>
          <p:cNvPr id="12" name="TextBox 11"/>
          <p:cNvSpPr txBox="1"/>
          <p:nvPr/>
        </p:nvSpPr>
        <p:spPr>
          <a:xfrm>
            <a:off x="1371600" y="3352800"/>
            <a:ext cx="5943600" cy="3323987"/>
          </a:xfrm>
          <a:prstGeom prst="rect">
            <a:avLst/>
          </a:prstGeom>
          <a:noFill/>
        </p:spPr>
        <p:txBody>
          <a:bodyPr wrap="square" rtlCol="0">
            <a:spAutoFit/>
          </a:bodyPr>
          <a:lstStyle/>
          <a:p>
            <a:r>
              <a:rPr lang="en-US" sz="3000" b="1" dirty="0" smtClean="0">
                <a:solidFill>
                  <a:srgbClr val="C00000"/>
                </a:solidFill>
              </a:rPr>
              <a:t>In 333BCE, Alexander led an army of 40,000 soldiers, 30,000 sailors and 100 ships into Asia Minor (modern day Turkey).  </a:t>
            </a:r>
            <a:r>
              <a:rPr lang="en-US" sz="3000" b="1" dirty="0" smtClean="0">
                <a:solidFill>
                  <a:schemeClr val="accent2">
                    <a:lumMod val="50000"/>
                  </a:schemeClr>
                </a:solidFill>
              </a:rPr>
              <a:t>Alexander’s forces conquered several Persian provinces before turning south to face the army of Persian King Darius III.   </a:t>
            </a:r>
          </a:p>
        </p:txBody>
      </p:sp>
      <p:pic>
        <p:nvPicPr>
          <p:cNvPr id="12290" name="Picture 2" descr="http://s3.hubimg.com/u/318594_f520.jpg"/>
          <p:cNvPicPr>
            <a:picLocks noChangeAspect="1" noChangeArrowheads="1"/>
          </p:cNvPicPr>
          <p:nvPr/>
        </p:nvPicPr>
        <p:blipFill>
          <a:blip r:embed="rId2" cstate="print"/>
          <a:srcRect/>
          <a:stretch>
            <a:fillRect/>
          </a:stretch>
        </p:blipFill>
        <p:spPr bwMode="auto">
          <a:xfrm>
            <a:off x="2514600" y="990600"/>
            <a:ext cx="3810000" cy="2190751"/>
          </a:xfrm>
          <a:prstGeom prst="rect">
            <a:avLst/>
          </a:prstGeom>
          <a:noFill/>
        </p:spPr>
      </p:pic>
    </p:spTree>
  </p:cSld>
  <p:clrMapOvr>
    <a:masterClrMapping/>
  </p:clrMapOvr>
  <p:transition advTm="9141">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Placeholder 1"/>
          <p:cNvSpPr txBox="1">
            <a:spLocks/>
          </p:cNvSpPr>
          <p:nvPr/>
        </p:nvSpPr>
        <p:spPr>
          <a:xfrm>
            <a:off x="152400" y="152400"/>
            <a:ext cx="8915400" cy="457200"/>
          </a:xfrm>
          <a:prstGeom prst="rect">
            <a:avLst/>
          </a:prstGeom>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3200" b="1" i="0" u="none" strike="noStrike" kern="1200" cap="none" spc="0" normalizeH="0" baseline="0" noProof="0" dirty="0" smtClean="0">
                <a:ln>
                  <a:noFill/>
                </a:ln>
                <a:solidFill>
                  <a:schemeClr val="accent2">
                    <a:lumMod val="50000"/>
                  </a:schemeClr>
                </a:solidFill>
                <a:effectLst/>
                <a:uLnTx/>
                <a:uFillTx/>
                <a:latin typeface="+mj-lt"/>
                <a:ea typeface="+mj-ea"/>
                <a:cs typeface="+mj-cs"/>
              </a:rPr>
              <a:t>ALEXANDER THE GREAT                    ANCIENT GREECE </a:t>
            </a:r>
            <a:endParaRPr kumimoji="0" lang="en-US" sz="3200" b="1" i="0" u="none" strike="noStrike" kern="1200" cap="none" spc="0" normalizeH="0" baseline="0" noProof="0" dirty="0">
              <a:ln>
                <a:noFill/>
              </a:ln>
              <a:solidFill>
                <a:schemeClr val="accent2">
                  <a:lumMod val="50000"/>
                </a:schemeClr>
              </a:solidFill>
              <a:effectLst/>
              <a:uLnTx/>
              <a:uFillTx/>
              <a:latin typeface="+mj-lt"/>
              <a:ea typeface="+mj-ea"/>
              <a:cs typeface="+mj-cs"/>
            </a:endParaRPr>
          </a:p>
        </p:txBody>
      </p:sp>
      <p:sp>
        <p:nvSpPr>
          <p:cNvPr id="12" name="TextBox 11"/>
          <p:cNvSpPr txBox="1"/>
          <p:nvPr/>
        </p:nvSpPr>
        <p:spPr>
          <a:xfrm>
            <a:off x="152400" y="609600"/>
            <a:ext cx="8686800" cy="3785652"/>
          </a:xfrm>
          <a:prstGeom prst="rect">
            <a:avLst/>
          </a:prstGeom>
          <a:noFill/>
        </p:spPr>
        <p:txBody>
          <a:bodyPr wrap="square" rtlCol="0">
            <a:spAutoFit/>
          </a:bodyPr>
          <a:lstStyle/>
          <a:p>
            <a:r>
              <a:rPr lang="en-US" sz="3000" b="1" dirty="0" smtClean="0">
                <a:solidFill>
                  <a:schemeClr val="accent2">
                    <a:lumMod val="50000"/>
                  </a:schemeClr>
                </a:solidFill>
              </a:rPr>
              <a:t>Alexander’s army was less than half the size of the Persian forces, but the Macedonian outmaneuvered the Persians, causing Darius to flee the battlefield. </a:t>
            </a:r>
            <a:r>
              <a:rPr lang="en-US" sz="3000" b="1" dirty="0" smtClean="0">
                <a:solidFill>
                  <a:srgbClr val="C00000"/>
                </a:solidFill>
              </a:rPr>
              <a:t>Alexander captured the wife and daughters of Darius.  The young general treated the Persian king’s family with great respect and the woman accompanied him for the rest of his life.</a:t>
            </a:r>
          </a:p>
          <a:p>
            <a:endParaRPr lang="en-US" sz="3000" b="1" dirty="0" smtClean="0">
              <a:solidFill>
                <a:schemeClr val="accent2">
                  <a:lumMod val="75000"/>
                </a:schemeClr>
              </a:solidFill>
            </a:endParaRPr>
          </a:p>
        </p:txBody>
      </p:sp>
      <p:pic>
        <p:nvPicPr>
          <p:cNvPr id="11268" name="Picture 4" descr="http://www.1st-art-gallery.com/thumbnail/185921/1/The-Family-Of-Darius-Before-Alexander-The-Great-$28356-23-Bc$29-Illustration-From-Lives-Of-Great-Men-Told-By-Great-Men,-Edited-By-Richard-Wilson,-C.1920s.jpg"/>
          <p:cNvPicPr>
            <a:picLocks noChangeAspect="1" noChangeArrowheads="1"/>
          </p:cNvPicPr>
          <p:nvPr/>
        </p:nvPicPr>
        <p:blipFill>
          <a:blip r:embed="rId2" cstate="print"/>
          <a:srcRect/>
          <a:stretch>
            <a:fillRect/>
          </a:stretch>
        </p:blipFill>
        <p:spPr bwMode="auto">
          <a:xfrm>
            <a:off x="1981200" y="3886200"/>
            <a:ext cx="4917558" cy="2819401"/>
          </a:xfrm>
          <a:prstGeom prst="rect">
            <a:avLst/>
          </a:prstGeom>
          <a:noFill/>
        </p:spPr>
      </p:pic>
    </p:spTree>
  </p:cSld>
  <p:clrMapOvr>
    <a:masterClrMapping/>
  </p:clrMapOvr>
  <p:transition advTm="9969">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1268"/>
                                        </p:tgtEl>
                                        <p:attrNameLst>
                                          <p:attrName>style.visibility</p:attrName>
                                        </p:attrNameLst>
                                      </p:cBhvr>
                                      <p:to>
                                        <p:strVal val="visible"/>
                                      </p:to>
                                    </p:set>
                                    <p:animEffect transition="in" filter="fade">
                                      <p:cBhvr>
                                        <p:cTn id="7" dur="2000"/>
                                        <p:tgtEl>
                                          <p:spTgt spid="112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Placeholder 1"/>
          <p:cNvSpPr txBox="1">
            <a:spLocks/>
          </p:cNvSpPr>
          <p:nvPr/>
        </p:nvSpPr>
        <p:spPr>
          <a:xfrm>
            <a:off x="152400" y="152400"/>
            <a:ext cx="8915400" cy="457200"/>
          </a:xfrm>
          <a:prstGeom prst="rect">
            <a:avLst/>
          </a:prstGeom>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3200" b="1" i="0" u="none" strike="noStrike" kern="1200" cap="none" spc="0" normalizeH="0" baseline="0" noProof="0" dirty="0" smtClean="0">
                <a:ln>
                  <a:noFill/>
                </a:ln>
                <a:solidFill>
                  <a:schemeClr val="accent2">
                    <a:lumMod val="50000"/>
                  </a:schemeClr>
                </a:solidFill>
                <a:effectLst/>
                <a:uLnTx/>
                <a:uFillTx/>
                <a:latin typeface="+mj-lt"/>
                <a:ea typeface="+mj-ea"/>
                <a:cs typeface="+mj-cs"/>
              </a:rPr>
              <a:t>ALEXANDER THE GREAT                    ANCIENT GREECE </a:t>
            </a:r>
            <a:endParaRPr kumimoji="0" lang="en-US" sz="3200" b="1" i="0" u="none" strike="noStrike" kern="1200" cap="none" spc="0" normalizeH="0" baseline="0" noProof="0" dirty="0">
              <a:ln>
                <a:noFill/>
              </a:ln>
              <a:solidFill>
                <a:schemeClr val="accent2">
                  <a:lumMod val="50000"/>
                </a:schemeClr>
              </a:solidFill>
              <a:effectLst/>
              <a:uLnTx/>
              <a:uFillTx/>
              <a:latin typeface="+mj-lt"/>
              <a:ea typeface="+mj-ea"/>
              <a:cs typeface="+mj-cs"/>
            </a:endParaRPr>
          </a:p>
        </p:txBody>
      </p:sp>
      <p:sp>
        <p:nvSpPr>
          <p:cNvPr id="12" name="TextBox 11"/>
          <p:cNvSpPr txBox="1"/>
          <p:nvPr/>
        </p:nvSpPr>
        <p:spPr>
          <a:xfrm>
            <a:off x="152400" y="609600"/>
            <a:ext cx="8686800" cy="3785652"/>
          </a:xfrm>
          <a:prstGeom prst="rect">
            <a:avLst/>
          </a:prstGeom>
          <a:noFill/>
        </p:spPr>
        <p:txBody>
          <a:bodyPr wrap="square" rtlCol="0">
            <a:spAutoFit/>
          </a:bodyPr>
          <a:lstStyle/>
          <a:p>
            <a:r>
              <a:rPr lang="en-US" sz="3000" b="1" dirty="0" smtClean="0">
                <a:solidFill>
                  <a:srgbClr val="C00000"/>
                </a:solidFill>
              </a:rPr>
              <a:t>Alexander’s army was less than half the size of the Persian forces, but the Macedonian outmaneuvered the Persians, causing Darius to flee the battlefield. </a:t>
            </a:r>
            <a:r>
              <a:rPr lang="en-US" sz="3000" b="1" dirty="0" smtClean="0">
                <a:solidFill>
                  <a:schemeClr val="accent2">
                    <a:lumMod val="50000"/>
                  </a:schemeClr>
                </a:solidFill>
              </a:rPr>
              <a:t>Alexander captured the wife and daughters of Darius.  </a:t>
            </a:r>
            <a:r>
              <a:rPr lang="en-US" sz="3000" b="1" dirty="0" smtClean="0">
                <a:solidFill>
                  <a:srgbClr val="C00000"/>
                </a:solidFill>
              </a:rPr>
              <a:t>The young general treated the Persian king’s family with great respect and the woman accompanied him for the rest of his life.</a:t>
            </a:r>
          </a:p>
          <a:p>
            <a:endParaRPr lang="en-US" sz="3000" b="1" dirty="0" smtClean="0">
              <a:solidFill>
                <a:schemeClr val="accent2">
                  <a:lumMod val="75000"/>
                </a:schemeClr>
              </a:solidFill>
            </a:endParaRPr>
          </a:p>
        </p:txBody>
      </p:sp>
      <p:pic>
        <p:nvPicPr>
          <p:cNvPr id="11268" name="Picture 4" descr="http://www.1st-art-gallery.com/thumbnail/185921/1/The-Family-Of-Darius-Before-Alexander-The-Great-$28356-23-Bc$29-Illustration-From-Lives-Of-Great-Men-Told-By-Great-Men,-Edited-By-Richard-Wilson,-C.1920s.jpg"/>
          <p:cNvPicPr>
            <a:picLocks noChangeAspect="1" noChangeArrowheads="1"/>
          </p:cNvPicPr>
          <p:nvPr/>
        </p:nvPicPr>
        <p:blipFill>
          <a:blip r:embed="rId2" cstate="print"/>
          <a:srcRect/>
          <a:stretch>
            <a:fillRect/>
          </a:stretch>
        </p:blipFill>
        <p:spPr bwMode="auto">
          <a:xfrm>
            <a:off x="1981200" y="3886200"/>
            <a:ext cx="4917558" cy="2819401"/>
          </a:xfrm>
          <a:prstGeom prst="rect">
            <a:avLst/>
          </a:prstGeom>
          <a:noFill/>
        </p:spPr>
      </p:pic>
    </p:spTree>
  </p:cSld>
  <p:clrMapOvr>
    <a:masterClrMapping/>
  </p:clrMapOvr>
  <p:transition advTm="3781">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Placeholder 1"/>
          <p:cNvSpPr txBox="1">
            <a:spLocks/>
          </p:cNvSpPr>
          <p:nvPr/>
        </p:nvSpPr>
        <p:spPr>
          <a:xfrm>
            <a:off x="152400" y="152400"/>
            <a:ext cx="8915400" cy="457200"/>
          </a:xfrm>
          <a:prstGeom prst="rect">
            <a:avLst/>
          </a:prstGeom>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3200" b="1" i="0" u="none" strike="noStrike" kern="1200" cap="none" spc="0" normalizeH="0" baseline="0" noProof="0" dirty="0" smtClean="0">
                <a:ln>
                  <a:noFill/>
                </a:ln>
                <a:solidFill>
                  <a:schemeClr val="accent2">
                    <a:lumMod val="50000"/>
                  </a:schemeClr>
                </a:solidFill>
                <a:effectLst/>
                <a:uLnTx/>
                <a:uFillTx/>
                <a:latin typeface="+mj-lt"/>
                <a:ea typeface="+mj-ea"/>
                <a:cs typeface="+mj-cs"/>
              </a:rPr>
              <a:t>ALEXANDER THE GREAT                    ANCIENT GREECE </a:t>
            </a:r>
            <a:endParaRPr kumimoji="0" lang="en-US" sz="3200" b="1" i="0" u="none" strike="noStrike" kern="1200" cap="none" spc="0" normalizeH="0" baseline="0" noProof="0" dirty="0">
              <a:ln>
                <a:noFill/>
              </a:ln>
              <a:solidFill>
                <a:schemeClr val="accent2">
                  <a:lumMod val="50000"/>
                </a:schemeClr>
              </a:solidFill>
              <a:effectLst/>
              <a:uLnTx/>
              <a:uFillTx/>
              <a:latin typeface="+mj-lt"/>
              <a:ea typeface="+mj-ea"/>
              <a:cs typeface="+mj-cs"/>
            </a:endParaRPr>
          </a:p>
        </p:txBody>
      </p:sp>
      <p:sp>
        <p:nvSpPr>
          <p:cNvPr id="12" name="TextBox 11"/>
          <p:cNvSpPr txBox="1"/>
          <p:nvPr/>
        </p:nvSpPr>
        <p:spPr>
          <a:xfrm>
            <a:off x="152400" y="609600"/>
            <a:ext cx="8686800" cy="3785652"/>
          </a:xfrm>
          <a:prstGeom prst="rect">
            <a:avLst/>
          </a:prstGeom>
          <a:noFill/>
        </p:spPr>
        <p:txBody>
          <a:bodyPr wrap="square" rtlCol="0">
            <a:spAutoFit/>
          </a:bodyPr>
          <a:lstStyle/>
          <a:p>
            <a:r>
              <a:rPr lang="en-US" sz="3000" b="1" dirty="0" smtClean="0">
                <a:solidFill>
                  <a:srgbClr val="C00000"/>
                </a:solidFill>
              </a:rPr>
              <a:t>Alexander’s army was less than half the size of the Persian forces, but the Macedonian outmaneuvered the Persians, causing Darius to flee the battlefield. Alexander captured the wife and daughters of Darius.  </a:t>
            </a:r>
            <a:r>
              <a:rPr lang="en-US" sz="3000" b="1" dirty="0" smtClean="0">
                <a:solidFill>
                  <a:schemeClr val="accent2">
                    <a:lumMod val="50000"/>
                  </a:schemeClr>
                </a:solidFill>
              </a:rPr>
              <a:t>The young general treated the Persian king’s family with great respect and the woman accompanied him for the rest of his life.</a:t>
            </a:r>
          </a:p>
          <a:p>
            <a:endParaRPr lang="en-US" sz="3000" b="1" dirty="0" smtClean="0">
              <a:solidFill>
                <a:schemeClr val="accent2">
                  <a:lumMod val="75000"/>
                </a:schemeClr>
              </a:solidFill>
            </a:endParaRPr>
          </a:p>
        </p:txBody>
      </p:sp>
      <p:pic>
        <p:nvPicPr>
          <p:cNvPr id="11268" name="Picture 4" descr="http://www.1st-art-gallery.com/thumbnail/185921/1/The-Family-Of-Darius-Before-Alexander-The-Great-$28356-23-Bc$29-Illustration-From-Lives-Of-Great-Men-Told-By-Great-Men,-Edited-By-Richard-Wilson,-C.1920s.jpg"/>
          <p:cNvPicPr>
            <a:picLocks noChangeAspect="1" noChangeArrowheads="1"/>
          </p:cNvPicPr>
          <p:nvPr/>
        </p:nvPicPr>
        <p:blipFill>
          <a:blip r:embed="rId2" cstate="print"/>
          <a:srcRect/>
          <a:stretch>
            <a:fillRect/>
          </a:stretch>
        </p:blipFill>
        <p:spPr bwMode="auto">
          <a:xfrm>
            <a:off x="1981200" y="3886200"/>
            <a:ext cx="4917558" cy="2819401"/>
          </a:xfrm>
          <a:prstGeom prst="rect">
            <a:avLst/>
          </a:prstGeom>
          <a:noFill/>
        </p:spPr>
      </p:pic>
    </p:spTree>
  </p:cSld>
  <p:clrMapOvr>
    <a:masterClrMapping/>
  </p:clrMapOvr>
  <p:transition advTm="7500">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Placeholder 1"/>
          <p:cNvSpPr txBox="1">
            <a:spLocks/>
          </p:cNvSpPr>
          <p:nvPr/>
        </p:nvSpPr>
        <p:spPr>
          <a:xfrm>
            <a:off x="152400" y="152400"/>
            <a:ext cx="8915400" cy="457200"/>
          </a:xfrm>
          <a:prstGeom prst="rect">
            <a:avLst/>
          </a:prstGeom>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3200" b="1" i="0" u="none" strike="noStrike" kern="1200" cap="none" spc="0" normalizeH="0" baseline="0" noProof="0" dirty="0" smtClean="0">
                <a:ln>
                  <a:noFill/>
                </a:ln>
                <a:solidFill>
                  <a:schemeClr val="accent2">
                    <a:lumMod val="50000"/>
                  </a:schemeClr>
                </a:solidFill>
                <a:effectLst/>
                <a:uLnTx/>
                <a:uFillTx/>
                <a:latin typeface="+mj-lt"/>
                <a:ea typeface="+mj-ea"/>
                <a:cs typeface="+mj-cs"/>
              </a:rPr>
              <a:t>ALEXANDER THE GREAT                    ANCIENT GREECE </a:t>
            </a:r>
            <a:endParaRPr kumimoji="0" lang="en-US" sz="3200" b="1" i="0" u="none" strike="noStrike" kern="1200" cap="none" spc="0" normalizeH="0" baseline="0" noProof="0" dirty="0">
              <a:ln>
                <a:noFill/>
              </a:ln>
              <a:solidFill>
                <a:schemeClr val="accent2">
                  <a:lumMod val="50000"/>
                </a:schemeClr>
              </a:solidFill>
              <a:effectLst/>
              <a:uLnTx/>
              <a:uFillTx/>
              <a:latin typeface="+mj-lt"/>
              <a:ea typeface="+mj-ea"/>
              <a:cs typeface="+mj-cs"/>
            </a:endParaRPr>
          </a:p>
        </p:txBody>
      </p:sp>
      <p:sp>
        <p:nvSpPr>
          <p:cNvPr id="12" name="TextBox 11"/>
          <p:cNvSpPr txBox="1"/>
          <p:nvPr/>
        </p:nvSpPr>
        <p:spPr>
          <a:xfrm>
            <a:off x="4343400" y="1600200"/>
            <a:ext cx="4419600" cy="4247317"/>
          </a:xfrm>
          <a:prstGeom prst="rect">
            <a:avLst/>
          </a:prstGeom>
          <a:noFill/>
        </p:spPr>
        <p:txBody>
          <a:bodyPr wrap="square" rtlCol="0">
            <a:spAutoFit/>
          </a:bodyPr>
          <a:lstStyle/>
          <a:p>
            <a:r>
              <a:rPr lang="en-US" sz="3000" b="1" dirty="0" smtClean="0">
                <a:solidFill>
                  <a:schemeClr val="accent2">
                    <a:lumMod val="50000"/>
                  </a:schemeClr>
                </a:solidFill>
              </a:rPr>
              <a:t>In 332BCE, Alexander moved south to Egypt.  </a:t>
            </a:r>
            <a:r>
              <a:rPr lang="en-US" sz="3000" b="1" dirty="0" smtClean="0">
                <a:solidFill>
                  <a:srgbClr val="C00000"/>
                </a:solidFill>
              </a:rPr>
              <a:t>The Egyptian people welcomed the conquering general as a hero.  They declared Alexander a pharaoh and a god because he freed them from harsh Persian rule.  </a:t>
            </a:r>
          </a:p>
        </p:txBody>
      </p:sp>
      <p:pic>
        <p:nvPicPr>
          <p:cNvPr id="9218" name="Picture 2" descr="http://mslaryshistory.weebly.com/uploads/1/3/9/6/13965384/8226244_orig.jpg"/>
          <p:cNvPicPr>
            <a:picLocks noChangeAspect="1" noChangeArrowheads="1"/>
          </p:cNvPicPr>
          <p:nvPr/>
        </p:nvPicPr>
        <p:blipFill>
          <a:blip r:embed="rId2" cstate="print"/>
          <a:srcRect/>
          <a:stretch>
            <a:fillRect/>
          </a:stretch>
        </p:blipFill>
        <p:spPr bwMode="auto">
          <a:xfrm>
            <a:off x="228600" y="762000"/>
            <a:ext cx="3850482" cy="5867400"/>
          </a:xfrm>
          <a:prstGeom prst="rect">
            <a:avLst/>
          </a:prstGeom>
          <a:noFill/>
        </p:spPr>
      </p:pic>
    </p:spTree>
  </p:cSld>
  <p:clrMapOvr>
    <a:masterClrMapping/>
  </p:clrMapOvr>
  <p:transition advTm="4703">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9218"/>
                                        </p:tgtEl>
                                        <p:attrNameLst>
                                          <p:attrName>style.visibility</p:attrName>
                                        </p:attrNameLst>
                                      </p:cBhvr>
                                      <p:to>
                                        <p:strVal val="visible"/>
                                      </p:to>
                                    </p:set>
                                    <p:animEffect transition="in" filter="fade">
                                      <p:cBhvr>
                                        <p:cTn id="7" dur="2000"/>
                                        <p:tgtEl>
                                          <p:spTgt spid="92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Placeholder 1"/>
          <p:cNvSpPr txBox="1">
            <a:spLocks/>
          </p:cNvSpPr>
          <p:nvPr/>
        </p:nvSpPr>
        <p:spPr>
          <a:xfrm>
            <a:off x="152400" y="152400"/>
            <a:ext cx="8915400" cy="457200"/>
          </a:xfrm>
          <a:prstGeom prst="rect">
            <a:avLst/>
          </a:prstGeom>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3200" b="1" i="0" u="none" strike="noStrike" kern="1200" cap="none" spc="0" normalizeH="0" baseline="0" noProof="0" dirty="0" smtClean="0">
                <a:ln>
                  <a:noFill/>
                </a:ln>
                <a:solidFill>
                  <a:schemeClr val="accent2">
                    <a:lumMod val="50000"/>
                  </a:schemeClr>
                </a:solidFill>
                <a:effectLst/>
                <a:uLnTx/>
                <a:uFillTx/>
                <a:latin typeface="+mj-lt"/>
                <a:ea typeface="+mj-ea"/>
                <a:cs typeface="+mj-cs"/>
              </a:rPr>
              <a:t>ALEXANDER THE GREAT                    ANCIENT GREECE </a:t>
            </a:r>
            <a:endParaRPr kumimoji="0" lang="en-US" sz="3200" b="1" i="0" u="none" strike="noStrike" kern="1200" cap="none" spc="0" normalizeH="0" baseline="0" noProof="0" dirty="0">
              <a:ln>
                <a:noFill/>
              </a:ln>
              <a:solidFill>
                <a:schemeClr val="accent2">
                  <a:lumMod val="50000"/>
                </a:schemeClr>
              </a:solidFill>
              <a:effectLst/>
              <a:uLnTx/>
              <a:uFillTx/>
              <a:latin typeface="+mj-lt"/>
              <a:ea typeface="+mj-ea"/>
              <a:cs typeface="+mj-cs"/>
            </a:endParaRPr>
          </a:p>
        </p:txBody>
      </p:sp>
      <p:sp>
        <p:nvSpPr>
          <p:cNvPr id="12" name="TextBox 11"/>
          <p:cNvSpPr txBox="1"/>
          <p:nvPr/>
        </p:nvSpPr>
        <p:spPr>
          <a:xfrm>
            <a:off x="4343400" y="1600200"/>
            <a:ext cx="4419600" cy="4247317"/>
          </a:xfrm>
          <a:prstGeom prst="rect">
            <a:avLst/>
          </a:prstGeom>
          <a:noFill/>
        </p:spPr>
        <p:txBody>
          <a:bodyPr wrap="square" rtlCol="0">
            <a:spAutoFit/>
          </a:bodyPr>
          <a:lstStyle/>
          <a:p>
            <a:r>
              <a:rPr lang="en-US" sz="3000" b="1" dirty="0" smtClean="0">
                <a:solidFill>
                  <a:srgbClr val="C00000"/>
                </a:solidFill>
              </a:rPr>
              <a:t>In 332BCE, Alexander moved south to Egypt.  </a:t>
            </a:r>
            <a:r>
              <a:rPr lang="en-US" sz="3000" b="1" dirty="0" smtClean="0">
                <a:solidFill>
                  <a:schemeClr val="accent2">
                    <a:lumMod val="50000"/>
                  </a:schemeClr>
                </a:solidFill>
              </a:rPr>
              <a:t>The Egyptian people welcomed the conquering general as a hero.  </a:t>
            </a:r>
            <a:r>
              <a:rPr lang="en-US" sz="3000" b="1" dirty="0" smtClean="0">
                <a:solidFill>
                  <a:srgbClr val="C00000"/>
                </a:solidFill>
              </a:rPr>
              <a:t>They declared Alexander a pharaoh and a god because he freed them from harsh Persian rule.  </a:t>
            </a:r>
          </a:p>
        </p:txBody>
      </p:sp>
      <p:pic>
        <p:nvPicPr>
          <p:cNvPr id="9218" name="Picture 2" descr="http://mslaryshistory.weebly.com/uploads/1/3/9/6/13965384/8226244_orig.jpg"/>
          <p:cNvPicPr>
            <a:picLocks noChangeAspect="1" noChangeArrowheads="1"/>
          </p:cNvPicPr>
          <p:nvPr/>
        </p:nvPicPr>
        <p:blipFill>
          <a:blip r:embed="rId2" cstate="print"/>
          <a:srcRect/>
          <a:stretch>
            <a:fillRect/>
          </a:stretch>
        </p:blipFill>
        <p:spPr bwMode="auto">
          <a:xfrm>
            <a:off x="228600" y="762000"/>
            <a:ext cx="3850482" cy="5867400"/>
          </a:xfrm>
          <a:prstGeom prst="rect">
            <a:avLst/>
          </a:prstGeom>
          <a:noFill/>
        </p:spPr>
      </p:pic>
    </p:spTree>
  </p:cSld>
  <p:clrMapOvr>
    <a:masterClrMapping/>
  </p:clrMapOvr>
  <p:transition advTm="4313">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Placeholder 1"/>
          <p:cNvSpPr txBox="1">
            <a:spLocks/>
          </p:cNvSpPr>
          <p:nvPr/>
        </p:nvSpPr>
        <p:spPr>
          <a:xfrm>
            <a:off x="152400" y="152400"/>
            <a:ext cx="8915400" cy="457200"/>
          </a:xfrm>
          <a:prstGeom prst="rect">
            <a:avLst/>
          </a:prstGeom>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3200" b="1" i="0" u="none" strike="noStrike" kern="1200" cap="none" spc="0" normalizeH="0" baseline="0" noProof="0" dirty="0" smtClean="0">
                <a:ln>
                  <a:noFill/>
                </a:ln>
                <a:solidFill>
                  <a:schemeClr val="accent2">
                    <a:lumMod val="50000"/>
                  </a:schemeClr>
                </a:solidFill>
                <a:effectLst/>
                <a:uLnTx/>
                <a:uFillTx/>
                <a:latin typeface="+mj-lt"/>
                <a:ea typeface="+mj-ea"/>
                <a:cs typeface="+mj-cs"/>
              </a:rPr>
              <a:t>ALEXANDER THE GREAT                    ANCIENT GREECE </a:t>
            </a:r>
            <a:endParaRPr kumimoji="0" lang="en-US" sz="3200" b="1" i="0" u="none" strike="noStrike" kern="1200" cap="none" spc="0" normalizeH="0" baseline="0" noProof="0" dirty="0">
              <a:ln>
                <a:noFill/>
              </a:ln>
              <a:solidFill>
                <a:schemeClr val="accent2">
                  <a:lumMod val="50000"/>
                </a:schemeClr>
              </a:solidFill>
              <a:effectLst/>
              <a:uLnTx/>
              <a:uFillTx/>
              <a:latin typeface="+mj-lt"/>
              <a:ea typeface="+mj-ea"/>
              <a:cs typeface="+mj-cs"/>
            </a:endParaRPr>
          </a:p>
        </p:txBody>
      </p:sp>
      <p:sp>
        <p:nvSpPr>
          <p:cNvPr id="12" name="TextBox 11"/>
          <p:cNvSpPr txBox="1"/>
          <p:nvPr/>
        </p:nvSpPr>
        <p:spPr>
          <a:xfrm>
            <a:off x="4343400" y="1600200"/>
            <a:ext cx="4419600" cy="4247317"/>
          </a:xfrm>
          <a:prstGeom prst="rect">
            <a:avLst/>
          </a:prstGeom>
          <a:noFill/>
        </p:spPr>
        <p:txBody>
          <a:bodyPr wrap="square" rtlCol="0">
            <a:spAutoFit/>
          </a:bodyPr>
          <a:lstStyle/>
          <a:p>
            <a:r>
              <a:rPr lang="en-US" sz="3000" b="1" dirty="0" smtClean="0">
                <a:solidFill>
                  <a:srgbClr val="C00000"/>
                </a:solidFill>
              </a:rPr>
              <a:t>In 332BCE, Alexander moved south to Egypt.  The Egyptian people welcomed the conquering general as a hero.  </a:t>
            </a:r>
            <a:r>
              <a:rPr lang="en-US" sz="3000" b="1" dirty="0" smtClean="0">
                <a:solidFill>
                  <a:schemeClr val="accent2">
                    <a:lumMod val="50000"/>
                  </a:schemeClr>
                </a:solidFill>
              </a:rPr>
              <a:t>They declared Alexander a pharaoh and a god because he freed them from harsh Persian rule.  </a:t>
            </a:r>
          </a:p>
        </p:txBody>
      </p:sp>
      <p:pic>
        <p:nvPicPr>
          <p:cNvPr id="9218" name="Picture 2" descr="http://mslaryshistory.weebly.com/uploads/1/3/9/6/13965384/8226244_orig.jpg"/>
          <p:cNvPicPr>
            <a:picLocks noChangeAspect="1" noChangeArrowheads="1"/>
          </p:cNvPicPr>
          <p:nvPr/>
        </p:nvPicPr>
        <p:blipFill>
          <a:blip r:embed="rId2" cstate="print"/>
          <a:srcRect/>
          <a:stretch>
            <a:fillRect/>
          </a:stretch>
        </p:blipFill>
        <p:spPr bwMode="auto">
          <a:xfrm>
            <a:off x="228600" y="762000"/>
            <a:ext cx="3850482" cy="5867400"/>
          </a:xfrm>
          <a:prstGeom prst="rect">
            <a:avLst/>
          </a:prstGeom>
          <a:noFill/>
        </p:spPr>
      </p:pic>
    </p:spTree>
  </p:cSld>
  <p:clrMapOvr>
    <a:masterClrMapping/>
  </p:clrMapOvr>
  <p:transition advTm="5922">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Placeholder 1"/>
          <p:cNvSpPr txBox="1">
            <a:spLocks/>
          </p:cNvSpPr>
          <p:nvPr/>
        </p:nvSpPr>
        <p:spPr>
          <a:xfrm>
            <a:off x="152400" y="152400"/>
            <a:ext cx="8915400" cy="457200"/>
          </a:xfrm>
          <a:prstGeom prst="rect">
            <a:avLst/>
          </a:prstGeom>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3200" b="1" i="0" u="none" strike="noStrike" kern="1200" cap="none" spc="0" normalizeH="0" baseline="0" noProof="0" dirty="0" smtClean="0">
                <a:ln>
                  <a:noFill/>
                </a:ln>
                <a:solidFill>
                  <a:schemeClr val="accent2">
                    <a:lumMod val="50000"/>
                  </a:schemeClr>
                </a:solidFill>
                <a:effectLst/>
                <a:uLnTx/>
                <a:uFillTx/>
                <a:latin typeface="+mj-lt"/>
                <a:ea typeface="+mj-ea"/>
                <a:cs typeface="+mj-cs"/>
              </a:rPr>
              <a:t>ALEXANDER THE GREAT                    ANCIENT GREECE </a:t>
            </a:r>
            <a:endParaRPr kumimoji="0" lang="en-US" sz="3200" b="1" i="0" u="none" strike="noStrike" kern="1200" cap="none" spc="0" normalizeH="0" baseline="0" noProof="0" dirty="0">
              <a:ln>
                <a:noFill/>
              </a:ln>
              <a:solidFill>
                <a:schemeClr val="accent2">
                  <a:lumMod val="50000"/>
                </a:schemeClr>
              </a:solidFill>
              <a:effectLst/>
              <a:uLnTx/>
              <a:uFillTx/>
              <a:latin typeface="+mj-lt"/>
              <a:ea typeface="+mj-ea"/>
              <a:cs typeface="+mj-cs"/>
            </a:endParaRPr>
          </a:p>
        </p:txBody>
      </p:sp>
      <p:sp>
        <p:nvSpPr>
          <p:cNvPr id="12" name="TextBox 11"/>
          <p:cNvSpPr txBox="1"/>
          <p:nvPr/>
        </p:nvSpPr>
        <p:spPr>
          <a:xfrm>
            <a:off x="304800" y="609600"/>
            <a:ext cx="8458200" cy="5170646"/>
          </a:xfrm>
          <a:prstGeom prst="rect">
            <a:avLst/>
          </a:prstGeom>
          <a:noFill/>
        </p:spPr>
        <p:txBody>
          <a:bodyPr wrap="square" rtlCol="0">
            <a:spAutoFit/>
          </a:bodyPr>
          <a:lstStyle/>
          <a:p>
            <a:r>
              <a:rPr lang="en-US" sz="3000" b="1" dirty="0" smtClean="0">
                <a:solidFill>
                  <a:schemeClr val="accent2">
                    <a:lumMod val="50000"/>
                  </a:schemeClr>
                </a:solidFill>
              </a:rPr>
              <a:t>The young general founded Alexandria, a city that would become the greatest center of learning in the ancient world</a:t>
            </a:r>
            <a:r>
              <a:rPr lang="en-US" sz="3000" b="1" dirty="0" smtClean="0">
                <a:solidFill>
                  <a:srgbClr val="C00000"/>
                </a:solidFill>
              </a:rPr>
              <a:t>.   A library in Alexandria housed the accumulated knowledge of the Greeks.  The library operated until the </a:t>
            </a:r>
            <a:br>
              <a:rPr lang="en-US" sz="3000" b="1" dirty="0" smtClean="0">
                <a:solidFill>
                  <a:srgbClr val="C00000"/>
                </a:solidFill>
              </a:rPr>
            </a:br>
            <a:r>
              <a:rPr lang="en-US" sz="3000" b="1" dirty="0" smtClean="0">
                <a:solidFill>
                  <a:srgbClr val="C00000"/>
                </a:solidFill>
              </a:rPr>
              <a:t>seventh century </a:t>
            </a:r>
            <a:br>
              <a:rPr lang="en-US" sz="3000" b="1" dirty="0" smtClean="0">
                <a:solidFill>
                  <a:srgbClr val="C00000"/>
                </a:solidFill>
              </a:rPr>
            </a:br>
            <a:r>
              <a:rPr lang="en-US" sz="3000" b="1" dirty="0" smtClean="0">
                <a:solidFill>
                  <a:srgbClr val="C00000"/>
                </a:solidFill>
              </a:rPr>
              <a:t>of the Common </a:t>
            </a:r>
          </a:p>
          <a:p>
            <a:r>
              <a:rPr lang="en-US" sz="3000" b="1" dirty="0" smtClean="0">
                <a:solidFill>
                  <a:srgbClr val="C00000"/>
                </a:solidFill>
              </a:rPr>
              <a:t>Era, long after </a:t>
            </a:r>
            <a:br>
              <a:rPr lang="en-US" sz="3000" b="1" dirty="0" smtClean="0">
                <a:solidFill>
                  <a:srgbClr val="C00000"/>
                </a:solidFill>
              </a:rPr>
            </a:br>
            <a:r>
              <a:rPr lang="en-US" sz="3000" b="1" dirty="0" smtClean="0">
                <a:solidFill>
                  <a:srgbClr val="C00000"/>
                </a:solidFill>
              </a:rPr>
              <a:t>the fall of the </a:t>
            </a:r>
            <a:br>
              <a:rPr lang="en-US" sz="3000" b="1" dirty="0" smtClean="0">
                <a:solidFill>
                  <a:srgbClr val="C00000"/>
                </a:solidFill>
              </a:rPr>
            </a:br>
            <a:r>
              <a:rPr lang="en-US" sz="3000" b="1" dirty="0" smtClean="0">
                <a:solidFill>
                  <a:srgbClr val="C00000"/>
                </a:solidFill>
              </a:rPr>
              <a:t>Greek and Roman </a:t>
            </a:r>
            <a:br>
              <a:rPr lang="en-US" sz="3000" b="1" dirty="0" smtClean="0">
                <a:solidFill>
                  <a:srgbClr val="C00000"/>
                </a:solidFill>
              </a:rPr>
            </a:br>
            <a:r>
              <a:rPr lang="en-US" sz="3000" b="1" dirty="0" smtClean="0">
                <a:solidFill>
                  <a:srgbClr val="C00000"/>
                </a:solidFill>
              </a:rPr>
              <a:t>civilizations.</a:t>
            </a:r>
          </a:p>
        </p:txBody>
      </p:sp>
      <p:pic>
        <p:nvPicPr>
          <p:cNvPr id="8194" name="Picture 2" descr="http://hibamo.files.wordpress.com/2013/10/libraryalexandriainside.jpeg?w=474"/>
          <p:cNvPicPr>
            <a:picLocks noChangeAspect="1" noChangeArrowheads="1"/>
          </p:cNvPicPr>
          <p:nvPr/>
        </p:nvPicPr>
        <p:blipFill>
          <a:blip r:embed="rId2" cstate="print"/>
          <a:srcRect/>
          <a:stretch>
            <a:fillRect/>
          </a:stretch>
        </p:blipFill>
        <p:spPr bwMode="auto">
          <a:xfrm>
            <a:off x="3581400" y="2590800"/>
            <a:ext cx="4909718" cy="3255473"/>
          </a:xfrm>
          <a:prstGeom prst="rect">
            <a:avLst/>
          </a:prstGeom>
          <a:noFill/>
        </p:spPr>
      </p:pic>
    </p:spTree>
  </p:cSld>
  <p:clrMapOvr>
    <a:masterClrMapping/>
  </p:clrMapOvr>
  <p:transition advTm="6781">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8194"/>
                                        </p:tgtEl>
                                        <p:attrNameLst>
                                          <p:attrName>style.visibility</p:attrName>
                                        </p:attrNameLst>
                                      </p:cBhvr>
                                      <p:to>
                                        <p:strVal val="visible"/>
                                      </p:to>
                                    </p:set>
                                    <p:animEffect transition="in" filter="fade">
                                      <p:cBhvr>
                                        <p:cTn id="7" dur="2000"/>
                                        <p:tgtEl>
                                          <p:spTgt spid="819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Placeholder 1"/>
          <p:cNvSpPr txBox="1">
            <a:spLocks/>
          </p:cNvSpPr>
          <p:nvPr/>
        </p:nvSpPr>
        <p:spPr>
          <a:xfrm>
            <a:off x="152400" y="152400"/>
            <a:ext cx="8915400" cy="457200"/>
          </a:xfrm>
          <a:prstGeom prst="rect">
            <a:avLst/>
          </a:prstGeom>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3200" b="1" i="0" u="none" strike="noStrike" kern="1200" cap="none" spc="0" normalizeH="0" baseline="0" noProof="0" dirty="0" smtClean="0">
                <a:ln>
                  <a:noFill/>
                </a:ln>
                <a:solidFill>
                  <a:schemeClr val="accent2">
                    <a:lumMod val="50000"/>
                  </a:schemeClr>
                </a:solidFill>
                <a:effectLst/>
                <a:uLnTx/>
                <a:uFillTx/>
                <a:latin typeface="+mj-lt"/>
                <a:ea typeface="+mj-ea"/>
                <a:cs typeface="+mj-cs"/>
              </a:rPr>
              <a:t>ALEXANDER THE GREAT                    ANCIENT GREECE </a:t>
            </a:r>
            <a:endParaRPr kumimoji="0" lang="en-US" sz="3200" b="1" i="0" u="none" strike="noStrike" kern="1200" cap="none" spc="0" normalizeH="0" baseline="0" noProof="0" dirty="0">
              <a:ln>
                <a:noFill/>
              </a:ln>
              <a:solidFill>
                <a:schemeClr val="accent2">
                  <a:lumMod val="50000"/>
                </a:schemeClr>
              </a:solidFill>
              <a:effectLst/>
              <a:uLnTx/>
              <a:uFillTx/>
              <a:latin typeface="+mj-lt"/>
              <a:ea typeface="+mj-ea"/>
              <a:cs typeface="+mj-cs"/>
            </a:endParaRPr>
          </a:p>
        </p:txBody>
      </p:sp>
      <p:sp>
        <p:nvSpPr>
          <p:cNvPr id="12" name="TextBox 11"/>
          <p:cNvSpPr txBox="1"/>
          <p:nvPr/>
        </p:nvSpPr>
        <p:spPr>
          <a:xfrm>
            <a:off x="304800" y="609600"/>
            <a:ext cx="8458200" cy="5170646"/>
          </a:xfrm>
          <a:prstGeom prst="rect">
            <a:avLst/>
          </a:prstGeom>
          <a:noFill/>
        </p:spPr>
        <p:txBody>
          <a:bodyPr wrap="square" rtlCol="0">
            <a:spAutoFit/>
          </a:bodyPr>
          <a:lstStyle/>
          <a:p>
            <a:r>
              <a:rPr lang="en-US" sz="3000" b="1" dirty="0" smtClean="0">
                <a:solidFill>
                  <a:srgbClr val="C00000"/>
                </a:solidFill>
              </a:rPr>
              <a:t>The young general founded Alexandria, a city that would become the greatest center of learning in the ancient world.   </a:t>
            </a:r>
            <a:r>
              <a:rPr lang="en-US" sz="3000" b="1" dirty="0" smtClean="0">
                <a:solidFill>
                  <a:schemeClr val="accent2">
                    <a:lumMod val="50000"/>
                  </a:schemeClr>
                </a:solidFill>
              </a:rPr>
              <a:t>A library in Alexandria housed the accumulated knowledge of the Greeks</a:t>
            </a:r>
            <a:r>
              <a:rPr lang="en-US" sz="3000" b="1" dirty="0" smtClean="0">
                <a:solidFill>
                  <a:srgbClr val="C00000"/>
                </a:solidFill>
              </a:rPr>
              <a:t>.  The library operated until the </a:t>
            </a:r>
            <a:br>
              <a:rPr lang="en-US" sz="3000" b="1" dirty="0" smtClean="0">
                <a:solidFill>
                  <a:srgbClr val="C00000"/>
                </a:solidFill>
              </a:rPr>
            </a:br>
            <a:r>
              <a:rPr lang="en-US" sz="3000" b="1" dirty="0" smtClean="0">
                <a:solidFill>
                  <a:srgbClr val="C00000"/>
                </a:solidFill>
              </a:rPr>
              <a:t>seventh century </a:t>
            </a:r>
            <a:br>
              <a:rPr lang="en-US" sz="3000" b="1" dirty="0" smtClean="0">
                <a:solidFill>
                  <a:srgbClr val="C00000"/>
                </a:solidFill>
              </a:rPr>
            </a:br>
            <a:r>
              <a:rPr lang="en-US" sz="3000" b="1" dirty="0" smtClean="0">
                <a:solidFill>
                  <a:srgbClr val="C00000"/>
                </a:solidFill>
              </a:rPr>
              <a:t>of the Common </a:t>
            </a:r>
          </a:p>
          <a:p>
            <a:r>
              <a:rPr lang="en-US" sz="3000" b="1" dirty="0" smtClean="0">
                <a:solidFill>
                  <a:srgbClr val="C00000"/>
                </a:solidFill>
              </a:rPr>
              <a:t>Era, long after </a:t>
            </a:r>
            <a:br>
              <a:rPr lang="en-US" sz="3000" b="1" dirty="0" smtClean="0">
                <a:solidFill>
                  <a:srgbClr val="C00000"/>
                </a:solidFill>
              </a:rPr>
            </a:br>
            <a:r>
              <a:rPr lang="en-US" sz="3000" b="1" dirty="0" smtClean="0">
                <a:solidFill>
                  <a:srgbClr val="C00000"/>
                </a:solidFill>
              </a:rPr>
              <a:t>the fall of the </a:t>
            </a:r>
            <a:br>
              <a:rPr lang="en-US" sz="3000" b="1" dirty="0" smtClean="0">
                <a:solidFill>
                  <a:srgbClr val="C00000"/>
                </a:solidFill>
              </a:rPr>
            </a:br>
            <a:r>
              <a:rPr lang="en-US" sz="3000" b="1" dirty="0" smtClean="0">
                <a:solidFill>
                  <a:srgbClr val="C00000"/>
                </a:solidFill>
              </a:rPr>
              <a:t>Greek and Roman </a:t>
            </a:r>
            <a:br>
              <a:rPr lang="en-US" sz="3000" b="1" dirty="0" smtClean="0">
                <a:solidFill>
                  <a:srgbClr val="C00000"/>
                </a:solidFill>
              </a:rPr>
            </a:br>
            <a:r>
              <a:rPr lang="en-US" sz="3000" b="1" dirty="0" smtClean="0">
                <a:solidFill>
                  <a:srgbClr val="C00000"/>
                </a:solidFill>
              </a:rPr>
              <a:t>civilizations.</a:t>
            </a:r>
          </a:p>
        </p:txBody>
      </p:sp>
      <p:pic>
        <p:nvPicPr>
          <p:cNvPr id="8194" name="Picture 2" descr="http://hibamo.files.wordpress.com/2013/10/libraryalexandriainside.jpeg?w=474"/>
          <p:cNvPicPr>
            <a:picLocks noChangeAspect="1" noChangeArrowheads="1"/>
          </p:cNvPicPr>
          <p:nvPr/>
        </p:nvPicPr>
        <p:blipFill>
          <a:blip r:embed="rId2" cstate="print"/>
          <a:srcRect/>
          <a:stretch>
            <a:fillRect/>
          </a:stretch>
        </p:blipFill>
        <p:spPr bwMode="auto">
          <a:xfrm>
            <a:off x="3581400" y="2590800"/>
            <a:ext cx="4909718" cy="3255473"/>
          </a:xfrm>
          <a:prstGeom prst="rect">
            <a:avLst/>
          </a:prstGeom>
          <a:noFill/>
        </p:spPr>
      </p:pic>
    </p:spTree>
  </p:cSld>
  <p:clrMapOvr>
    <a:masterClrMapping/>
  </p:clrMapOvr>
  <p:transition advTm="4407">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Placeholder 1"/>
          <p:cNvSpPr txBox="1">
            <a:spLocks/>
          </p:cNvSpPr>
          <p:nvPr/>
        </p:nvSpPr>
        <p:spPr>
          <a:xfrm>
            <a:off x="152400" y="152400"/>
            <a:ext cx="8915400" cy="457200"/>
          </a:xfrm>
          <a:prstGeom prst="rect">
            <a:avLst/>
          </a:prstGeom>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3200" b="1" i="0" u="none" strike="noStrike" kern="1200" cap="none" spc="0" normalizeH="0" baseline="0" noProof="0" dirty="0" smtClean="0">
                <a:ln>
                  <a:noFill/>
                </a:ln>
                <a:solidFill>
                  <a:schemeClr val="accent2">
                    <a:lumMod val="50000"/>
                  </a:schemeClr>
                </a:solidFill>
                <a:effectLst/>
                <a:uLnTx/>
                <a:uFillTx/>
                <a:latin typeface="+mj-lt"/>
                <a:ea typeface="+mj-ea"/>
                <a:cs typeface="+mj-cs"/>
              </a:rPr>
              <a:t>ALEXANDER THE GREAT                    ANCIENT GREECE </a:t>
            </a:r>
            <a:endParaRPr kumimoji="0" lang="en-US" sz="3200" b="1" i="0" u="none" strike="noStrike" kern="1200" cap="none" spc="0" normalizeH="0" baseline="0" noProof="0" dirty="0">
              <a:ln>
                <a:noFill/>
              </a:ln>
              <a:solidFill>
                <a:schemeClr val="accent2">
                  <a:lumMod val="50000"/>
                </a:schemeClr>
              </a:solidFill>
              <a:effectLst/>
              <a:uLnTx/>
              <a:uFillTx/>
              <a:latin typeface="+mj-lt"/>
              <a:ea typeface="+mj-ea"/>
              <a:cs typeface="+mj-cs"/>
            </a:endParaRPr>
          </a:p>
        </p:txBody>
      </p:sp>
      <p:sp>
        <p:nvSpPr>
          <p:cNvPr id="12" name="TextBox 11"/>
          <p:cNvSpPr txBox="1"/>
          <p:nvPr/>
        </p:nvSpPr>
        <p:spPr>
          <a:xfrm>
            <a:off x="228600" y="762000"/>
            <a:ext cx="8839200" cy="5139869"/>
          </a:xfrm>
          <a:prstGeom prst="rect">
            <a:avLst/>
          </a:prstGeom>
          <a:noFill/>
        </p:spPr>
        <p:txBody>
          <a:bodyPr wrap="square" rtlCol="0">
            <a:sp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3100" b="1" kern="1200" dirty="0" smtClean="0">
                <a:solidFill>
                  <a:srgbClr val="C00000"/>
                </a:solidFill>
                <a:latin typeface="+mn-lt"/>
                <a:ea typeface="+mn-ea"/>
                <a:cs typeface="+mn-cs"/>
              </a:rPr>
              <a:t>Alexander the Great was a young general who amassed the largest empire of the ancient world in just thirteen years.  </a:t>
            </a:r>
            <a:r>
              <a:rPr lang="en-US" sz="3100" b="1" kern="1200" dirty="0" smtClean="0">
                <a:solidFill>
                  <a:schemeClr val="accent2">
                    <a:lumMod val="50000"/>
                  </a:schemeClr>
                </a:solidFill>
                <a:latin typeface="+mn-lt"/>
                <a:ea typeface="+mn-ea"/>
                <a:cs typeface="+mn-cs"/>
              </a:rPr>
              <a:t>His career was brief because he died a young man, </a:t>
            </a:r>
          </a:p>
          <a:p>
            <a:pPr marL="0" marR="0" indent="0" algn="l" defTabSz="914400" rtl="0" eaLnBrk="1" fontAlgn="auto" latinLnBrk="0" hangingPunct="1">
              <a:lnSpc>
                <a:spcPct val="100000"/>
              </a:lnSpc>
              <a:spcBef>
                <a:spcPts val="0"/>
              </a:spcBef>
              <a:spcAft>
                <a:spcPts val="0"/>
              </a:spcAft>
              <a:buClrTx/>
              <a:buSzTx/>
              <a:buFontTx/>
              <a:buNone/>
              <a:tabLst/>
              <a:defRPr/>
            </a:pPr>
            <a:r>
              <a:rPr lang="en-US" sz="3100" b="1" kern="1200" dirty="0" smtClean="0">
                <a:solidFill>
                  <a:schemeClr val="accent2">
                    <a:lumMod val="50000"/>
                  </a:schemeClr>
                </a:solidFill>
                <a:latin typeface="+mn-lt"/>
                <a:ea typeface="+mn-ea"/>
                <a:cs typeface="+mn-cs"/>
              </a:rPr>
              <a:t>but Alexander’s  </a:t>
            </a:r>
          </a:p>
          <a:p>
            <a:pPr marL="0" marR="0" indent="0" algn="l" defTabSz="914400" rtl="0" eaLnBrk="1" fontAlgn="auto" latinLnBrk="0" hangingPunct="1">
              <a:lnSpc>
                <a:spcPct val="100000"/>
              </a:lnSpc>
              <a:spcBef>
                <a:spcPts val="0"/>
              </a:spcBef>
              <a:spcAft>
                <a:spcPts val="0"/>
              </a:spcAft>
              <a:buClrTx/>
              <a:buSzTx/>
              <a:buFontTx/>
              <a:buNone/>
              <a:tabLst/>
              <a:defRPr/>
            </a:pPr>
            <a:r>
              <a:rPr lang="en-US" sz="3100" b="1" kern="1200" dirty="0" smtClean="0">
                <a:solidFill>
                  <a:schemeClr val="accent2">
                    <a:lumMod val="50000"/>
                  </a:schemeClr>
                </a:solidFill>
                <a:latin typeface="+mn-lt"/>
                <a:ea typeface="+mn-ea"/>
                <a:cs typeface="+mn-cs"/>
              </a:rPr>
              <a:t>legacy was a </a:t>
            </a:r>
          </a:p>
          <a:p>
            <a:pPr marL="0" marR="0" indent="0" algn="l" defTabSz="914400" rtl="0" eaLnBrk="1" fontAlgn="auto" latinLnBrk="0" hangingPunct="1">
              <a:lnSpc>
                <a:spcPct val="100000"/>
              </a:lnSpc>
              <a:spcBef>
                <a:spcPts val="0"/>
              </a:spcBef>
              <a:spcAft>
                <a:spcPts val="0"/>
              </a:spcAft>
              <a:buClrTx/>
              <a:buSzTx/>
              <a:buFontTx/>
              <a:buNone/>
              <a:tabLst/>
              <a:defRPr/>
            </a:pPr>
            <a:r>
              <a:rPr lang="en-US" sz="3100" b="1" kern="1200" dirty="0" smtClean="0">
                <a:solidFill>
                  <a:schemeClr val="accent2">
                    <a:lumMod val="50000"/>
                  </a:schemeClr>
                </a:solidFill>
                <a:latin typeface="+mn-lt"/>
                <a:ea typeface="+mn-ea"/>
                <a:cs typeface="+mn-cs"/>
              </a:rPr>
              <a:t>blending of </a:t>
            </a:r>
          </a:p>
          <a:p>
            <a:pPr marL="0" marR="0" indent="0" algn="l" defTabSz="914400" rtl="0" eaLnBrk="1" fontAlgn="auto" latinLnBrk="0" hangingPunct="1">
              <a:lnSpc>
                <a:spcPct val="100000"/>
              </a:lnSpc>
              <a:spcBef>
                <a:spcPts val="0"/>
              </a:spcBef>
              <a:spcAft>
                <a:spcPts val="0"/>
              </a:spcAft>
              <a:buClrTx/>
              <a:buSzTx/>
              <a:buFontTx/>
              <a:buNone/>
              <a:tabLst/>
              <a:defRPr/>
            </a:pPr>
            <a:r>
              <a:rPr lang="en-US" sz="3100" b="1" kern="1200" dirty="0" smtClean="0">
                <a:solidFill>
                  <a:schemeClr val="accent2">
                    <a:lumMod val="50000"/>
                  </a:schemeClr>
                </a:solidFill>
                <a:latin typeface="+mn-lt"/>
                <a:ea typeface="+mn-ea"/>
                <a:cs typeface="+mn-cs"/>
              </a:rPr>
              <a:t>cultures we now </a:t>
            </a:r>
          </a:p>
          <a:p>
            <a:pPr marL="0" marR="0" indent="0" algn="l" defTabSz="914400" rtl="0" eaLnBrk="1" fontAlgn="auto" latinLnBrk="0" hangingPunct="1">
              <a:lnSpc>
                <a:spcPct val="100000"/>
              </a:lnSpc>
              <a:spcBef>
                <a:spcPts val="0"/>
              </a:spcBef>
              <a:spcAft>
                <a:spcPts val="0"/>
              </a:spcAft>
              <a:buClrTx/>
              <a:buSzTx/>
              <a:buFontTx/>
              <a:buNone/>
              <a:tabLst/>
              <a:defRPr/>
            </a:pPr>
            <a:r>
              <a:rPr lang="en-US" sz="3100" b="1" kern="1200" dirty="0" smtClean="0">
                <a:solidFill>
                  <a:schemeClr val="accent2">
                    <a:lumMod val="50000"/>
                  </a:schemeClr>
                </a:solidFill>
                <a:latin typeface="+mn-lt"/>
                <a:ea typeface="+mn-ea"/>
                <a:cs typeface="+mn-cs"/>
              </a:rPr>
              <a:t>call the Hellenistic </a:t>
            </a:r>
          </a:p>
          <a:p>
            <a:pPr marL="0" marR="0" indent="0" algn="l" defTabSz="914400" rtl="0" eaLnBrk="1" fontAlgn="auto" latinLnBrk="0" hangingPunct="1">
              <a:lnSpc>
                <a:spcPct val="100000"/>
              </a:lnSpc>
              <a:spcBef>
                <a:spcPts val="0"/>
              </a:spcBef>
              <a:spcAft>
                <a:spcPts val="0"/>
              </a:spcAft>
              <a:buClrTx/>
              <a:buSzTx/>
              <a:buFontTx/>
              <a:buNone/>
              <a:tabLst/>
              <a:defRPr/>
            </a:pPr>
            <a:r>
              <a:rPr lang="en-US" sz="3100" b="1" kern="1200" dirty="0" smtClean="0">
                <a:solidFill>
                  <a:schemeClr val="accent2">
                    <a:lumMod val="50000"/>
                  </a:schemeClr>
                </a:solidFill>
                <a:latin typeface="+mn-lt"/>
                <a:ea typeface="+mn-ea"/>
                <a:cs typeface="+mn-cs"/>
              </a:rPr>
              <a:t>civilization.</a:t>
            </a:r>
          </a:p>
          <a:p>
            <a:endParaRPr lang="en-US" dirty="0"/>
          </a:p>
        </p:txBody>
      </p:sp>
      <p:pic>
        <p:nvPicPr>
          <p:cNvPr id="18434" name="Picture 2" descr="http://upload.wikimedia.org/wikipedia/commons/a/ac/BattleofIssus333BC-mosaic-detail1.jpg"/>
          <p:cNvPicPr>
            <a:picLocks noChangeAspect="1" noChangeArrowheads="1"/>
          </p:cNvPicPr>
          <p:nvPr/>
        </p:nvPicPr>
        <p:blipFill>
          <a:blip r:embed="rId2" cstate="print"/>
          <a:srcRect/>
          <a:stretch>
            <a:fillRect/>
          </a:stretch>
        </p:blipFill>
        <p:spPr bwMode="auto">
          <a:xfrm>
            <a:off x="3429000" y="2286000"/>
            <a:ext cx="5105400" cy="3522727"/>
          </a:xfrm>
          <a:prstGeom prst="rect">
            <a:avLst/>
          </a:prstGeom>
          <a:noFill/>
        </p:spPr>
      </p:pic>
    </p:spTree>
  </p:cSld>
  <p:clrMapOvr>
    <a:masterClrMapping/>
  </p:clrMapOvr>
  <p:transition advTm="9266">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Placeholder 1"/>
          <p:cNvSpPr txBox="1">
            <a:spLocks/>
          </p:cNvSpPr>
          <p:nvPr/>
        </p:nvSpPr>
        <p:spPr>
          <a:xfrm>
            <a:off x="152400" y="152400"/>
            <a:ext cx="8915400" cy="457200"/>
          </a:xfrm>
          <a:prstGeom prst="rect">
            <a:avLst/>
          </a:prstGeom>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3200" b="1" i="0" u="none" strike="noStrike" kern="1200" cap="none" spc="0" normalizeH="0" baseline="0" noProof="0" dirty="0" smtClean="0">
                <a:ln>
                  <a:noFill/>
                </a:ln>
                <a:solidFill>
                  <a:schemeClr val="accent2">
                    <a:lumMod val="50000"/>
                  </a:schemeClr>
                </a:solidFill>
                <a:effectLst/>
                <a:uLnTx/>
                <a:uFillTx/>
                <a:latin typeface="+mj-lt"/>
                <a:ea typeface="+mj-ea"/>
                <a:cs typeface="+mj-cs"/>
              </a:rPr>
              <a:t>ALEXANDER THE GREAT                    ANCIENT GREECE </a:t>
            </a:r>
            <a:endParaRPr kumimoji="0" lang="en-US" sz="3200" b="1" i="0" u="none" strike="noStrike" kern="1200" cap="none" spc="0" normalizeH="0" baseline="0" noProof="0" dirty="0">
              <a:ln>
                <a:noFill/>
              </a:ln>
              <a:solidFill>
                <a:schemeClr val="accent2">
                  <a:lumMod val="50000"/>
                </a:schemeClr>
              </a:solidFill>
              <a:effectLst/>
              <a:uLnTx/>
              <a:uFillTx/>
              <a:latin typeface="+mj-lt"/>
              <a:ea typeface="+mj-ea"/>
              <a:cs typeface="+mj-cs"/>
            </a:endParaRPr>
          </a:p>
        </p:txBody>
      </p:sp>
      <p:sp>
        <p:nvSpPr>
          <p:cNvPr id="12" name="TextBox 11"/>
          <p:cNvSpPr txBox="1"/>
          <p:nvPr/>
        </p:nvSpPr>
        <p:spPr>
          <a:xfrm>
            <a:off x="304800" y="609600"/>
            <a:ext cx="8458200" cy="5170646"/>
          </a:xfrm>
          <a:prstGeom prst="rect">
            <a:avLst/>
          </a:prstGeom>
          <a:noFill/>
        </p:spPr>
        <p:txBody>
          <a:bodyPr wrap="square" rtlCol="0">
            <a:spAutoFit/>
          </a:bodyPr>
          <a:lstStyle/>
          <a:p>
            <a:r>
              <a:rPr lang="en-US" sz="3000" b="1" dirty="0" smtClean="0">
                <a:solidFill>
                  <a:srgbClr val="C00000"/>
                </a:solidFill>
              </a:rPr>
              <a:t>The young general founded Alexandria, a city that would become the greatest center of learning in the ancient world.   A library in Alexandria housed the accumulated knowledge of the Greeks.  </a:t>
            </a:r>
            <a:r>
              <a:rPr lang="en-US" sz="3000" b="1" dirty="0" smtClean="0">
                <a:solidFill>
                  <a:schemeClr val="accent2">
                    <a:lumMod val="50000"/>
                  </a:schemeClr>
                </a:solidFill>
              </a:rPr>
              <a:t>The library operated until the </a:t>
            </a:r>
            <a:br>
              <a:rPr lang="en-US" sz="3000" b="1" dirty="0" smtClean="0">
                <a:solidFill>
                  <a:schemeClr val="accent2">
                    <a:lumMod val="50000"/>
                  </a:schemeClr>
                </a:solidFill>
              </a:rPr>
            </a:br>
            <a:r>
              <a:rPr lang="en-US" sz="3000" b="1" dirty="0" smtClean="0">
                <a:solidFill>
                  <a:schemeClr val="accent2">
                    <a:lumMod val="50000"/>
                  </a:schemeClr>
                </a:solidFill>
              </a:rPr>
              <a:t>seventh century </a:t>
            </a:r>
            <a:br>
              <a:rPr lang="en-US" sz="3000" b="1" dirty="0" smtClean="0">
                <a:solidFill>
                  <a:schemeClr val="accent2">
                    <a:lumMod val="50000"/>
                  </a:schemeClr>
                </a:solidFill>
              </a:rPr>
            </a:br>
            <a:r>
              <a:rPr lang="en-US" sz="3000" b="1" dirty="0" smtClean="0">
                <a:solidFill>
                  <a:schemeClr val="accent2">
                    <a:lumMod val="50000"/>
                  </a:schemeClr>
                </a:solidFill>
              </a:rPr>
              <a:t>of the Common </a:t>
            </a:r>
          </a:p>
          <a:p>
            <a:r>
              <a:rPr lang="en-US" sz="3000" b="1" dirty="0" smtClean="0">
                <a:solidFill>
                  <a:schemeClr val="accent2">
                    <a:lumMod val="50000"/>
                  </a:schemeClr>
                </a:solidFill>
              </a:rPr>
              <a:t>Era, long after </a:t>
            </a:r>
            <a:br>
              <a:rPr lang="en-US" sz="3000" b="1" dirty="0" smtClean="0">
                <a:solidFill>
                  <a:schemeClr val="accent2">
                    <a:lumMod val="50000"/>
                  </a:schemeClr>
                </a:solidFill>
              </a:rPr>
            </a:br>
            <a:r>
              <a:rPr lang="en-US" sz="3000" b="1" dirty="0" smtClean="0">
                <a:solidFill>
                  <a:schemeClr val="accent2">
                    <a:lumMod val="50000"/>
                  </a:schemeClr>
                </a:solidFill>
              </a:rPr>
              <a:t>the fall of the </a:t>
            </a:r>
            <a:br>
              <a:rPr lang="en-US" sz="3000" b="1" dirty="0" smtClean="0">
                <a:solidFill>
                  <a:schemeClr val="accent2">
                    <a:lumMod val="50000"/>
                  </a:schemeClr>
                </a:solidFill>
              </a:rPr>
            </a:br>
            <a:r>
              <a:rPr lang="en-US" sz="3000" b="1" dirty="0" smtClean="0">
                <a:solidFill>
                  <a:schemeClr val="accent2">
                    <a:lumMod val="50000"/>
                  </a:schemeClr>
                </a:solidFill>
              </a:rPr>
              <a:t>Greek and Roman </a:t>
            </a:r>
            <a:br>
              <a:rPr lang="en-US" sz="3000" b="1" dirty="0" smtClean="0">
                <a:solidFill>
                  <a:schemeClr val="accent2">
                    <a:lumMod val="50000"/>
                  </a:schemeClr>
                </a:solidFill>
              </a:rPr>
            </a:br>
            <a:r>
              <a:rPr lang="en-US" sz="3000" b="1" dirty="0" smtClean="0">
                <a:solidFill>
                  <a:schemeClr val="accent2">
                    <a:lumMod val="50000"/>
                  </a:schemeClr>
                </a:solidFill>
              </a:rPr>
              <a:t>civilizations.</a:t>
            </a:r>
          </a:p>
        </p:txBody>
      </p:sp>
      <p:pic>
        <p:nvPicPr>
          <p:cNvPr id="8194" name="Picture 2" descr="http://hibamo.files.wordpress.com/2013/10/libraryalexandriainside.jpeg?w=474"/>
          <p:cNvPicPr>
            <a:picLocks noChangeAspect="1" noChangeArrowheads="1"/>
          </p:cNvPicPr>
          <p:nvPr/>
        </p:nvPicPr>
        <p:blipFill>
          <a:blip r:embed="rId2" cstate="print"/>
          <a:srcRect/>
          <a:stretch>
            <a:fillRect/>
          </a:stretch>
        </p:blipFill>
        <p:spPr bwMode="auto">
          <a:xfrm>
            <a:off x="3581400" y="2590800"/>
            <a:ext cx="4909718" cy="3255473"/>
          </a:xfrm>
          <a:prstGeom prst="rect">
            <a:avLst/>
          </a:prstGeom>
          <a:noFill/>
        </p:spPr>
      </p:pic>
    </p:spTree>
  </p:cSld>
  <p:clrMapOvr>
    <a:masterClrMapping/>
  </p:clrMapOvr>
  <p:transition advTm="7329">
    <p:fad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Placeholder 1"/>
          <p:cNvSpPr txBox="1">
            <a:spLocks/>
          </p:cNvSpPr>
          <p:nvPr/>
        </p:nvSpPr>
        <p:spPr>
          <a:xfrm>
            <a:off x="152400" y="152400"/>
            <a:ext cx="8915400" cy="457200"/>
          </a:xfrm>
          <a:prstGeom prst="rect">
            <a:avLst/>
          </a:prstGeom>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3200" b="1" i="0" u="none" strike="noStrike" kern="1200" cap="none" spc="0" normalizeH="0" baseline="0" noProof="0" dirty="0" smtClean="0">
                <a:ln>
                  <a:noFill/>
                </a:ln>
                <a:solidFill>
                  <a:schemeClr val="accent2">
                    <a:lumMod val="50000"/>
                  </a:schemeClr>
                </a:solidFill>
                <a:effectLst/>
                <a:uLnTx/>
                <a:uFillTx/>
                <a:latin typeface="+mj-lt"/>
                <a:ea typeface="+mj-ea"/>
                <a:cs typeface="+mj-cs"/>
              </a:rPr>
              <a:t>ALEXANDER THE GREAT                    ANCIENT GREECE </a:t>
            </a:r>
            <a:endParaRPr kumimoji="0" lang="en-US" sz="3200" b="1" i="0" u="none" strike="noStrike" kern="1200" cap="none" spc="0" normalizeH="0" baseline="0" noProof="0" dirty="0">
              <a:ln>
                <a:noFill/>
              </a:ln>
              <a:solidFill>
                <a:schemeClr val="accent2">
                  <a:lumMod val="50000"/>
                </a:schemeClr>
              </a:solidFill>
              <a:effectLst/>
              <a:uLnTx/>
              <a:uFillTx/>
              <a:latin typeface="+mj-lt"/>
              <a:ea typeface="+mj-ea"/>
              <a:cs typeface="+mj-cs"/>
            </a:endParaRPr>
          </a:p>
        </p:txBody>
      </p:sp>
      <p:sp>
        <p:nvSpPr>
          <p:cNvPr id="12" name="TextBox 11"/>
          <p:cNvSpPr txBox="1"/>
          <p:nvPr/>
        </p:nvSpPr>
        <p:spPr>
          <a:xfrm>
            <a:off x="609600" y="4572000"/>
            <a:ext cx="7924800" cy="1938992"/>
          </a:xfrm>
          <a:prstGeom prst="rect">
            <a:avLst/>
          </a:prstGeom>
          <a:noFill/>
        </p:spPr>
        <p:txBody>
          <a:bodyPr wrap="square" rtlCol="0">
            <a:spAutoFit/>
          </a:bodyPr>
          <a:lstStyle/>
          <a:p>
            <a:r>
              <a:rPr lang="en-US" sz="3000" b="1" dirty="0" smtClean="0">
                <a:solidFill>
                  <a:schemeClr val="accent2">
                    <a:lumMod val="50000"/>
                  </a:schemeClr>
                </a:solidFill>
              </a:rPr>
              <a:t>Alexander marched his army east where they again defeated the forces of King Darius.  </a:t>
            </a:r>
            <a:r>
              <a:rPr lang="en-US" sz="3000" b="1" dirty="0" smtClean="0">
                <a:solidFill>
                  <a:srgbClr val="C00000"/>
                </a:solidFill>
              </a:rPr>
              <a:t>Darius again fled the battlefield, but the Persian king was killed soon after by his advisors.  </a:t>
            </a:r>
          </a:p>
        </p:txBody>
      </p:sp>
      <p:pic>
        <p:nvPicPr>
          <p:cNvPr id="5" name="Picture 2" descr="http://upload.wikimedia.org/wikipedia/commons/a/ae/Battle_of_Issus.jpg"/>
          <p:cNvPicPr>
            <a:picLocks noChangeAspect="1" noChangeArrowheads="1"/>
          </p:cNvPicPr>
          <p:nvPr/>
        </p:nvPicPr>
        <p:blipFill>
          <a:blip r:embed="rId2" cstate="print"/>
          <a:srcRect/>
          <a:stretch>
            <a:fillRect/>
          </a:stretch>
        </p:blipFill>
        <p:spPr bwMode="auto">
          <a:xfrm>
            <a:off x="685800" y="1066800"/>
            <a:ext cx="7648970" cy="3352800"/>
          </a:xfrm>
          <a:prstGeom prst="rect">
            <a:avLst/>
          </a:prstGeom>
          <a:noFill/>
        </p:spPr>
      </p:pic>
    </p:spTree>
  </p:cSld>
  <p:clrMapOvr>
    <a:masterClrMapping/>
  </p:clrMapOvr>
  <p:transition advTm="5156">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Placeholder 1"/>
          <p:cNvSpPr txBox="1">
            <a:spLocks/>
          </p:cNvSpPr>
          <p:nvPr/>
        </p:nvSpPr>
        <p:spPr>
          <a:xfrm>
            <a:off x="152400" y="152400"/>
            <a:ext cx="8915400" cy="457200"/>
          </a:xfrm>
          <a:prstGeom prst="rect">
            <a:avLst/>
          </a:prstGeom>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3200" b="1" i="0" u="none" strike="noStrike" kern="1200" cap="none" spc="0" normalizeH="0" baseline="0" noProof="0" dirty="0" smtClean="0">
                <a:ln>
                  <a:noFill/>
                </a:ln>
                <a:solidFill>
                  <a:schemeClr val="accent2">
                    <a:lumMod val="50000"/>
                  </a:schemeClr>
                </a:solidFill>
                <a:effectLst/>
                <a:uLnTx/>
                <a:uFillTx/>
                <a:latin typeface="+mj-lt"/>
                <a:ea typeface="+mj-ea"/>
                <a:cs typeface="+mj-cs"/>
              </a:rPr>
              <a:t>ALEXANDER THE GREAT                    ANCIENT GREECE </a:t>
            </a:r>
            <a:endParaRPr kumimoji="0" lang="en-US" sz="3200" b="1" i="0" u="none" strike="noStrike" kern="1200" cap="none" spc="0" normalizeH="0" baseline="0" noProof="0" dirty="0">
              <a:ln>
                <a:noFill/>
              </a:ln>
              <a:solidFill>
                <a:schemeClr val="accent2">
                  <a:lumMod val="50000"/>
                </a:schemeClr>
              </a:solidFill>
              <a:effectLst/>
              <a:uLnTx/>
              <a:uFillTx/>
              <a:latin typeface="+mj-lt"/>
              <a:ea typeface="+mj-ea"/>
              <a:cs typeface="+mj-cs"/>
            </a:endParaRPr>
          </a:p>
        </p:txBody>
      </p:sp>
      <p:sp>
        <p:nvSpPr>
          <p:cNvPr id="12" name="TextBox 11"/>
          <p:cNvSpPr txBox="1"/>
          <p:nvPr/>
        </p:nvSpPr>
        <p:spPr>
          <a:xfrm>
            <a:off x="609600" y="4572000"/>
            <a:ext cx="7924800" cy="1938992"/>
          </a:xfrm>
          <a:prstGeom prst="rect">
            <a:avLst/>
          </a:prstGeom>
          <a:noFill/>
        </p:spPr>
        <p:txBody>
          <a:bodyPr wrap="square" rtlCol="0">
            <a:spAutoFit/>
          </a:bodyPr>
          <a:lstStyle/>
          <a:p>
            <a:r>
              <a:rPr lang="en-US" sz="3000" b="1" dirty="0" smtClean="0">
                <a:solidFill>
                  <a:srgbClr val="C00000"/>
                </a:solidFill>
              </a:rPr>
              <a:t>Alexander marched his army east where they again defeated the forces of King Darius.  </a:t>
            </a:r>
            <a:r>
              <a:rPr lang="en-US" sz="3000" b="1" dirty="0" smtClean="0">
                <a:solidFill>
                  <a:schemeClr val="accent2">
                    <a:lumMod val="50000"/>
                  </a:schemeClr>
                </a:solidFill>
              </a:rPr>
              <a:t>Darius again fled the battlefield, but the Persian king was killed soon after by his advisors.  </a:t>
            </a:r>
          </a:p>
        </p:txBody>
      </p:sp>
      <p:pic>
        <p:nvPicPr>
          <p:cNvPr id="5" name="Picture 2" descr="http://upload.wikimedia.org/wikipedia/commons/a/ae/Battle_of_Issus.jpg"/>
          <p:cNvPicPr>
            <a:picLocks noChangeAspect="1" noChangeArrowheads="1"/>
          </p:cNvPicPr>
          <p:nvPr/>
        </p:nvPicPr>
        <p:blipFill>
          <a:blip r:embed="rId2" cstate="print"/>
          <a:srcRect/>
          <a:stretch>
            <a:fillRect/>
          </a:stretch>
        </p:blipFill>
        <p:spPr bwMode="auto">
          <a:xfrm>
            <a:off x="685800" y="1066800"/>
            <a:ext cx="7648970" cy="3352800"/>
          </a:xfrm>
          <a:prstGeom prst="rect">
            <a:avLst/>
          </a:prstGeom>
          <a:noFill/>
        </p:spPr>
      </p:pic>
    </p:spTree>
  </p:cSld>
  <p:clrMapOvr>
    <a:masterClrMapping/>
  </p:clrMapOvr>
  <p:transition advTm="6172">
    <p:fad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Placeholder 1"/>
          <p:cNvSpPr txBox="1">
            <a:spLocks/>
          </p:cNvSpPr>
          <p:nvPr/>
        </p:nvSpPr>
        <p:spPr>
          <a:xfrm>
            <a:off x="152400" y="152400"/>
            <a:ext cx="8915400" cy="457200"/>
          </a:xfrm>
          <a:prstGeom prst="rect">
            <a:avLst/>
          </a:prstGeom>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3200" b="1" i="0" u="none" strike="noStrike" kern="1200" cap="none" spc="0" normalizeH="0" baseline="0" noProof="0" dirty="0" smtClean="0">
                <a:ln>
                  <a:noFill/>
                </a:ln>
                <a:solidFill>
                  <a:schemeClr val="accent2">
                    <a:lumMod val="50000"/>
                  </a:schemeClr>
                </a:solidFill>
                <a:effectLst/>
                <a:uLnTx/>
                <a:uFillTx/>
                <a:latin typeface="+mj-lt"/>
                <a:ea typeface="+mj-ea"/>
                <a:cs typeface="+mj-cs"/>
              </a:rPr>
              <a:t>ALEXANDER THE GREAT                    ANCIENT GREECE </a:t>
            </a:r>
            <a:endParaRPr kumimoji="0" lang="en-US" sz="3200" b="1" i="0" u="none" strike="noStrike" kern="1200" cap="none" spc="0" normalizeH="0" baseline="0" noProof="0" dirty="0">
              <a:ln>
                <a:noFill/>
              </a:ln>
              <a:solidFill>
                <a:schemeClr val="accent2">
                  <a:lumMod val="50000"/>
                </a:schemeClr>
              </a:solidFill>
              <a:effectLst/>
              <a:uLnTx/>
              <a:uFillTx/>
              <a:latin typeface="+mj-lt"/>
              <a:ea typeface="+mj-ea"/>
              <a:cs typeface="+mj-cs"/>
            </a:endParaRPr>
          </a:p>
        </p:txBody>
      </p:sp>
      <p:sp>
        <p:nvSpPr>
          <p:cNvPr id="12" name="TextBox 11"/>
          <p:cNvSpPr txBox="1"/>
          <p:nvPr/>
        </p:nvSpPr>
        <p:spPr>
          <a:xfrm>
            <a:off x="838200" y="838200"/>
            <a:ext cx="5638800" cy="4247317"/>
          </a:xfrm>
          <a:prstGeom prst="rect">
            <a:avLst/>
          </a:prstGeom>
          <a:noFill/>
        </p:spPr>
        <p:txBody>
          <a:bodyPr wrap="square" rtlCol="0">
            <a:spAutoFit/>
          </a:bodyPr>
          <a:lstStyle/>
          <a:p>
            <a:r>
              <a:rPr lang="en-US" sz="3000" b="1" dirty="0" smtClean="0">
                <a:solidFill>
                  <a:schemeClr val="accent2">
                    <a:lumMod val="50000"/>
                  </a:schemeClr>
                </a:solidFill>
              </a:rPr>
              <a:t>Alexander’s army looted the Persian capital at Persepolis, but the young general divided the treasures of Persepolis among his soldiers, making </a:t>
            </a:r>
          </a:p>
          <a:p>
            <a:r>
              <a:rPr lang="en-US" sz="3000" b="1" dirty="0" smtClean="0">
                <a:solidFill>
                  <a:schemeClr val="accent2">
                    <a:lumMod val="50000"/>
                  </a:schemeClr>
                </a:solidFill>
              </a:rPr>
              <a:t>the men richer </a:t>
            </a:r>
          </a:p>
          <a:p>
            <a:r>
              <a:rPr lang="en-US" sz="3000" b="1" dirty="0" smtClean="0">
                <a:solidFill>
                  <a:schemeClr val="accent2">
                    <a:lumMod val="50000"/>
                  </a:schemeClr>
                </a:solidFill>
              </a:rPr>
              <a:t>than they could </a:t>
            </a:r>
          </a:p>
          <a:p>
            <a:r>
              <a:rPr lang="en-US" sz="3000" b="1" dirty="0" smtClean="0">
                <a:solidFill>
                  <a:schemeClr val="accent2">
                    <a:lumMod val="50000"/>
                  </a:schemeClr>
                </a:solidFill>
              </a:rPr>
              <a:t>have ever </a:t>
            </a:r>
          </a:p>
          <a:p>
            <a:r>
              <a:rPr lang="en-US" sz="3000" b="1" dirty="0" smtClean="0">
                <a:solidFill>
                  <a:schemeClr val="accent2">
                    <a:lumMod val="50000"/>
                  </a:schemeClr>
                </a:solidFill>
              </a:rPr>
              <a:t>expected to be.</a:t>
            </a:r>
          </a:p>
        </p:txBody>
      </p:sp>
      <p:pic>
        <p:nvPicPr>
          <p:cNvPr id="6146" name="Picture 2" descr="http://www.egiptoantiguo.org/foro/attc_foro/persepolis_burningb_234.jpg"/>
          <p:cNvPicPr>
            <a:picLocks noChangeAspect="1" noChangeArrowheads="1"/>
          </p:cNvPicPr>
          <p:nvPr/>
        </p:nvPicPr>
        <p:blipFill>
          <a:blip r:embed="rId2" cstate="print"/>
          <a:srcRect/>
          <a:stretch>
            <a:fillRect/>
          </a:stretch>
        </p:blipFill>
        <p:spPr bwMode="auto">
          <a:xfrm>
            <a:off x="3657600" y="2743200"/>
            <a:ext cx="4886325" cy="3476626"/>
          </a:xfrm>
          <a:prstGeom prst="rect">
            <a:avLst/>
          </a:prstGeom>
          <a:noFill/>
        </p:spPr>
      </p:pic>
    </p:spTree>
  </p:cSld>
  <p:clrMapOvr>
    <a:masterClrMapping/>
  </p:clrMapOvr>
  <p:transition advTm="12828">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6146"/>
                                        </p:tgtEl>
                                        <p:attrNameLst>
                                          <p:attrName>style.visibility</p:attrName>
                                        </p:attrNameLst>
                                      </p:cBhvr>
                                      <p:to>
                                        <p:strVal val="visible"/>
                                      </p:to>
                                    </p:set>
                                    <p:animEffect transition="in" filter="fade">
                                      <p:cBhvr>
                                        <p:cTn id="7" dur="2000"/>
                                        <p:tgtEl>
                                          <p:spTgt spid="61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Placeholder 1"/>
          <p:cNvSpPr txBox="1">
            <a:spLocks/>
          </p:cNvSpPr>
          <p:nvPr/>
        </p:nvSpPr>
        <p:spPr>
          <a:xfrm>
            <a:off x="152400" y="152400"/>
            <a:ext cx="8915400" cy="457200"/>
          </a:xfrm>
          <a:prstGeom prst="rect">
            <a:avLst/>
          </a:prstGeom>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3200" b="1" i="0" u="none" strike="noStrike" kern="1200" cap="none" spc="0" normalizeH="0" baseline="0" noProof="0" dirty="0" smtClean="0">
                <a:ln>
                  <a:noFill/>
                </a:ln>
                <a:solidFill>
                  <a:schemeClr val="accent2">
                    <a:lumMod val="50000"/>
                  </a:schemeClr>
                </a:solidFill>
                <a:effectLst/>
                <a:uLnTx/>
                <a:uFillTx/>
                <a:latin typeface="+mj-lt"/>
                <a:ea typeface="+mj-ea"/>
                <a:cs typeface="+mj-cs"/>
              </a:rPr>
              <a:t>ALEXANDER THE GREAT                    ANCIENT GREECE </a:t>
            </a:r>
            <a:endParaRPr kumimoji="0" lang="en-US" sz="3200" b="1" i="0" u="none" strike="noStrike" kern="1200" cap="none" spc="0" normalizeH="0" baseline="0" noProof="0" dirty="0">
              <a:ln>
                <a:noFill/>
              </a:ln>
              <a:solidFill>
                <a:schemeClr val="accent2">
                  <a:lumMod val="50000"/>
                </a:schemeClr>
              </a:solidFill>
              <a:effectLst/>
              <a:uLnTx/>
              <a:uFillTx/>
              <a:latin typeface="+mj-lt"/>
              <a:ea typeface="+mj-ea"/>
              <a:cs typeface="+mj-cs"/>
            </a:endParaRPr>
          </a:p>
        </p:txBody>
      </p:sp>
      <p:sp>
        <p:nvSpPr>
          <p:cNvPr id="12" name="TextBox 11"/>
          <p:cNvSpPr txBox="1"/>
          <p:nvPr/>
        </p:nvSpPr>
        <p:spPr>
          <a:xfrm>
            <a:off x="228600" y="838200"/>
            <a:ext cx="8610600" cy="5632311"/>
          </a:xfrm>
          <a:prstGeom prst="rect">
            <a:avLst/>
          </a:prstGeom>
          <a:noFill/>
        </p:spPr>
        <p:txBody>
          <a:bodyPr wrap="square" rtlCol="0">
            <a:spAutoFit/>
          </a:bodyPr>
          <a:lstStyle/>
          <a:p>
            <a:r>
              <a:rPr lang="en-US" sz="3000" b="1" dirty="0" smtClean="0">
                <a:solidFill>
                  <a:schemeClr val="accent2">
                    <a:lumMod val="50000"/>
                  </a:schemeClr>
                </a:solidFill>
              </a:rPr>
              <a:t>Although a young man, </a:t>
            </a:r>
            <a:br>
              <a:rPr lang="en-US" sz="3000" b="1" dirty="0" smtClean="0">
                <a:solidFill>
                  <a:schemeClr val="accent2">
                    <a:lumMod val="50000"/>
                  </a:schemeClr>
                </a:solidFill>
              </a:rPr>
            </a:br>
            <a:r>
              <a:rPr lang="en-US" sz="3000" b="1" dirty="0" smtClean="0">
                <a:solidFill>
                  <a:schemeClr val="accent2">
                    <a:lumMod val="50000"/>
                  </a:schemeClr>
                </a:solidFill>
              </a:rPr>
              <a:t>Alexander was a military </a:t>
            </a:r>
            <a:br>
              <a:rPr lang="en-US" sz="3000" b="1" dirty="0" smtClean="0">
                <a:solidFill>
                  <a:schemeClr val="accent2">
                    <a:lumMod val="50000"/>
                  </a:schemeClr>
                </a:solidFill>
              </a:rPr>
            </a:br>
            <a:r>
              <a:rPr lang="en-US" sz="3000" b="1" dirty="0" smtClean="0">
                <a:solidFill>
                  <a:schemeClr val="accent2">
                    <a:lumMod val="50000"/>
                  </a:schemeClr>
                </a:solidFill>
              </a:rPr>
              <a:t>genius, possibly the greatest </a:t>
            </a:r>
            <a:br>
              <a:rPr lang="en-US" sz="3000" b="1" dirty="0" smtClean="0">
                <a:solidFill>
                  <a:schemeClr val="accent2">
                    <a:lumMod val="50000"/>
                  </a:schemeClr>
                </a:solidFill>
              </a:rPr>
            </a:br>
            <a:r>
              <a:rPr lang="en-US" sz="3000" b="1" dirty="0" smtClean="0">
                <a:solidFill>
                  <a:schemeClr val="accent2">
                    <a:lumMod val="50000"/>
                  </a:schemeClr>
                </a:solidFill>
              </a:rPr>
              <a:t>warrior of all time.  </a:t>
            </a:r>
            <a:r>
              <a:rPr lang="en-US" sz="3000" b="1" dirty="0" smtClean="0">
                <a:solidFill>
                  <a:srgbClr val="C00000"/>
                </a:solidFill>
              </a:rPr>
              <a:t>His </a:t>
            </a:r>
            <a:br>
              <a:rPr lang="en-US" sz="3000" b="1" dirty="0" smtClean="0">
                <a:solidFill>
                  <a:srgbClr val="C00000"/>
                </a:solidFill>
              </a:rPr>
            </a:br>
            <a:r>
              <a:rPr lang="en-US" sz="3000" b="1" dirty="0" smtClean="0">
                <a:solidFill>
                  <a:srgbClr val="C00000"/>
                </a:solidFill>
              </a:rPr>
              <a:t>troops were better trained </a:t>
            </a:r>
            <a:br>
              <a:rPr lang="en-US" sz="3000" b="1" dirty="0" smtClean="0">
                <a:solidFill>
                  <a:srgbClr val="C00000"/>
                </a:solidFill>
              </a:rPr>
            </a:br>
            <a:r>
              <a:rPr lang="en-US" sz="3000" b="1" dirty="0" smtClean="0">
                <a:solidFill>
                  <a:srgbClr val="C00000"/>
                </a:solidFill>
              </a:rPr>
              <a:t>and organized than the </a:t>
            </a:r>
            <a:br>
              <a:rPr lang="en-US" sz="3000" b="1" dirty="0" smtClean="0">
                <a:solidFill>
                  <a:srgbClr val="C00000"/>
                </a:solidFill>
              </a:rPr>
            </a:br>
            <a:r>
              <a:rPr lang="en-US" sz="3000" b="1" dirty="0" smtClean="0">
                <a:solidFill>
                  <a:srgbClr val="C00000"/>
                </a:solidFill>
              </a:rPr>
              <a:t>Persian army.  Alexander’s soldiers admired their leader because of his personal courage.  Alexander led his soldiers in battle instead of remaining behind the lines.  The troops saw that the young general was sharing their danger and was not asking them to take any risks he would not take himself. </a:t>
            </a:r>
          </a:p>
        </p:txBody>
      </p:sp>
      <p:pic>
        <p:nvPicPr>
          <p:cNvPr id="5122" name="Picture 2" descr="https://blais.wikispaces.com/file/view/Greece1.jpg/158079041/402x268/Greece1.jpg"/>
          <p:cNvPicPr>
            <a:picLocks noChangeAspect="1" noChangeArrowheads="1"/>
          </p:cNvPicPr>
          <p:nvPr/>
        </p:nvPicPr>
        <p:blipFill>
          <a:blip r:embed="rId2" cstate="print"/>
          <a:srcRect/>
          <a:stretch>
            <a:fillRect/>
          </a:stretch>
        </p:blipFill>
        <p:spPr bwMode="auto">
          <a:xfrm>
            <a:off x="5029200" y="990600"/>
            <a:ext cx="3829050" cy="2552700"/>
          </a:xfrm>
          <a:prstGeom prst="rect">
            <a:avLst/>
          </a:prstGeom>
          <a:noFill/>
        </p:spPr>
      </p:pic>
    </p:spTree>
  </p:cSld>
  <p:clrMapOvr>
    <a:masterClrMapping/>
  </p:clrMapOvr>
  <p:transition advTm="7109">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5122"/>
                                        </p:tgtEl>
                                        <p:attrNameLst>
                                          <p:attrName>style.visibility</p:attrName>
                                        </p:attrNameLst>
                                      </p:cBhvr>
                                      <p:to>
                                        <p:strVal val="visible"/>
                                      </p:to>
                                    </p:set>
                                    <p:animEffect transition="in" filter="fade">
                                      <p:cBhvr>
                                        <p:cTn id="7" dur="2000"/>
                                        <p:tgtEl>
                                          <p:spTgt spid="51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Placeholder 1"/>
          <p:cNvSpPr txBox="1">
            <a:spLocks/>
          </p:cNvSpPr>
          <p:nvPr/>
        </p:nvSpPr>
        <p:spPr>
          <a:xfrm>
            <a:off x="152400" y="152400"/>
            <a:ext cx="8915400" cy="457200"/>
          </a:xfrm>
          <a:prstGeom prst="rect">
            <a:avLst/>
          </a:prstGeom>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3200" b="1" i="0" u="none" strike="noStrike" kern="1200" cap="none" spc="0" normalizeH="0" baseline="0" noProof="0" dirty="0" smtClean="0">
                <a:ln>
                  <a:noFill/>
                </a:ln>
                <a:solidFill>
                  <a:schemeClr val="accent2">
                    <a:lumMod val="50000"/>
                  </a:schemeClr>
                </a:solidFill>
                <a:effectLst/>
                <a:uLnTx/>
                <a:uFillTx/>
                <a:latin typeface="+mj-lt"/>
                <a:ea typeface="+mj-ea"/>
                <a:cs typeface="+mj-cs"/>
              </a:rPr>
              <a:t>ALEXANDER THE GREAT                    ANCIENT GREECE </a:t>
            </a:r>
            <a:endParaRPr kumimoji="0" lang="en-US" sz="3200" b="1" i="0" u="none" strike="noStrike" kern="1200" cap="none" spc="0" normalizeH="0" baseline="0" noProof="0" dirty="0">
              <a:ln>
                <a:noFill/>
              </a:ln>
              <a:solidFill>
                <a:schemeClr val="accent2">
                  <a:lumMod val="50000"/>
                </a:schemeClr>
              </a:solidFill>
              <a:effectLst/>
              <a:uLnTx/>
              <a:uFillTx/>
              <a:latin typeface="+mj-lt"/>
              <a:ea typeface="+mj-ea"/>
              <a:cs typeface="+mj-cs"/>
            </a:endParaRPr>
          </a:p>
        </p:txBody>
      </p:sp>
      <p:sp>
        <p:nvSpPr>
          <p:cNvPr id="12" name="TextBox 11"/>
          <p:cNvSpPr txBox="1"/>
          <p:nvPr/>
        </p:nvSpPr>
        <p:spPr>
          <a:xfrm>
            <a:off x="228600" y="838200"/>
            <a:ext cx="8610600" cy="5632311"/>
          </a:xfrm>
          <a:prstGeom prst="rect">
            <a:avLst/>
          </a:prstGeom>
          <a:noFill/>
        </p:spPr>
        <p:txBody>
          <a:bodyPr wrap="square" rtlCol="0">
            <a:spAutoFit/>
          </a:bodyPr>
          <a:lstStyle/>
          <a:p>
            <a:r>
              <a:rPr lang="en-US" sz="3000" b="1" dirty="0" smtClean="0">
                <a:solidFill>
                  <a:srgbClr val="C00000"/>
                </a:solidFill>
              </a:rPr>
              <a:t>Although a young man, </a:t>
            </a:r>
            <a:br>
              <a:rPr lang="en-US" sz="3000" b="1" dirty="0" smtClean="0">
                <a:solidFill>
                  <a:srgbClr val="C00000"/>
                </a:solidFill>
              </a:rPr>
            </a:br>
            <a:r>
              <a:rPr lang="en-US" sz="3000" b="1" dirty="0" smtClean="0">
                <a:solidFill>
                  <a:srgbClr val="C00000"/>
                </a:solidFill>
              </a:rPr>
              <a:t>Alexander was a military </a:t>
            </a:r>
            <a:br>
              <a:rPr lang="en-US" sz="3000" b="1" dirty="0" smtClean="0">
                <a:solidFill>
                  <a:srgbClr val="C00000"/>
                </a:solidFill>
              </a:rPr>
            </a:br>
            <a:r>
              <a:rPr lang="en-US" sz="3000" b="1" dirty="0" smtClean="0">
                <a:solidFill>
                  <a:srgbClr val="C00000"/>
                </a:solidFill>
              </a:rPr>
              <a:t>genius, possibly the greatest </a:t>
            </a:r>
            <a:br>
              <a:rPr lang="en-US" sz="3000" b="1" dirty="0" smtClean="0">
                <a:solidFill>
                  <a:srgbClr val="C00000"/>
                </a:solidFill>
              </a:rPr>
            </a:br>
            <a:r>
              <a:rPr lang="en-US" sz="3000" b="1" dirty="0" smtClean="0">
                <a:solidFill>
                  <a:srgbClr val="C00000"/>
                </a:solidFill>
              </a:rPr>
              <a:t>warrior of all time.  </a:t>
            </a:r>
            <a:r>
              <a:rPr lang="en-US" sz="3000" b="1" dirty="0" smtClean="0">
                <a:solidFill>
                  <a:schemeClr val="accent2">
                    <a:lumMod val="50000"/>
                  </a:schemeClr>
                </a:solidFill>
              </a:rPr>
              <a:t>His </a:t>
            </a:r>
            <a:br>
              <a:rPr lang="en-US" sz="3000" b="1" dirty="0" smtClean="0">
                <a:solidFill>
                  <a:schemeClr val="accent2">
                    <a:lumMod val="50000"/>
                  </a:schemeClr>
                </a:solidFill>
              </a:rPr>
            </a:br>
            <a:r>
              <a:rPr lang="en-US" sz="3000" b="1" dirty="0" smtClean="0">
                <a:solidFill>
                  <a:schemeClr val="accent2">
                    <a:lumMod val="50000"/>
                  </a:schemeClr>
                </a:solidFill>
              </a:rPr>
              <a:t>troops were better trained </a:t>
            </a:r>
            <a:br>
              <a:rPr lang="en-US" sz="3000" b="1" dirty="0" smtClean="0">
                <a:solidFill>
                  <a:schemeClr val="accent2">
                    <a:lumMod val="50000"/>
                  </a:schemeClr>
                </a:solidFill>
              </a:rPr>
            </a:br>
            <a:r>
              <a:rPr lang="en-US" sz="3000" b="1" dirty="0" smtClean="0">
                <a:solidFill>
                  <a:schemeClr val="accent2">
                    <a:lumMod val="50000"/>
                  </a:schemeClr>
                </a:solidFill>
              </a:rPr>
              <a:t>and organized than the </a:t>
            </a:r>
            <a:br>
              <a:rPr lang="en-US" sz="3000" b="1" dirty="0" smtClean="0">
                <a:solidFill>
                  <a:schemeClr val="accent2">
                    <a:lumMod val="50000"/>
                  </a:schemeClr>
                </a:solidFill>
              </a:rPr>
            </a:br>
            <a:r>
              <a:rPr lang="en-US" sz="3000" b="1" dirty="0" smtClean="0">
                <a:solidFill>
                  <a:schemeClr val="accent2">
                    <a:lumMod val="50000"/>
                  </a:schemeClr>
                </a:solidFill>
              </a:rPr>
              <a:t>Persian army.  </a:t>
            </a:r>
            <a:r>
              <a:rPr lang="en-US" sz="3000" b="1" dirty="0" smtClean="0">
                <a:solidFill>
                  <a:srgbClr val="C00000"/>
                </a:solidFill>
              </a:rPr>
              <a:t>Alexander’s soldiers admired their leader because of his personal courage.  Alexander led his soldiers in battle instead of remaining behind the lines.  The troops saw that the young general was sharing their danger and was not asking them to take any risks he would not take himself. </a:t>
            </a:r>
          </a:p>
        </p:txBody>
      </p:sp>
      <p:pic>
        <p:nvPicPr>
          <p:cNvPr id="5122" name="Picture 2" descr="https://blais.wikispaces.com/file/view/Greece1.jpg/158079041/402x268/Greece1.jpg"/>
          <p:cNvPicPr>
            <a:picLocks noChangeAspect="1" noChangeArrowheads="1"/>
          </p:cNvPicPr>
          <p:nvPr/>
        </p:nvPicPr>
        <p:blipFill>
          <a:blip r:embed="rId2" cstate="print"/>
          <a:srcRect/>
          <a:stretch>
            <a:fillRect/>
          </a:stretch>
        </p:blipFill>
        <p:spPr bwMode="auto">
          <a:xfrm>
            <a:off x="5029200" y="990600"/>
            <a:ext cx="3829050" cy="2552700"/>
          </a:xfrm>
          <a:prstGeom prst="rect">
            <a:avLst/>
          </a:prstGeom>
          <a:noFill/>
        </p:spPr>
      </p:pic>
    </p:spTree>
  </p:cSld>
  <p:clrMapOvr>
    <a:masterClrMapping/>
  </p:clrMapOvr>
  <p:transition advTm="3485">
    <p:fad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Placeholder 1"/>
          <p:cNvSpPr txBox="1">
            <a:spLocks/>
          </p:cNvSpPr>
          <p:nvPr/>
        </p:nvSpPr>
        <p:spPr>
          <a:xfrm>
            <a:off x="152400" y="152400"/>
            <a:ext cx="8915400" cy="457200"/>
          </a:xfrm>
          <a:prstGeom prst="rect">
            <a:avLst/>
          </a:prstGeom>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3200" b="1" i="0" u="none" strike="noStrike" kern="1200" cap="none" spc="0" normalizeH="0" baseline="0" noProof="0" dirty="0" smtClean="0">
                <a:ln>
                  <a:noFill/>
                </a:ln>
                <a:solidFill>
                  <a:schemeClr val="accent2">
                    <a:lumMod val="50000"/>
                  </a:schemeClr>
                </a:solidFill>
                <a:effectLst/>
                <a:uLnTx/>
                <a:uFillTx/>
                <a:latin typeface="+mj-lt"/>
                <a:ea typeface="+mj-ea"/>
                <a:cs typeface="+mj-cs"/>
              </a:rPr>
              <a:t>ALEXANDER THE GREAT                    ANCIENT GREECE </a:t>
            </a:r>
            <a:endParaRPr kumimoji="0" lang="en-US" sz="3200" b="1" i="0" u="none" strike="noStrike" kern="1200" cap="none" spc="0" normalizeH="0" baseline="0" noProof="0" dirty="0">
              <a:ln>
                <a:noFill/>
              </a:ln>
              <a:solidFill>
                <a:schemeClr val="accent2">
                  <a:lumMod val="50000"/>
                </a:schemeClr>
              </a:solidFill>
              <a:effectLst/>
              <a:uLnTx/>
              <a:uFillTx/>
              <a:latin typeface="+mj-lt"/>
              <a:ea typeface="+mj-ea"/>
              <a:cs typeface="+mj-cs"/>
            </a:endParaRPr>
          </a:p>
        </p:txBody>
      </p:sp>
      <p:sp>
        <p:nvSpPr>
          <p:cNvPr id="12" name="TextBox 11"/>
          <p:cNvSpPr txBox="1"/>
          <p:nvPr/>
        </p:nvSpPr>
        <p:spPr>
          <a:xfrm>
            <a:off x="228600" y="838200"/>
            <a:ext cx="8610600" cy="5632311"/>
          </a:xfrm>
          <a:prstGeom prst="rect">
            <a:avLst/>
          </a:prstGeom>
          <a:noFill/>
        </p:spPr>
        <p:txBody>
          <a:bodyPr wrap="square" rtlCol="0">
            <a:spAutoFit/>
          </a:bodyPr>
          <a:lstStyle/>
          <a:p>
            <a:r>
              <a:rPr lang="en-US" sz="3000" b="1" dirty="0" smtClean="0">
                <a:solidFill>
                  <a:srgbClr val="C00000"/>
                </a:solidFill>
              </a:rPr>
              <a:t>Although a young man, </a:t>
            </a:r>
            <a:br>
              <a:rPr lang="en-US" sz="3000" b="1" dirty="0" smtClean="0">
                <a:solidFill>
                  <a:srgbClr val="C00000"/>
                </a:solidFill>
              </a:rPr>
            </a:br>
            <a:r>
              <a:rPr lang="en-US" sz="3000" b="1" dirty="0" smtClean="0">
                <a:solidFill>
                  <a:srgbClr val="C00000"/>
                </a:solidFill>
              </a:rPr>
              <a:t>Alexander was a military </a:t>
            </a:r>
            <a:br>
              <a:rPr lang="en-US" sz="3000" b="1" dirty="0" smtClean="0">
                <a:solidFill>
                  <a:srgbClr val="C00000"/>
                </a:solidFill>
              </a:rPr>
            </a:br>
            <a:r>
              <a:rPr lang="en-US" sz="3000" b="1" dirty="0" smtClean="0">
                <a:solidFill>
                  <a:srgbClr val="C00000"/>
                </a:solidFill>
              </a:rPr>
              <a:t>genius, possibly the greatest </a:t>
            </a:r>
            <a:br>
              <a:rPr lang="en-US" sz="3000" b="1" dirty="0" smtClean="0">
                <a:solidFill>
                  <a:srgbClr val="C00000"/>
                </a:solidFill>
              </a:rPr>
            </a:br>
            <a:r>
              <a:rPr lang="en-US" sz="3000" b="1" dirty="0" smtClean="0">
                <a:solidFill>
                  <a:srgbClr val="C00000"/>
                </a:solidFill>
              </a:rPr>
              <a:t>warrior of all time.  His </a:t>
            </a:r>
            <a:br>
              <a:rPr lang="en-US" sz="3000" b="1" dirty="0" smtClean="0">
                <a:solidFill>
                  <a:srgbClr val="C00000"/>
                </a:solidFill>
              </a:rPr>
            </a:br>
            <a:r>
              <a:rPr lang="en-US" sz="3000" b="1" dirty="0" smtClean="0">
                <a:solidFill>
                  <a:srgbClr val="C00000"/>
                </a:solidFill>
              </a:rPr>
              <a:t>troops were better trained </a:t>
            </a:r>
            <a:br>
              <a:rPr lang="en-US" sz="3000" b="1" dirty="0" smtClean="0">
                <a:solidFill>
                  <a:srgbClr val="C00000"/>
                </a:solidFill>
              </a:rPr>
            </a:br>
            <a:r>
              <a:rPr lang="en-US" sz="3000" b="1" dirty="0" smtClean="0">
                <a:solidFill>
                  <a:srgbClr val="C00000"/>
                </a:solidFill>
              </a:rPr>
              <a:t>and organized than the </a:t>
            </a:r>
            <a:br>
              <a:rPr lang="en-US" sz="3000" b="1" dirty="0" smtClean="0">
                <a:solidFill>
                  <a:srgbClr val="C00000"/>
                </a:solidFill>
              </a:rPr>
            </a:br>
            <a:r>
              <a:rPr lang="en-US" sz="3000" b="1" dirty="0" smtClean="0">
                <a:solidFill>
                  <a:srgbClr val="C00000"/>
                </a:solidFill>
              </a:rPr>
              <a:t>Persian army.  </a:t>
            </a:r>
            <a:r>
              <a:rPr lang="en-US" sz="3000" b="1" dirty="0" smtClean="0">
                <a:solidFill>
                  <a:schemeClr val="accent2">
                    <a:lumMod val="50000"/>
                  </a:schemeClr>
                </a:solidFill>
              </a:rPr>
              <a:t>Alexander’s soldiers admired their leader because of his personal courage.  </a:t>
            </a:r>
            <a:r>
              <a:rPr lang="en-US" sz="3000" b="1" dirty="0" smtClean="0">
                <a:solidFill>
                  <a:srgbClr val="C00000"/>
                </a:solidFill>
              </a:rPr>
              <a:t>Alexander led his soldiers in battle instead of remaining behind the lines.  The troops saw that the young general was sharing their danger and was not asking them to take any risks he would not take himself. </a:t>
            </a:r>
          </a:p>
        </p:txBody>
      </p:sp>
      <p:pic>
        <p:nvPicPr>
          <p:cNvPr id="5122" name="Picture 2" descr="https://blais.wikispaces.com/file/view/Greece1.jpg/158079041/402x268/Greece1.jpg"/>
          <p:cNvPicPr>
            <a:picLocks noChangeAspect="1" noChangeArrowheads="1"/>
          </p:cNvPicPr>
          <p:nvPr/>
        </p:nvPicPr>
        <p:blipFill>
          <a:blip r:embed="rId2" cstate="print"/>
          <a:srcRect/>
          <a:stretch>
            <a:fillRect/>
          </a:stretch>
        </p:blipFill>
        <p:spPr bwMode="auto">
          <a:xfrm>
            <a:off x="5029200" y="990600"/>
            <a:ext cx="3829050" cy="2552700"/>
          </a:xfrm>
          <a:prstGeom prst="rect">
            <a:avLst/>
          </a:prstGeom>
          <a:noFill/>
        </p:spPr>
      </p:pic>
    </p:spTree>
  </p:cSld>
  <p:clrMapOvr>
    <a:masterClrMapping/>
  </p:clrMapOvr>
  <p:transition advTm="4219">
    <p:fad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Placeholder 1"/>
          <p:cNvSpPr txBox="1">
            <a:spLocks/>
          </p:cNvSpPr>
          <p:nvPr/>
        </p:nvSpPr>
        <p:spPr>
          <a:xfrm>
            <a:off x="152400" y="152400"/>
            <a:ext cx="8915400" cy="457200"/>
          </a:xfrm>
          <a:prstGeom prst="rect">
            <a:avLst/>
          </a:prstGeom>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3200" b="1" i="0" u="none" strike="noStrike" kern="1200" cap="none" spc="0" normalizeH="0" baseline="0" noProof="0" dirty="0" smtClean="0">
                <a:ln>
                  <a:noFill/>
                </a:ln>
                <a:solidFill>
                  <a:schemeClr val="accent2">
                    <a:lumMod val="50000"/>
                  </a:schemeClr>
                </a:solidFill>
                <a:effectLst/>
                <a:uLnTx/>
                <a:uFillTx/>
                <a:latin typeface="+mj-lt"/>
                <a:ea typeface="+mj-ea"/>
                <a:cs typeface="+mj-cs"/>
              </a:rPr>
              <a:t>ALEXANDER THE GREAT                    ANCIENT GREECE </a:t>
            </a:r>
            <a:endParaRPr kumimoji="0" lang="en-US" sz="3200" b="1" i="0" u="none" strike="noStrike" kern="1200" cap="none" spc="0" normalizeH="0" baseline="0" noProof="0" dirty="0">
              <a:ln>
                <a:noFill/>
              </a:ln>
              <a:solidFill>
                <a:schemeClr val="accent2">
                  <a:lumMod val="50000"/>
                </a:schemeClr>
              </a:solidFill>
              <a:effectLst/>
              <a:uLnTx/>
              <a:uFillTx/>
              <a:latin typeface="+mj-lt"/>
              <a:ea typeface="+mj-ea"/>
              <a:cs typeface="+mj-cs"/>
            </a:endParaRPr>
          </a:p>
        </p:txBody>
      </p:sp>
      <p:sp>
        <p:nvSpPr>
          <p:cNvPr id="12" name="TextBox 11"/>
          <p:cNvSpPr txBox="1"/>
          <p:nvPr/>
        </p:nvSpPr>
        <p:spPr>
          <a:xfrm>
            <a:off x="228600" y="838200"/>
            <a:ext cx="8610600" cy="5632311"/>
          </a:xfrm>
          <a:prstGeom prst="rect">
            <a:avLst/>
          </a:prstGeom>
          <a:noFill/>
        </p:spPr>
        <p:txBody>
          <a:bodyPr wrap="square" rtlCol="0">
            <a:spAutoFit/>
          </a:bodyPr>
          <a:lstStyle/>
          <a:p>
            <a:r>
              <a:rPr lang="en-US" sz="3000" b="1" dirty="0" smtClean="0">
                <a:solidFill>
                  <a:srgbClr val="C00000"/>
                </a:solidFill>
              </a:rPr>
              <a:t>Although a young man, </a:t>
            </a:r>
            <a:br>
              <a:rPr lang="en-US" sz="3000" b="1" dirty="0" smtClean="0">
                <a:solidFill>
                  <a:srgbClr val="C00000"/>
                </a:solidFill>
              </a:rPr>
            </a:br>
            <a:r>
              <a:rPr lang="en-US" sz="3000" b="1" dirty="0" smtClean="0">
                <a:solidFill>
                  <a:srgbClr val="C00000"/>
                </a:solidFill>
              </a:rPr>
              <a:t>Alexander was a military </a:t>
            </a:r>
            <a:br>
              <a:rPr lang="en-US" sz="3000" b="1" dirty="0" smtClean="0">
                <a:solidFill>
                  <a:srgbClr val="C00000"/>
                </a:solidFill>
              </a:rPr>
            </a:br>
            <a:r>
              <a:rPr lang="en-US" sz="3000" b="1" dirty="0" smtClean="0">
                <a:solidFill>
                  <a:srgbClr val="C00000"/>
                </a:solidFill>
              </a:rPr>
              <a:t>genius, possibly the greatest </a:t>
            </a:r>
            <a:br>
              <a:rPr lang="en-US" sz="3000" b="1" dirty="0" smtClean="0">
                <a:solidFill>
                  <a:srgbClr val="C00000"/>
                </a:solidFill>
              </a:rPr>
            </a:br>
            <a:r>
              <a:rPr lang="en-US" sz="3000" b="1" dirty="0" smtClean="0">
                <a:solidFill>
                  <a:srgbClr val="C00000"/>
                </a:solidFill>
              </a:rPr>
              <a:t>warrior of all time.  His </a:t>
            </a:r>
            <a:br>
              <a:rPr lang="en-US" sz="3000" b="1" dirty="0" smtClean="0">
                <a:solidFill>
                  <a:srgbClr val="C00000"/>
                </a:solidFill>
              </a:rPr>
            </a:br>
            <a:r>
              <a:rPr lang="en-US" sz="3000" b="1" dirty="0" smtClean="0">
                <a:solidFill>
                  <a:srgbClr val="C00000"/>
                </a:solidFill>
              </a:rPr>
              <a:t>troops were better trained </a:t>
            </a:r>
            <a:br>
              <a:rPr lang="en-US" sz="3000" b="1" dirty="0" smtClean="0">
                <a:solidFill>
                  <a:srgbClr val="C00000"/>
                </a:solidFill>
              </a:rPr>
            </a:br>
            <a:r>
              <a:rPr lang="en-US" sz="3000" b="1" dirty="0" smtClean="0">
                <a:solidFill>
                  <a:srgbClr val="C00000"/>
                </a:solidFill>
              </a:rPr>
              <a:t>and organized than the </a:t>
            </a:r>
            <a:br>
              <a:rPr lang="en-US" sz="3000" b="1" dirty="0" smtClean="0">
                <a:solidFill>
                  <a:srgbClr val="C00000"/>
                </a:solidFill>
              </a:rPr>
            </a:br>
            <a:r>
              <a:rPr lang="en-US" sz="3000" b="1" dirty="0" smtClean="0">
                <a:solidFill>
                  <a:srgbClr val="C00000"/>
                </a:solidFill>
              </a:rPr>
              <a:t>Persian army.  Alexander’s soldiers admired their leader because of his personal courage.  </a:t>
            </a:r>
            <a:r>
              <a:rPr lang="en-US" sz="3000" b="1" dirty="0" smtClean="0">
                <a:solidFill>
                  <a:schemeClr val="accent2">
                    <a:lumMod val="50000"/>
                  </a:schemeClr>
                </a:solidFill>
              </a:rPr>
              <a:t>Alexander led his soldiers in battle instead of remaining behind the lines. </a:t>
            </a:r>
            <a:r>
              <a:rPr lang="en-US" sz="3000" b="1" dirty="0" smtClean="0">
                <a:solidFill>
                  <a:schemeClr val="accent2">
                    <a:lumMod val="75000"/>
                  </a:schemeClr>
                </a:solidFill>
              </a:rPr>
              <a:t> </a:t>
            </a:r>
            <a:r>
              <a:rPr lang="en-US" sz="3000" b="1" dirty="0" smtClean="0">
                <a:solidFill>
                  <a:srgbClr val="C00000"/>
                </a:solidFill>
              </a:rPr>
              <a:t>The troops saw that the young general was sharing their danger and was not asking them to take any risks he would not take himself. </a:t>
            </a:r>
          </a:p>
        </p:txBody>
      </p:sp>
      <p:pic>
        <p:nvPicPr>
          <p:cNvPr id="5122" name="Picture 2" descr="https://blais.wikispaces.com/file/view/Greece1.jpg/158079041/402x268/Greece1.jpg"/>
          <p:cNvPicPr>
            <a:picLocks noChangeAspect="1" noChangeArrowheads="1"/>
          </p:cNvPicPr>
          <p:nvPr/>
        </p:nvPicPr>
        <p:blipFill>
          <a:blip r:embed="rId2" cstate="print"/>
          <a:srcRect/>
          <a:stretch>
            <a:fillRect/>
          </a:stretch>
        </p:blipFill>
        <p:spPr bwMode="auto">
          <a:xfrm>
            <a:off x="5029200" y="990600"/>
            <a:ext cx="3829050" cy="2552700"/>
          </a:xfrm>
          <a:prstGeom prst="rect">
            <a:avLst/>
          </a:prstGeom>
          <a:noFill/>
        </p:spPr>
      </p:pic>
    </p:spTree>
  </p:cSld>
  <p:clrMapOvr>
    <a:masterClrMapping/>
  </p:clrMapOvr>
  <p:transition advTm="4641">
    <p:fade/>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Placeholder 1"/>
          <p:cNvSpPr txBox="1">
            <a:spLocks/>
          </p:cNvSpPr>
          <p:nvPr/>
        </p:nvSpPr>
        <p:spPr>
          <a:xfrm>
            <a:off x="152400" y="152400"/>
            <a:ext cx="8915400" cy="457200"/>
          </a:xfrm>
          <a:prstGeom prst="rect">
            <a:avLst/>
          </a:prstGeom>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3200" b="1" i="0" u="none" strike="noStrike" kern="1200" cap="none" spc="0" normalizeH="0" baseline="0" noProof="0" dirty="0" smtClean="0">
                <a:ln>
                  <a:noFill/>
                </a:ln>
                <a:solidFill>
                  <a:schemeClr val="accent2">
                    <a:lumMod val="50000"/>
                  </a:schemeClr>
                </a:solidFill>
                <a:effectLst/>
                <a:uLnTx/>
                <a:uFillTx/>
                <a:latin typeface="+mj-lt"/>
                <a:ea typeface="+mj-ea"/>
                <a:cs typeface="+mj-cs"/>
              </a:rPr>
              <a:t>ALEXANDER THE GREAT                    ANCIENT GREECE </a:t>
            </a:r>
            <a:endParaRPr kumimoji="0" lang="en-US" sz="3200" b="1" i="0" u="none" strike="noStrike" kern="1200" cap="none" spc="0" normalizeH="0" baseline="0" noProof="0" dirty="0">
              <a:ln>
                <a:noFill/>
              </a:ln>
              <a:solidFill>
                <a:schemeClr val="accent2">
                  <a:lumMod val="50000"/>
                </a:schemeClr>
              </a:solidFill>
              <a:effectLst/>
              <a:uLnTx/>
              <a:uFillTx/>
              <a:latin typeface="+mj-lt"/>
              <a:ea typeface="+mj-ea"/>
              <a:cs typeface="+mj-cs"/>
            </a:endParaRPr>
          </a:p>
        </p:txBody>
      </p:sp>
      <p:sp>
        <p:nvSpPr>
          <p:cNvPr id="12" name="TextBox 11"/>
          <p:cNvSpPr txBox="1"/>
          <p:nvPr/>
        </p:nvSpPr>
        <p:spPr>
          <a:xfrm>
            <a:off x="228600" y="838200"/>
            <a:ext cx="8610600" cy="5632311"/>
          </a:xfrm>
          <a:prstGeom prst="rect">
            <a:avLst/>
          </a:prstGeom>
          <a:noFill/>
        </p:spPr>
        <p:txBody>
          <a:bodyPr wrap="square" rtlCol="0">
            <a:spAutoFit/>
          </a:bodyPr>
          <a:lstStyle/>
          <a:p>
            <a:r>
              <a:rPr lang="en-US" sz="3000" b="1" dirty="0" smtClean="0">
                <a:solidFill>
                  <a:srgbClr val="C00000"/>
                </a:solidFill>
              </a:rPr>
              <a:t>Although a young man, </a:t>
            </a:r>
            <a:br>
              <a:rPr lang="en-US" sz="3000" b="1" dirty="0" smtClean="0">
                <a:solidFill>
                  <a:srgbClr val="C00000"/>
                </a:solidFill>
              </a:rPr>
            </a:br>
            <a:r>
              <a:rPr lang="en-US" sz="3000" b="1" dirty="0" smtClean="0">
                <a:solidFill>
                  <a:srgbClr val="C00000"/>
                </a:solidFill>
              </a:rPr>
              <a:t>Alexander was a military </a:t>
            </a:r>
            <a:br>
              <a:rPr lang="en-US" sz="3000" b="1" dirty="0" smtClean="0">
                <a:solidFill>
                  <a:srgbClr val="C00000"/>
                </a:solidFill>
              </a:rPr>
            </a:br>
            <a:r>
              <a:rPr lang="en-US" sz="3000" b="1" dirty="0" smtClean="0">
                <a:solidFill>
                  <a:srgbClr val="C00000"/>
                </a:solidFill>
              </a:rPr>
              <a:t>genius, possibly the greatest </a:t>
            </a:r>
            <a:br>
              <a:rPr lang="en-US" sz="3000" b="1" dirty="0" smtClean="0">
                <a:solidFill>
                  <a:srgbClr val="C00000"/>
                </a:solidFill>
              </a:rPr>
            </a:br>
            <a:r>
              <a:rPr lang="en-US" sz="3000" b="1" dirty="0" smtClean="0">
                <a:solidFill>
                  <a:srgbClr val="C00000"/>
                </a:solidFill>
              </a:rPr>
              <a:t>warrior of all time.  His </a:t>
            </a:r>
            <a:br>
              <a:rPr lang="en-US" sz="3000" b="1" dirty="0" smtClean="0">
                <a:solidFill>
                  <a:srgbClr val="C00000"/>
                </a:solidFill>
              </a:rPr>
            </a:br>
            <a:r>
              <a:rPr lang="en-US" sz="3000" b="1" dirty="0" smtClean="0">
                <a:solidFill>
                  <a:srgbClr val="C00000"/>
                </a:solidFill>
              </a:rPr>
              <a:t>troops were better trained </a:t>
            </a:r>
            <a:br>
              <a:rPr lang="en-US" sz="3000" b="1" dirty="0" smtClean="0">
                <a:solidFill>
                  <a:srgbClr val="C00000"/>
                </a:solidFill>
              </a:rPr>
            </a:br>
            <a:r>
              <a:rPr lang="en-US" sz="3000" b="1" dirty="0" smtClean="0">
                <a:solidFill>
                  <a:srgbClr val="C00000"/>
                </a:solidFill>
              </a:rPr>
              <a:t>and organized than the </a:t>
            </a:r>
            <a:br>
              <a:rPr lang="en-US" sz="3000" b="1" dirty="0" smtClean="0">
                <a:solidFill>
                  <a:srgbClr val="C00000"/>
                </a:solidFill>
              </a:rPr>
            </a:br>
            <a:r>
              <a:rPr lang="en-US" sz="3000" b="1" dirty="0" smtClean="0">
                <a:solidFill>
                  <a:srgbClr val="C00000"/>
                </a:solidFill>
              </a:rPr>
              <a:t>Persian army.  Alexander’s soldiers admired their leader because of his personal courage.  Alexander led his soldiers in battle instead of remaining behind the lines.  </a:t>
            </a:r>
            <a:r>
              <a:rPr lang="en-US" sz="3000" b="1" dirty="0" smtClean="0">
                <a:solidFill>
                  <a:schemeClr val="accent2">
                    <a:lumMod val="50000"/>
                  </a:schemeClr>
                </a:solidFill>
              </a:rPr>
              <a:t>The troops saw that the young general was sharing their danger and was not asking them to take any risks he would not take himself. </a:t>
            </a:r>
          </a:p>
        </p:txBody>
      </p:sp>
      <p:pic>
        <p:nvPicPr>
          <p:cNvPr id="5122" name="Picture 2" descr="https://blais.wikispaces.com/file/view/Greece1.jpg/158079041/402x268/Greece1.jpg"/>
          <p:cNvPicPr>
            <a:picLocks noChangeAspect="1" noChangeArrowheads="1"/>
          </p:cNvPicPr>
          <p:nvPr/>
        </p:nvPicPr>
        <p:blipFill>
          <a:blip r:embed="rId2" cstate="print"/>
          <a:srcRect/>
          <a:stretch>
            <a:fillRect/>
          </a:stretch>
        </p:blipFill>
        <p:spPr bwMode="auto">
          <a:xfrm>
            <a:off x="5029200" y="990600"/>
            <a:ext cx="3829050" cy="2552700"/>
          </a:xfrm>
          <a:prstGeom prst="rect">
            <a:avLst/>
          </a:prstGeom>
          <a:noFill/>
        </p:spPr>
      </p:pic>
    </p:spTree>
  </p:cSld>
  <p:clrMapOvr>
    <a:masterClrMapping/>
  </p:clrMapOvr>
  <p:transition advTm="6844">
    <p:fade/>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Placeholder 1"/>
          <p:cNvSpPr txBox="1">
            <a:spLocks/>
          </p:cNvSpPr>
          <p:nvPr/>
        </p:nvSpPr>
        <p:spPr>
          <a:xfrm>
            <a:off x="152400" y="152400"/>
            <a:ext cx="8915400" cy="457200"/>
          </a:xfrm>
          <a:prstGeom prst="rect">
            <a:avLst/>
          </a:prstGeom>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3200" b="1" i="0" u="none" strike="noStrike" kern="1200" cap="none" spc="0" normalizeH="0" baseline="0" noProof="0" dirty="0" smtClean="0">
                <a:ln>
                  <a:noFill/>
                </a:ln>
                <a:solidFill>
                  <a:schemeClr val="accent2">
                    <a:lumMod val="50000"/>
                  </a:schemeClr>
                </a:solidFill>
                <a:effectLst/>
                <a:uLnTx/>
                <a:uFillTx/>
                <a:latin typeface="+mj-lt"/>
                <a:ea typeface="+mj-ea"/>
                <a:cs typeface="+mj-cs"/>
              </a:rPr>
              <a:t>ALEXANDER THE GREAT                    ANCIENT GREECE </a:t>
            </a:r>
            <a:endParaRPr kumimoji="0" lang="en-US" sz="3200" b="1" i="0" u="none" strike="noStrike" kern="1200" cap="none" spc="0" normalizeH="0" baseline="0" noProof="0" dirty="0">
              <a:ln>
                <a:noFill/>
              </a:ln>
              <a:solidFill>
                <a:schemeClr val="accent2">
                  <a:lumMod val="50000"/>
                </a:schemeClr>
              </a:solidFill>
              <a:effectLst/>
              <a:uLnTx/>
              <a:uFillTx/>
              <a:latin typeface="+mj-lt"/>
              <a:ea typeface="+mj-ea"/>
              <a:cs typeface="+mj-cs"/>
            </a:endParaRPr>
          </a:p>
        </p:txBody>
      </p:sp>
      <p:sp>
        <p:nvSpPr>
          <p:cNvPr id="12" name="TextBox 11"/>
          <p:cNvSpPr txBox="1"/>
          <p:nvPr/>
        </p:nvSpPr>
        <p:spPr>
          <a:xfrm>
            <a:off x="228600" y="609600"/>
            <a:ext cx="8610600" cy="6093976"/>
          </a:xfrm>
          <a:prstGeom prst="rect">
            <a:avLst/>
          </a:prstGeom>
          <a:noFill/>
        </p:spPr>
        <p:txBody>
          <a:bodyPr wrap="square" rtlCol="0">
            <a:spAutoFit/>
          </a:bodyPr>
          <a:lstStyle/>
          <a:p>
            <a:r>
              <a:rPr lang="en-US" sz="3000" b="1" dirty="0" smtClean="0">
                <a:solidFill>
                  <a:schemeClr val="accent2">
                    <a:lumMod val="50000"/>
                  </a:schemeClr>
                </a:solidFill>
              </a:rPr>
              <a:t>As a child, Alexander was tutored by the Greek philosopher Aristotle.  </a:t>
            </a:r>
            <a:r>
              <a:rPr lang="en-US" sz="3000" b="1" dirty="0" smtClean="0">
                <a:solidFill>
                  <a:srgbClr val="C00000"/>
                </a:solidFill>
              </a:rPr>
              <a:t>Aristotle taught Alexander that the Greeks were the most advanced people in the world and that all other cultures were barbarians.  Once Alexander conquered the Persians, he had a change of heart.  Alexander adopted many Persian customs.  He </a:t>
            </a:r>
            <a:br>
              <a:rPr lang="en-US" sz="3000" b="1" dirty="0" smtClean="0">
                <a:solidFill>
                  <a:srgbClr val="C00000"/>
                </a:solidFill>
              </a:rPr>
            </a:br>
            <a:r>
              <a:rPr lang="en-US" sz="3000" b="1" dirty="0" smtClean="0">
                <a:solidFill>
                  <a:srgbClr val="C00000"/>
                </a:solidFill>
              </a:rPr>
              <a:t>took the Persian title </a:t>
            </a:r>
            <a:br>
              <a:rPr lang="en-US" sz="3000" b="1" dirty="0" smtClean="0">
                <a:solidFill>
                  <a:srgbClr val="C00000"/>
                </a:solidFill>
              </a:rPr>
            </a:br>
            <a:r>
              <a:rPr lang="en-US" sz="3000" b="1" dirty="0" smtClean="0">
                <a:solidFill>
                  <a:srgbClr val="C00000"/>
                </a:solidFill>
              </a:rPr>
              <a:t>“King of Kings” and </a:t>
            </a:r>
            <a:br>
              <a:rPr lang="en-US" sz="3000" b="1" dirty="0" smtClean="0">
                <a:solidFill>
                  <a:srgbClr val="C00000"/>
                </a:solidFill>
              </a:rPr>
            </a:br>
            <a:r>
              <a:rPr lang="en-US" sz="3000" b="1" dirty="0" smtClean="0">
                <a:solidFill>
                  <a:srgbClr val="C00000"/>
                </a:solidFill>
              </a:rPr>
              <a:t>married one of the </a:t>
            </a:r>
            <a:br>
              <a:rPr lang="en-US" sz="3000" b="1" dirty="0" smtClean="0">
                <a:solidFill>
                  <a:srgbClr val="C00000"/>
                </a:solidFill>
              </a:rPr>
            </a:br>
            <a:r>
              <a:rPr lang="en-US" sz="3000" b="1" dirty="0" smtClean="0">
                <a:solidFill>
                  <a:srgbClr val="C00000"/>
                </a:solidFill>
              </a:rPr>
              <a:t>daughters King Darius </a:t>
            </a:r>
            <a:br>
              <a:rPr lang="en-US" sz="3000" b="1" dirty="0" smtClean="0">
                <a:solidFill>
                  <a:srgbClr val="C00000"/>
                </a:solidFill>
              </a:rPr>
            </a:br>
            <a:r>
              <a:rPr lang="en-US" sz="3000" b="1" dirty="0" smtClean="0">
                <a:solidFill>
                  <a:srgbClr val="C00000"/>
                </a:solidFill>
              </a:rPr>
              <a:t>abandoned on the </a:t>
            </a:r>
            <a:br>
              <a:rPr lang="en-US" sz="3000" b="1" dirty="0" smtClean="0">
                <a:solidFill>
                  <a:srgbClr val="C00000"/>
                </a:solidFill>
              </a:rPr>
            </a:br>
            <a:r>
              <a:rPr lang="en-US" sz="3000" b="1" dirty="0" smtClean="0">
                <a:solidFill>
                  <a:srgbClr val="C00000"/>
                </a:solidFill>
              </a:rPr>
              <a:t>battlefield. </a:t>
            </a:r>
          </a:p>
        </p:txBody>
      </p:sp>
      <p:pic>
        <p:nvPicPr>
          <p:cNvPr id="4098" name="Picture 2" descr="http://1lyk-aigal.att.sch.gr/mysite3%20new/A3%20Megas%20Alexandros.files/image004.jpg"/>
          <p:cNvPicPr>
            <a:picLocks noChangeAspect="1" noChangeArrowheads="1"/>
          </p:cNvPicPr>
          <p:nvPr/>
        </p:nvPicPr>
        <p:blipFill>
          <a:blip r:embed="rId2" cstate="print"/>
          <a:srcRect/>
          <a:stretch>
            <a:fillRect/>
          </a:stretch>
        </p:blipFill>
        <p:spPr bwMode="auto">
          <a:xfrm>
            <a:off x="3886200" y="3657601"/>
            <a:ext cx="4683367" cy="2590800"/>
          </a:xfrm>
          <a:prstGeom prst="rect">
            <a:avLst/>
          </a:prstGeom>
          <a:noFill/>
        </p:spPr>
      </p:pic>
    </p:spTree>
  </p:cSld>
  <p:clrMapOvr>
    <a:masterClrMapping/>
  </p:clrMapOvr>
  <p:transition advTm="5828">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4098"/>
                                        </p:tgtEl>
                                        <p:attrNameLst>
                                          <p:attrName>style.visibility</p:attrName>
                                        </p:attrNameLst>
                                      </p:cBhvr>
                                      <p:to>
                                        <p:strVal val="visible"/>
                                      </p:to>
                                    </p:set>
                                    <p:animEffect transition="in" filter="fade">
                                      <p:cBhvr>
                                        <p:cTn id="7" dur="2000"/>
                                        <p:tgtEl>
                                          <p:spTgt spid="40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Placeholder 1"/>
          <p:cNvSpPr txBox="1">
            <a:spLocks/>
          </p:cNvSpPr>
          <p:nvPr/>
        </p:nvSpPr>
        <p:spPr>
          <a:xfrm>
            <a:off x="152400" y="152400"/>
            <a:ext cx="8915400" cy="457200"/>
          </a:xfrm>
          <a:prstGeom prst="rect">
            <a:avLst/>
          </a:prstGeom>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3200" b="1" i="0" u="none" strike="noStrike" kern="1200" cap="none" spc="0" normalizeH="0" baseline="0" noProof="0" dirty="0" smtClean="0">
                <a:ln>
                  <a:noFill/>
                </a:ln>
                <a:solidFill>
                  <a:schemeClr val="accent2">
                    <a:lumMod val="50000"/>
                  </a:schemeClr>
                </a:solidFill>
                <a:effectLst/>
                <a:uLnTx/>
                <a:uFillTx/>
                <a:latin typeface="+mj-lt"/>
                <a:ea typeface="+mj-ea"/>
                <a:cs typeface="+mj-cs"/>
              </a:rPr>
              <a:t>ALEXANDER THE GREAT                    ANCIENT GREECE </a:t>
            </a:r>
            <a:endParaRPr kumimoji="0" lang="en-US" sz="3200" b="1" i="0" u="none" strike="noStrike" kern="1200" cap="none" spc="0" normalizeH="0" baseline="0" noProof="0" dirty="0">
              <a:ln>
                <a:noFill/>
              </a:ln>
              <a:solidFill>
                <a:schemeClr val="accent2">
                  <a:lumMod val="50000"/>
                </a:schemeClr>
              </a:solidFill>
              <a:effectLst/>
              <a:uLnTx/>
              <a:uFillTx/>
              <a:latin typeface="+mj-lt"/>
              <a:ea typeface="+mj-ea"/>
              <a:cs typeface="+mj-cs"/>
            </a:endParaRPr>
          </a:p>
        </p:txBody>
      </p:sp>
      <p:sp>
        <p:nvSpPr>
          <p:cNvPr id="12" name="TextBox 11"/>
          <p:cNvSpPr txBox="1"/>
          <p:nvPr/>
        </p:nvSpPr>
        <p:spPr>
          <a:xfrm>
            <a:off x="3200400" y="838200"/>
            <a:ext cx="5638800" cy="5632311"/>
          </a:xfrm>
          <a:prstGeom prst="rect">
            <a:avLst/>
          </a:prstGeom>
          <a:noFill/>
        </p:spPr>
        <p:txBody>
          <a:bodyPr wrap="square" rtlCol="0">
            <a:spAutoFit/>
          </a:bodyPr>
          <a:lstStyle/>
          <a:p>
            <a:r>
              <a:rPr lang="en-US" sz="3000" b="1" dirty="0" smtClean="0">
                <a:solidFill>
                  <a:schemeClr val="accent2">
                    <a:lumMod val="50000"/>
                  </a:schemeClr>
                </a:solidFill>
              </a:rPr>
              <a:t>Alexander’s father was King Philip of Macedonia.  </a:t>
            </a:r>
            <a:r>
              <a:rPr lang="en-US" sz="3000" b="1" dirty="0" smtClean="0">
                <a:solidFill>
                  <a:srgbClr val="C00000"/>
                </a:solidFill>
              </a:rPr>
              <a:t>Macedonia is a mountainous land north of the Greek peninsula. From a young age, Phillip trained Alexander in warfare and by the age of sixteen, the young man was leading an army on his own. Alexander succeeded his father in power at age nineteen after Philip’s assassination in 336BCE.  </a:t>
            </a:r>
          </a:p>
          <a:p>
            <a:r>
              <a:rPr lang="en-US" sz="3000" b="1" dirty="0" smtClean="0">
                <a:solidFill>
                  <a:schemeClr val="accent2">
                    <a:lumMod val="75000"/>
                  </a:schemeClr>
                </a:solidFill>
              </a:rPr>
              <a:t> </a:t>
            </a:r>
            <a:endParaRPr lang="en-US" dirty="0"/>
          </a:p>
        </p:txBody>
      </p:sp>
      <p:pic>
        <p:nvPicPr>
          <p:cNvPr id="6" name="Picture 5" descr="!Philip.png"/>
          <p:cNvPicPr>
            <a:picLocks noChangeAspect="1"/>
          </p:cNvPicPr>
          <p:nvPr/>
        </p:nvPicPr>
        <p:blipFill>
          <a:blip r:embed="rId2" cstate="print"/>
          <a:stretch>
            <a:fillRect/>
          </a:stretch>
        </p:blipFill>
        <p:spPr>
          <a:xfrm>
            <a:off x="533400" y="1295400"/>
            <a:ext cx="2565985" cy="4534933"/>
          </a:xfrm>
          <a:prstGeom prst="rect">
            <a:avLst/>
          </a:prstGeom>
        </p:spPr>
      </p:pic>
    </p:spTree>
  </p:cSld>
  <p:clrMapOvr>
    <a:masterClrMapping/>
  </p:clrMapOvr>
  <p:transition advTm="3531">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Placeholder 1"/>
          <p:cNvSpPr txBox="1">
            <a:spLocks/>
          </p:cNvSpPr>
          <p:nvPr/>
        </p:nvSpPr>
        <p:spPr>
          <a:xfrm>
            <a:off x="152400" y="152400"/>
            <a:ext cx="8915400" cy="457200"/>
          </a:xfrm>
          <a:prstGeom prst="rect">
            <a:avLst/>
          </a:prstGeom>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3200" b="1" i="0" u="none" strike="noStrike" kern="1200" cap="none" spc="0" normalizeH="0" baseline="0" noProof="0" dirty="0" smtClean="0">
                <a:ln>
                  <a:noFill/>
                </a:ln>
                <a:solidFill>
                  <a:schemeClr val="accent2">
                    <a:lumMod val="50000"/>
                  </a:schemeClr>
                </a:solidFill>
                <a:effectLst/>
                <a:uLnTx/>
                <a:uFillTx/>
                <a:latin typeface="+mj-lt"/>
                <a:ea typeface="+mj-ea"/>
                <a:cs typeface="+mj-cs"/>
              </a:rPr>
              <a:t>ALEXANDER THE GREAT                    ANCIENT GREECE </a:t>
            </a:r>
            <a:endParaRPr kumimoji="0" lang="en-US" sz="3200" b="1" i="0" u="none" strike="noStrike" kern="1200" cap="none" spc="0" normalizeH="0" baseline="0" noProof="0" dirty="0">
              <a:ln>
                <a:noFill/>
              </a:ln>
              <a:solidFill>
                <a:schemeClr val="accent2">
                  <a:lumMod val="50000"/>
                </a:schemeClr>
              </a:solidFill>
              <a:effectLst/>
              <a:uLnTx/>
              <a:uFillTx/>
              <a:latin typeface="+mj-lt"/>
              <a:ea typeface="+mj-ea"/>
              <a:cs typeface="+mj-cs"/>
            </a:endParaRPr>
          </a:p>
        </p:txBody>
      </p:sp>
      <p:sp>
        <p:nvSpPr>
          <p:cNvPr id="12" name="TextBox 11"/>
          <p:cNvSpPr txBox="1"/>
          <p:nvPr/>
        </p:nvSpPr>
        <p:spPr>
          <a:xfrm>
            <a:off x="228600" y="609600"/>
            <a:ext cx="8610600" cy="6093976"/>
          </a:xfrm>
          <a:prstGeom prst="rect">
            <a:avLst/>
          </a:prstGeom>
          <a:noFill/>
        </p:spPr>
        <p:txBody>
          <a:bodyPr wrap="square" rtlCol="0">
            <a:spAutoFit/>
          </a:bodyPr>
          <a:lstStyle/>
          <a:p>
            <a:r>
              <a:rPr lang="en-US" sz="3000" b="1" dirty="0" smtClean="0">
                <a:solidFill>
                  <a:srgbClr val="C00000"/>
                </a:solidFill>
              </a:rPr>
              <a:t>As a child, Alexander was tutored by the Greek philosopher Aristotle.  </a:t>
            </a:r>
            <a:r>
              <a:rPr lang="en-US" sz="3000" b="1" dirty="0" smtClean="0">
                <a:solidFill>
                  <a:schemeClr val="accent2">
                    <a:lumMod val="50000"/>
                  </a:schemeClr>
                </a:solidFill>
              </a:rPr>
              <a:t>Aristotle taught Alexander that the Greeks were the most advanced people in the world and that all other cultures were barbarians.  </a:t>
            </a:r>
            <a:r>
              <a:rPr lang="en-US" sz="3000" b="1" dirty="0" smtClean="0">
                <a:solidFill>
                  <a:srgbClr val="C00000"/>
                </a:solidFill>
              </a:rPr>
              <a:t>Once Alexander conquered the Persians, he had a change of heart.  Alexander adopted many Persian customs.  He </a:t>
            </a:r>
            <a:br>
              <a:rPr lang="en-US" sz="3000" b="1" dirty="0" smtClean="0">
                <a:solidFill>
                  <a:srgbClr val="C00000"/>
                </a:solidFill>
              </a:rPr>
            </a:br>
            <a:r>
              <a:rPr lang="en-US" sz="3000" b="1" dirty="0" smtClean="0">
                <a:solidFill>
                  <a:srgbClr val="C00000"/>
                </a:solidFill>
              </a:rPr>
              <a:t>took the Persian title </a:t>
            </a:r>
            <a:br>
              <a:rPr lang="en-US" sz="3000" b="1" dirty="0" smtClean="0">
                <a:solidFill>
                  <a:srgbClr val="C00000"/>
                </a:solidFill>
              </a:rPr>
            </a:br>
            <a:r>
              <a:rPr lang="en-US" sz="3000" b="1" dirty="0" smtClean="0">
                <a:solidFill>
                  <a:srgbClr val="C00000"/>
                </a:solidFill>
              </a:rPr>
              <a:t>“King of Kings” and </a:t>
            </a:r>
            <a:br>
              <a:rPr lang="en-US" sz="3000" b="1" dirty="0" smtClean="0">
                <a:solidFill>
                  <a:srgbClr val="C00000"/>
                </a:solidFill>
              </a:rPr>
            </a:br>
            <a:r>
              <a:rPr lang="en-US" sz="3000" b="1" dirty="0" smtClean="0">
                <a:solidFill>
                  <a:srgbClr val="C00000"/>
                </a:solidFill>
              </a:rPr>
              <a:t>married one of the </a:t>
            </a:r>
            <a:br>
              <a:rPr lang="en-US" sz="3000" b="1" dirty="0" smtClean="0">
                <a:solidFill>
                  <a:srgbClr val="C00000"/>
                </a:solidFill>
              </a:rPr>
            </a:br>
            <a:r>
              <a:rPr lang="en-US" sz="3000" b="1" dirty="0" smtClean="0">
                <a:solidFill>
                  <a:srgbClr val="C00000"/>
                </a:solidFill>
              </a:rPr>
              <a:t>daughters King Darius </a:t>
            </a:r>
            <a:br>
              <a:rPr lang="en-US" sz="3000" b="1" dirty="0" smtClean="0">
                <a:solidFill>
                  <a:srgbClr val="C00000"/>
                </a:solidFill>
              </a:rPr>
            </a:br>
            <a:r>
              <a:rPr lang="en-US" sz="3000" b="1" dirty="0" smtClean="0">
                <a:solidFill>
                  <a:srgbClr val="C00000"/>
                </a:solidFill>
              </a:rPr>
              <a:t>abandoned on the </a:t>
            </a:r>
            <a:br>
              <a:rPr lang="en-US" sz="3000" b="1" dirty="0" smtClean="0">
                <a:solidFill>
                  <a:srgbClr val="C00000"/>
                </a:solidFill>
              </a:rPr>
            </a:br>
            <a:r>
              <a:rPr lang="en-US" sz="3000" b="1" dirty="0" smtClean="0">
                <a:solidFill>
                  <a:srgbClr val="C00000"/>
                </a:solidFill>
              </a:rPr>
              <a:t>battlefield. </a:t>
            </a:r>
          </a:p>
        </p:txBody>
      </p:sp>
      <p:pic>
        <p:nvPicPr>
          <p:cNvPr id="4098" name="Picture 2" descr="http://1lyk-aigal.att.sch.gr/mysite3%20new/A3%20Megas%20Alexandros.files/image004.jpg"/>
          <p:cNvPicPr>
            <a:picLocks noChangeAspect="1" noChangeArrowheads="1"/>
          </p:cNvPicPr>
          <p:nvPr/>
        </p:nvPicPr>
        <p:blipFill>
          <a:blip r:embed="rId2" cstate="print"/>
          <a:srcRect/>
          <a:stretch>
            <a:fillRect/>
          </a:stretch>
        </p:blipFill>
        <p:spPr bwMode="auto">
          <a:xfrm>
            <a:off x="3886200" y="3657601"/>
            <a:ext cx="4683367" cy="2590800"/>
          </a:xfrm>
          <a:prstGeom prst="rect">
            <a:avLst/>
          </a:prstGeom>
          <a:noFill/>
        </p:spPr>
      </p:pic>
    </p:spTree>
  </p:cSld>
  <p:clrMapOvr>
    <a:masterClrMapping/>
  </p:clrMapOvr>
  <p:transition advTm="7859">
    <p:fade/>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Placeholder 1"/>
          <p:cNvSpPr txBox="1">
            <a:spLocks/>
          </p:cNvSpPr>
          <p:nvPr/>
        </p:nvSpPr>
        <p:spPr>
          <a:xfrm>
            <a:off x="152400" y="152400"/>
            <a:ext cx="8915400" cy="457200"/>
          </a:xfrm>
          <a:prstGeom prst="rect">
            <a:avLst/>
          </a:prstGeom>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3200" b="1" i="0" u="none" strike="noStrike" kern="1200" cap="none" spc="0" normalizeH="0" baseline="0" noProof="0" dirty="0" smtClean="0">
                <a:ln>
                  <a:noFill/>
                </a:ln>
                <a:solidFill>
                  <a:schemeClr val="accent2">
                    <a:lumMod val="50000"/>
                  </a:schemeClr>
                </a:solidFill>
                <a:effectLst/>
                <a:uLnTx/>
                <a:uFillTx/>
                <a:latin typeface="+mj-lt"/>
                <a:ea typeface="+mj-ea"/>
                <a:cs typeface="+mj-cs"/>
              </a:rPr>
              <a:t>ALEXANDER THE GREAT                    ANCIENT GREECE </a:t>
            </a:r>
            <a:endParaRPr kumimoji="0" lang="en-US" sz="3200" b="1" i="0" u="none" strike="noStrike" kern="1200" cap="none" spc="0" normalizeH="0" baseline="0" noProof="0" dirty="0">
              <a:ln>
                <a:noFill/>
              </a:ln>
              <a:solidFill>
                <a:schemeClr val="accent2">
                  <a:lumMod val="50000"/>
                </a:schemeClr>
              </a:solidFill>
              <a:effectLst/>
              <a:uLnTx/>
              <a:uFillTx/>
              <a:latin typeface="+mj-lt"/>
              <a:ea typeface="+mj-ea"/>
              <a:cs typeface="+mj-cs"/>
            </a:endParaRPr>
          </a:p>
        </p:txBody>
      </p:sp>
      <p:sp>
        <p:nvSpPr>
          <p:cNvPr id="12" name="TextBox 11"/>
          <p:cNvSpPr txBox="1"/>
          <p:nvPr/>
        </p:nvSpPr>
        <p:spPr>
          <a:xfrm>
            <a:off x="228600" y="609600"/>
            <a:ext cx="8610600" cy="6093976"/>
          </a:xfrm>
          <a:prstGeom prst="rect">
            <a:avLst/>
          </a:prstGeom>
          <a:noFill/>
        </p:spPr>
        <p:txBody>
          <a:bodyPr wrap="square" rtlCol="0">
            <a:spAutoFit/>
          </a:bodyPr>
          <a:lstStyle/>
          <a:p>
            <a:r>
              <a:rPr lang="en-US" sz="3000" b="1" dirty="0" smtClean="0">
                <a:solidFill>
                  <a:srgbClr val="C00000"/>
                </a:solidFill>
              </a:rPr>
              <a:t>As a child, Alexander was tutored by the Greek philosopher Aristotle.  Aristotle taught Alexander that the Greeks were the most advanced people in the world and that all other cultures were barbarians.  </a:t>
            </a:r>
            <a:r>
              <a:rPr lang="en-US" sz="3000" b="1" dirty="0" smtClean="0">
                <a:solidFill>
                  <a:schemeClr val="accent2">
                    <a:lumMod val="50000"/>
                  </a:schemeClr>
                </a:solidFill>
              </a:rPr>
              <a:t>Once Alexander conquered the Persians, he had a change of heart.  </a:t>
            </a:r>
            <a:r>
              <a:rPr lang="en-US" sz="3000" b="1" dirty="0" smtClean="0">
                <a:solidFill>
                  <a:srgbClr val="C00000"/>
                </a:solidFill>
              </a:rPr>
              <a:t>Alexander adopted many Persian customs.  He </a:t>
            </a:r>
            <a:br>
              <a:rPr lang="en-US" sz="3000" b="1" dirty="0" smtClean="0">
                <a:solidFill>
                  <a:srgbClr val="C00000"/>
                </a:solidFill>
              </a:rPr>
            </a:br>
            <a:r>
              <a:rPr lang="en-US" sz="3000" b="1" dirty="0" smtClean="0">
                <a:solidFill>
                  <a:srgbClr val="C00000"/>
                </a:solidFill>
              </a:rPr>
              <a:t>took the Persian title </a:t>
            </a:r>
            <a:br>
              <a:rPr lang="en-US" sz="3000" b="1" dirty="0" smtClean="0">
                <a:solidFill>
                  <a:srgbClr val="C00000"/>
                </a:solidFill>
              </a:rPr>
            </a:br>
            <a:r>
              <a:rPr lang="en-US" sz="3000" b="1" dirty="0" smtClean="0">
                <a:solidFill>
                  <a:srgbClr val="C00000"/>
                </a:solidFill>
              </a:rPr>
              <a:t>“King of Kings” and </a:t>
            </a:r>
            <a:br>
              <a:rPr lang="en-US" sz="3000" b="1" dirty="0" smtClean="0">
                <a:solidFill>
                  <a:srgbClr val="C00000"/>
                </a:solidFill>
              </a:rPr>
            </a:br>
            <a:r>
              <a:rPr lang="en-US" sz="3000" b="1" dirty="0" smtClean="0">
                <a:solidFill>
                  <a:srgbClr val="C00000"/>
                </a:solidFill>
              </a:rPr>
              <a:t>married one of the </a:t>
            </a:r>
            <a:br>
              <a:rPr lang="en-US" sz="3000" b="1" dirty="0" smtClean="0">
                <a:solidFill>
                  <a:srgbClr val="C00000"/>
                </a:solidFill>
              </a:rPr>
            </a:br>
            <a:r>
              <a:rPr lang="en-US" sz="3000" b="1" dirty="0" smtClean="0">
                <a:solidFill>
                  <a:srgbClr val="C00000"/>
                </a:solidFill>
              </a:rPr>
              <a:t>daughters King Darius </a:t>
            </a:r>
            <a:br>
              <a:rPr lang="en-US" sz="3000" b="1" dirty="0" smtClean="0">
                <a:solidFill>
                  <a:srgbClr val="C00000"/>
                </a:solidFill>
              </a:rPr>
            </a:br>
            <a:r>
              <a:rPr lang="en-US" sz="3000" b="1" dirty="0" smtClean="0">
                <a:solidFill>
                  <a:srgbClr val="C00000"/>
                </a:solidFill>
              </a:rPr>
              <a:t>abandoned on the </a:t>
            </a:r>
            <a:br>
              <a:rPr lang="en-US" sz="3000" b="1" dirty="0" smtClean="0">
                <a:solidFill>
                  <a:srgbClr val="C00000"/>
                </a:solidFill>
              </a:rPr>
            </a:br>
            <a:r>
              <a:rPr lang="en-US" sz="3000" b="1" dirty="0" smtClean="0">
                <a:solidFill>
                  <a:srgbClr val="C00000"/>
                </a:solidFill>
              </a:rPr>
              <a:t>battlefield. </a:t>
            </a:r>
          </a:p>
        </p:txBody>
      </p:sp>
      <p:pic>
        <p:nvPicPr>
          <p:cNvPr id="4098" name="Picture 2" descr="http://1lyk-aigal.att.sch.gr/mysite3%20new/A3%20Megas%20Alexandros.files/image004.jpg"/>
          <p:cNvPicPr>
            <a:picLocks noChangeAspect="1" noChangeArrowheads="1"/>
          </p:cNvPicPr>
          <p:nvPr/>
        </p:nvPicPr>
        <p:blipFill>
          <a:blip r:embed="rId2" cstate="print"/>
          <a:srcRect/>
          <a:stretch>
            <a:fillRect/>
          </a:stretch>
        </p:blipFill>
        <p:spPr bwMode="auto">
          <a:xfrm>
            <a:off x="3886200" y="3657601"/>
            <a:ext cx="4683367" cy="2590800"/>
          </a:xfrm>
          <a:prstGeom prst="rect">
            <a:avLst/>
          </a:prstGeom>
          <a:noFill/>
        </p:spPr>
      </p:pic>
    </p:spTree>
  </p:cSld>
  <p:clrMapOvr>
    <a:masterClrMapping/>
  </p:clrMapOvr>
  <p:transition advTm="4719">
    <p:fade/>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Placeholder 1"/>
          <p:cNvSpPr txBox="1">
            <a:spLocks/>
          </p:cNvSpPr>
          <p:nvPr/>
        </p:nvSpPr>
        <p:spPr>
          <a:xfrm>
            <a:off x="152400" y="152400"/>
            <a:ext cx="8915400" cy="457200"/>
          </a:xfrm>
          <a:prstGeom prst="rect">
            <a:avLst/>
          </a:prstGeom>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3200" b="1" i="0" u="none" strike="noStrike" kern="1200" cap="none" spc="0" normalizeH="0" baseline="0" noProof="0" dirty="0" smtClean="0">
                <a:ln>
                  <a:noFill/>
                </a:ln>
                <a:solidFill>
                  <a:schemeClr val="accent2">
                    <a:lumMod val="50000"/>
                  </a:schemeClr>
                </a:solidFill>
                <a:effectLst/>
                <a:uLnTx/>
                <a:uFillTx/>
                <a:latin typeface="+mj-lt"/>
                <a:ea typeface="+mj-ea"/>
                <a:cs typeface="+mj-cs"/>
              </a:rPr>
              <a:t>ALEXANDER THE GREAT                    ANCIENT GREECE </a:t>
            </a:r>
            <a:endParaRPr kumimoji="0" lang="en-US" sz="3200" b="1" i="0" u="none" strike="noStrike" kern="1200" cap="none" spc="0" normalizeH="0" baseline="0" noProof="0" dirty="0">
              <a:ln>
                <a:noFill/>
              </a:ln>
              <a:solidFill>
                <a:schemeClr val="accent2">
                  <a:lumMod val="50000"/>
                </a:schemeClr>
              </a:solidFill>
              <a:effectLst/>
              <a:uLnTx/>
              <a:uFillTx/>
              <a:latin typeface="+mj-lt"/>
              <a:ea typeface="+mj-ea"/>
              <a:cs typeface="+mj-cs"/>
            </a:endParaRPr>
          </a:p>
        </p:txBody>
      </p:sp>
      <p:sp>
        <p:nvSpPr>
          <p:cNvPr id="12" name="TextBox 11"/>
          <p:cNvSpPr txBox="1"/>
          <p:nvPr/>
        </p:nvSpPr>
        <p:spPr>
          <a:xfrm>
            <a:off x="228600" y="609600"/>
            <a:ext cx="8610600" cy="6093976"/>
          </a:xfrm>
          <a:prstGeom prst="rect">
            <a:avLst/>
          </a:prstGeom>
          <a:noFill/>
        </p:spPr>
        <p:txBody>
          <a:bodyPr wrap="square" rtlCol="0">
            <a:spAutoFit/>
          </a:bodyPr>
          <a:lstStyle/>
          <a:p>
            <a:r>
              <a:rPr lang="en-US" sz="3000" b="1" dirty="0" smtClean="0">
                <a:solidFill>
                  <a:srgbClr val="C00000"/>
                </a:solidFill>
              </a:rPr>
              <a:t>As a child, Alexander was tutored by the Greek philosopher Aristotle.  Aristotle taught Alexander that the Greeks were the most advanced people in the world and that all other cultures were barbarians.  Once Alexander conquered the Persians, he had a change of heart.  </a:t>
            </a:r>
            <a:r>
              <a:rPr lang="en-US" sz="3000" b="1" dirty="0" smtClean="0">
                <a:solidFill>
                  <a:schemeClr val="accent2">
                    <a:lumMod val="50000"/>
                  </a:schemeClr>
                </a:solidFill>
              </a:rPr>
              <a:t>Alexander adopted many Persian customs</a:t>
            </a:r>
            <a:r>
              <a:rPr lang="en-US" sz="3000" b="1" dirty="0" smtClean="0">
                <a:solidFill>
                  <a:srgbClr val="C00000"/>
                </a:solidFill>
              </a:rPr>
              <a:t>.  He </a:t>
            </a:r>
            <a:br>
              <a:rPr lang="en-US" sz="3000" b="1" dirty="0" smtClean="0">
                <a:solidFill>
                  <a:srgbClr val="C00000"/>
                </a:solidFill>
              </a:rPr>
            </a:br>
            <a:r>
              <a:rPr lang="en-US" sz="3000" b="1" dirty="0" smtClean="0">
                <a:solidFill>
                  <a:srgbClr val="C00000"/>
                </a:solidFill>
              </a:rPr>
              <a:t>took the Persian title </a:t>
            </a:r>
            <a:br>
              <a:rPr lang="en-US" sz="3000" b="1" dirty="0" smtClean="0">
                <a:solidFill>
                  <a:srgbClr val="C00000"/>
                </a:solidFill>
              </a:rPr>
            </a:br>
            <a:r>
              <a:rPr lang="en-US" sz="3000" b="1" dirty="0" smtClean="0">
                <a:solidFill>
                  <a:srgbClr val="C00000"/>
                </a:solidFill>
              </a:rPr>
              <a:t>“King of Kings” and </a:t>
            </a:r>
            <a:br>
              <a:rPr lang="en-US" sz="3000" b="1" dirty="0" smtClean="0">
                <a:solidFill>
                  <a:srgbClr val="C00000"/>
                </a:solidFill>
              </a:rPr>
            </a:br>
            <a:r>
              <a:rPr lang="en-US" sz="3000" b="1" dirty="0" smtClean="0">
                <a:solidFill>
                  <a:srgbClr val="C00000"/>
                </a:solidFill>
              </a:rPr>
              <a:t>married one of the </a:t>
            </a:r>
            <a:br>
              <a:rPr lang="en-US" sz="3000" b="1" dirty="0" smtClean="0">
                <a:solidFill>
                  <a:srgbClr val="C00000"/>
                </a:solidFill>
              </a:rPr>
            </a:br>
            <a:r>
              <a:rPr lang="en-US" sz="3000" b="1" dirty="0" smtClean="0">
                <a:solidFill>
                  <a:srgbClr val="C00000"/>
                </a:solidFill>
              </a:rPr>
              <a:t>daughters King Darius </a:t>
            </a:r>
            <a:br>
              <a:rPr lang="en-US" sz="3000" b="1" dirty="0" smtClean="0">
                <a:solidFill>
                  <a:srgbClr val="C00000"/>
                </a:solidFill>
              </a:rPr>
            </a:br>
            <a:r>
              <a:rPr lang="en-US" sz="3000" b="1" dirty="0" smtClean="0">
                <a:solidFill>
                  <a:srgbClr val="C00000"/>
                </a:solidFill>
              </a:rPr>
              <a:t>abandoned on the </a:t>
            </a:r>
            <a:br>
              <a:rPr lang="en-US" sz="3000" b="1" dirty="0" smtClean="0">
                <a:solidFill>
                  <a:srgbClr val="C00000"/>
                </a:solidFill>
              </a:rPr>
            </a:br>
            <a:r>
              <a:rPr lang="en-US" sz="3000" b="1" dirty="0" smtClean="0">
                <a:solidFill>
                  <a:srgbClr val="C00000"/>
                </a:solidFill>
              </a:rPr>
              <a:t>battlefield. </a:t>
            </a:r>
          </a:p>
        </p:txBody>
      </p:sp>
      <p:pic>
        <p:nvPicPr>
          <p:cNvPr id="4098" name="Picture 2" descr="http://1lyk-aigal.att.sch.gr/mysite3%20new/A3%20Megas%20Alexandros.files/image004.jpg"/>
          <p:cNvPicPr>
            <a:picLocks noChangeAspect="1" noChangeArrowheads="1"/>
          </p:cNvPicPr>
          <p:nvPr/>
        </p:nvPicPr>
        <p:blipFill>
          <a:blip r:embed="rId2" cstate="print"/>
          <a:srcRect/>
          <a:stretch>
            <a:fillRect/>
          </a:stretch>
        </p:blipFill>
        <p:spPr bwMode="auto">
          <a:xfrm>
            <a:off x="3886200" y="3657601"/>
            <a:ext cx="4683367" cy="2590800"/>
          </a:xfrm>
          <a:prstGeom prst="rect">
            <a:avLst/>
          </a:prstGeom>
          <a:noFill/>
        </p:spPr>
      </p:pic>
    </p:spTree>
  </p:cSld>
  <p:clrMapOvr>
    <a:masterClrMapping/>
  </p:clrMapOvr>
  <p:transition advTm="3219">
    <p:fade/>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Placeholder 1"/>
          <p:cNvSpPr txBox="1">
            <a:spLocks/>
          </p:cNvSpPr>
          <p:nvPr/>
        </p:nvSpPr>
        <p:spPr>
          <a:xfrm>
            <a:off x="152400" y="152400"/>
            <a:ext cx="8915400" cy="457200"/>
          </a:xfrm>
          <a:prstGeom prst="rect">
            <a:avLst/>
          </a:prstGeom>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3200" b="1" i="0" u="none" strike="noStrike" kern="1200" cap="none" spc="0" normalizeH="0" baseline="0" noProof="0" dirty="0" smtClean="0">
                <a:ln>
                  <a:noFill/>
                </a:ln>
                <a:solidFill>
                  <a:schemeClr val="accent2">
                    <a:lumMod val="50000"/>
                  </a:schemeClr>
                </a:solidFill>
                <a:effectLst/>
                <a:uLnTx/>
                <a:uFillTx/>
                <a:latin typeface="+mj-lt"/>
                <a:ea typeface="+mj-ea"/>
                <a:cs typeface="+mj-cs"/>
              </a:rPr>
              <a:t>ALEXANDER THE GREAT                    ANCIENT GREECE </a:t>
            </a:r>
            <a:endParaRPr kumimoji="0" lang="en-US" sz="3200" b="1" i="0" u="none" strike="noStrike" kern="1200" cap="none" spc="0" normalizeH="0" baseline="0" noProof="0" dirty="0">
              <a:ln>
                <a:noFill/>
              </a:ln>
              <a:solidFill>
                <a:schemeClr val="accent2">
                  <a:lumMod val="50000"/>
                </a:schemeClr>
              </a:solidFill>
              <a:effectLst/>
              <a:uLnTx/>
              <a:uFillTx/>
              <a:latin typeface="+mj-lt"/>
              <a:ea typeface="+mj-ea"/>
              <a:cs typeface="+mj-cs"/>
            </a:endParaRPr>
          </a:p>
        </p:txBody>
      </p:sp>
      <p:sp>
        <p:nvSpPr>
          <p:cNvPr id="12" name="TextBox 11"/>
          <p:cNvSpPr txBox="1"/>
          <p:nvPr/>
        </p:nvSpPr>
        <p:spPr>
          <a:xfrm>
            <a:off x="228600" y="609600"/>
            <a:ext cx="8610600" cy="6093976"/>
          </a:xfrm>
          <a:prstGeom prst="rect">
            <a:avLst/>
          </a:prstGeom>
          <a:noFill/>
        </p:spPr>
        <p:txBody>
          <a:bodyPr wrap="square" rtlCol="0">
            <a:spAutoFit/>
          </a:bodyPr>
          <a:lstStyle/>
          <a:p>
            <a:r>
              <a:rPr lang="en-US" sz="3000" b="1" dirty="0" smtClean="0">
                <a:solidFill>
                  <a:srgbClr val="C00000"/>
                </a:solidFill>
              </a:rPr>
              <a:t>As a child, Alexander was tutored by the Greek philosopher Aristotle.  Aristotle taught Alexander that the Greeks were the most advanced people in the world and that all other cultures were barbarians.  Once Alexander conquered the Persians, he had a change of heart.  Alexander adopted many Persian customs.  </a:t>
            </a:r>
            <a:r>
              <a:rPr lang="en-US" sz="3000" b="1" dirty="0" smtClean="0">
                <a:solidFill>
                  <a:schemeClr val="accent2">
                    <a:lumMod val="50000"/>
                  </a:schemeClr>
                </a:solidFill>
              </a:rPr>
              <a:t>He </a:t>
            </a:r>
            <a:br>
              <a:rPr lang="en-US" sz="3000" b="1" dirty="0" smtClean="0">
                <a:solidFill>
                  <a:schemeClr val="accent2">
                    <a:lumMod val="50000"/>
                  </a:schemeClr>
                </a:solidFill>
              </a:rPr>
            </a:br>
            <a:r>
              <a:rPr lang="en-US" sz="3000" b="1" dirty="0" smtClean="0">
                <a:solidFill>
                  <a:schemeClr val="accent2">
                    <a:lumMod val="50000"/>
                  </a:schemeClr>
                </a:solidFill>
              </a:rPr>
              <a:t>took the Persian title </a:t>
            </a:r>
            <a:br>
              <a:rPr lang="en-US" sz="3000" b="1" dirty="0" smtClean="0">
                <a:solidFill>
                  <a:schemeClr val="accent2">
                    <a:lumMod val="50000"/>
                  </a:schemeClr>
                </a:solidFill>
              </a:rPr>
            </a:br>
            <a:r>
              <a:rPr lang="en-US" sz="3000" b="1" dirty="0" smtClean="0">
                <a:solidFill>
                  <a:schemeClr val="accent2">
                    <a:lumMod val="50000"/>
                  </a:schemeClr>
                </a:solidFill>
              </a:rPr>
              <a:t>“King of Kings” and </a:t>
            </a:r>
            <a:br>
              <a:rPr lang="en-US" sz="3000" b="1" dirty="0" smtClean="0">
                <a:solidFill>
                  <a:schemeClr val="accent2">
                    <a:lumMod val="50000"/>
                  </a:schemeClr>
                </a:solidFill>
              </a:rPr>
            </a:br>
            <a:r>
              <a:rPr lang="en-US" sz="3000" b="1" dirty="0" smtClean="0">
                <a:solidFill>
                  <a:schemeClr val="accent2">
                    <a:lumMod val="50000"/>
                  </a:schemeClr>
                </a:solidFill>
              </a:rPr>
              <a:t>married one of the </a:t>
            </a:r>
            <a:br>
              <a:rPr lang="en-US" sz="3000" b="1" dirty="0" smtClean="0">
                <a:solidFill>
                  <a:schemeClr val="accent2">
                    <a:lumMod val="50000"/>
                  </a:schemeClr>
                </a:solidFill>
              </a:rPr>
            </a:br>
            <a:r>
              <a:rPr lang="en-US" sz="3000" b="1" dirty="0" smtClean="0">
                <a:solidFill>
                  <a:schemeClr val="accent2">
                    <a:lumMod val="50000"/>
                  </a:schemeClr>
                </a:solidFill>
              </a:rPr>
              <a:t>daughters King Darius </a:t>
            </a:r>
            <a:br>
              <a:rPr lang="en-US" sz="3000" b="1" dirty="0" smtClean="0">
                <a:solidFill>
                  <a:schemeClr val="accent2">
                    <a:lumMod val="50000"/>
                  </a:schemeClr>
                </a:solidFill>
              </a:rPr>
            </a:br>
            <a:r>
              <a:rPr lang="en-US" sz="3000" b="1" dirty="0" smtClean="0">
                <a:solidFill>
                  <a:schemeClr val="accent2">
                    <a:lumMod val="50000"/>
                  </a:schemeClr>
                </a:solidFill>
              </a:rPr>
              <a:t>abandoned on the </a:t>
            </a:r>
            <a:br>
              <a:rPr lang="en-US" sz="3000" b="1" dirty="0" smtClean="0">
                <a:solidFill>
                  <a:schemeClr val="accent2">
                    <a:lumMod val="50000"/>
                  </a:schemeClr>
                </a:solidFill>
              </a:rPr>
            </a:br>
            <a:r>
              <a:rPr lang="en-US" sz="3000" b="1" dirty="0" smtClean="0">
                <a:solidFill>
                  <a:schemeClr val="accent2">
                    <a:lumMod val="50000"/>
                  </a:schemeClr>
                </a:solidFill>
              </a:rPr>
              <a:t>battlefield. </a:t>
            </a:r>
          </a:p>
        </p:txBody>
      </p:sp>
      <p:pic>
        <p:nvPicPr>
          <p:cNvPr id="4098" name="Picture 2" descr="http://1lyk-aigal.att.sch.gr/mysite3%20new/A3%20Megas%20Alexandros.files/image004.jpg"/>
          <p:cNvPicPr>
            <a:picLocks noChangeAspect="1" noChangeArrowheads="1"/>
          </p:cNvPicPr>
          <p:nvPr/>
        </p:nvPicPr>
        <p:blipFill>
          <a:blip r:embed="rId2" cstate="print"/>
          <a:srcRect/>
          <a:stretch>
            <a:fillRect/>
          </a:stretch>
        </p:blipFill>
        <p:spPr bwMode="auto">
          <a:xfrm>
            <a:off x="3886200" y="3657601"/>
            <a:ext cx="4683367" cy="2590800"/>
          </a:xfrm>
          <a:prstGeom prst="rect">
            <a:avLst/>
          </a:prstGeom>
          <a:noFill/>
        </p:spPr>
      </p:pic>
    </p:spTree>
  </p:cSld>
  <p:clrMapOvr>
    <a:masterClrMapping/>
  </p:clrMapOvr>
  <p:transition advTm="7281">
    <p:fade/>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Placeholder 1"/>
          <p:cNvSpPr txBox="1">
            <a:spLocks/>
          </p:cNvSpPr>
          <p:nvPr/>
        </p:nvSpPr>
        <p:spPr>
          <a:xfrm>
            <a:off x="152400" y="152400"/>
            <a:ext cx="8915400" cy="457200"/>
          </a:xfrm>
          <a:prstGeom prst="rect">
            <a:avLst/>
          </a:prstGeom>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3200" b="1" i="0" u="none" strike="noStrike" kern="1200" cap="none" spc="0" normalizeH="0" baseline="0" noProof="0" dirty="0" smtClean="0">
                <a:ln>
                  <a:noFill/>
                </a:ln>
                <a:solidFill>
                  <a:schemeClr val="accent2">
                    <a:lumMod val="50000"/>
                  </a:schemeClr>
                </a:solidFill>
                <a:effectLst/>
                <a:uLnTx/>
                <a:uFillTx/>
                <a:latin typeface="+mj-lt"/>
                <a:ea typeface="+mj-ea"/>
                <a:cs typeface="+mj-cs"/>
              </a:rPr>
              <a:t>ALEXANDER THE GREAT                    ANCIENT GREECE </a:t>
            </a:r>
            <a:endParaRPr kumimoji="0" lang="en-US" sz="3200" b="1" i="0" u="none" strike="noStrike" kern="1200" cap="none" spc="0" normalizeH="0" baseline="0" noProof="0" dirty="0">
              <a:ln>
                <a:noFill/>
              </a:ln>
              <a:solidFill>
                <a:schemeClr val="accent2">
                  <a:lumMod val="50000"/>
                </a:schemeClr>
              </a:solidFill>
              <a:effectLst/>
              <a:uLnTx/>
              <a:uFillTx/>
              <a:latin typeface="+mj-lt"/>
              <a:ea typeface="+mj-ea"/>
              <a:cs typeface="+mj-cs"/>
            </a:endParaRPr>
          </a:p>
        </p:txBody>
      </p:sp>
      <p:sp>
        <p:nvSpPr>
          <p:cNvPr id="12" name="TextBox 11"/>
          <p:cNvSpPr txBox="1"/>
          <p:nvPr/>
        </p:nvSpPr>
        <p:spPr>
          <a:xfrm>
            <a:off x="1219200" y="838200"/>
            <a:ext cx="6324600" cy="2862322"/>
          </a:xfrm>
          <a:prstGeom prst="rect">
            <a:avLst/>
          </a:prstGeom>
          <a:noFill/>
        </p:spPr>
        <p:txBody>
          <a:bodyPr wrap="square" rtlCol="0">
            <a:spAutoFit/>
          </a:bodyPr>
          <a:lstStyle/>
          <a:p>
            <a:r>
              <a:rPr lang="en-US" sz="3000" b="1" dirty="0" smtClean="0">
                <a:solidFill>
                  <a:schemeClr val="accent2">
                    <a:lumMod val="50000"/>
                  </a:schemeClr>
                </a:solidFill>
              </a:rPr>
              <a:t>Alexander’s army marched as far east as the edge of the Indian subcontinent in 326 BCE, but the heavy monsoon rains and a revolt among his soldiers forced the young general to end his conquests. </a:t>
            </a:r>
          </a:p>
        </p:txBody>
      </p:sp>
      <p:pic>
        <p:nvPicPr>
          <p:cNvPr id="3073" name="Picture 1"/>
          <p:cNvPicPr>
            <a:picLocks noChangeAspect="1" noChangeArrowheads="1"/>
          </p:cNvPicPr>
          <p:nvPr/>
        </p:nvPicPr>
        <p:blipFill>
          <a:blip r:embed="rId2" cstate="print"/>
          <a:srcRect/>
          <a:stretch>
            <a:fillRect/>
          </a:stretch>
        </p:blipFill>
        <p:spPr bwMode="auto">
          <a:xfrm>
            <a:off x="1524000" y="3810000"/>
            <a:ext cx="5835650" cy="2627312"/>
          </a:xfrm>
          <a:prstGeom prst="rect">
            <a:avLst/>
          </a:prstGeom>
          <a:noFill/>
          <a:ln w="9525">
            <a:noFill/>
            <a:miter lim="800000"/>
            <a:headEnd/>
            <a:tailEnd/>
          </a:ln>
          <a:effectLst/>
        </p:spPr>
      </p:pic>
    </p:spTree>
  </p:cSld>
  <p:clrMapOvr>
    <a:masterClrMapping/>
  </p:clrMapOvr>
  <p:transition advTm="14125">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073"/>
                                        </p:tgtEl>
                                        <p:attrNameLst>
                                          <p:attrName>style.visibility</p:attrName>
                                        </p:attrNameLst>
                                      </p:cBhvr>
                                      <p:to>
                                        <p:strVal val="visible"/>
                                      </p:to>
                                    </p:set>
                                    <p:animEffect transition="in" filter="fade">
                                      <p:cBhvr>
                                        <p:cTn id="7" dur="2000"/>
                                        <p:tgtEl>
                                          <p:spTgt spid="30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Placeholder 1"/>
          <p:cNvSpPr txBox="1">
            <a:spLocks/>
          </p:cNvSpPr>
          <p:nvPr/>
        </p:nvSpPr>
        <p:spPr>
          <a:xfrm>
            <a:off x="152400" y="152400"/>
            <a:ext cx="8915400" cy="457200"/>
          </a:xfrm>
          <a:prstGeom prst="rect">
            <a:avLst/>
          </a:prstGeom>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3200" b="1" i="0" u="none" strike="noStrike" kern="1200" cap="none" spc="0" normalizeH="0" baseline="0" noProof="0" dirty="0" smtClean="0">
                <a:ln>
                  <a:noFill/>
                </a:ln>
                <a:solidFill>
                  <a:schemeClr val="accent2">
                    <a:lumMod val="50000"/>
                  </a:schemeClr>
                </a:solidFill>
                <a:effectLst/>
                <a:uLnTx/>
                <a:uFillTx/>
                <a:latin typeface="+mj-lt"/>
                <a:ea typeface="+mj-ea"/>
                <a:cs typeface="+mj-cs"/>
              </a:rPr>
              <a:t>ALEXANDER THE GREAT                    ANCIENT GREECE </a:t>
            </a:r>
            <a:endParaRPr kumimoji="0" lang="en-US" sz="3200" b="1" i="0" u="none" strike="noStrike" kern="1200" cap="none" spc="0" normalizeH="0" baseline="0" noProof="0" dirty="0">
              <a:ln>
                <a:noFill/>
              </a:ln>
              <a:solidFill>
                <a:schemeClr val="accent2">
                  <a:lumMod val="50000"/>
                </a:schemeClr>
              </a:solidFill>
              <a:effectLst/>
              <a:uLnTx/>
              <a:uFillTx/>
              <a:latin typeface="+mj-lt"/>
              <a:ea typeface="+mj-ea"/>
              <a:cs typeface="+mj-cs"/>
            </a:endParaRPr>
          </a:p>
        </p:txBody>
      </p:sp>
      <p:sp>
        <p:nvSpPr>
          <p:cNvPr id="12" name="TextBox 11"/>
          <p:cNvSpPr txBox="1"/>
          <p:nvPr/>
        </p:nvSpPr>
        <p:spPr>
          <a:xfrm>
            <a:off x="4267200" y="990600"/>
            <a:ext cx="4191000" cy="5170646"/>
          </a:xfrm>
          <a:prstGeom prst="rect">
            <a:avLst/>
          </a:prstGeom>
          <a:noFill/>
        </p:spPr>
        <p:txBody>
          <a:bodyPr wrap="square" rtlCol="0">
            <a:spAutoFit/>
          </a:bodyPr>
          <a:lstStyle/>
          <a:p>
            <a:r>
              <a:rPr lang="en-US" sz="3000" b="1" dirty="0" smtClean="0">
                <a:solidFill>
                  <a:schemeClr val="accent2">
                    <a:lumMod val="50000"/>
                  </a:schemeClr>
                </a:solidFill>
              </a:rPr>
              <a:t>Alexander was only thirty-three years old in 323BCE</a:t>
            </a:r>
            <a:r>
              <a:rPr lang="en-US" sz="3000" b="1" smtClean="0">
                <a:solidFill>
                  <a:schemeClr val="accent2">
                    <a:lumMod val="50000"/>
                  </a:schemeClr>
                </a:solidFill>
              </a:rPr>
              <a:t>, </a:t>
            </a:r>
            <a:r>
              <a:rPr lang="en-US" sz="3000" b="1" smtClean="0">
                <a:solidFill>
                  <a:schemeClr val="accent2">
                    <a:lumMod val="50000"/>
                  </a:schemeClr>
                </a:solidFill>
              </a:rPr>
              <a:t>but he </a:t>
            </a:r>
            <a:r>
              <a:rPr lang="en-US" sz="3000" b="1" dirty="0" smtClean="0">
                <a:solidFill>
                  <a:schemeClr val="accent2">
                    <a:lumMod val="50000"/>
                  </a:schemeClr>
                </a:solidFill>
              </a:rPr>
              <a:t>fell ill from a fever and died. </a:t>
            </a:r>
            <a:r>
              <a:rPr lang="en-US" sz="3000" b="1" dirty="0" smtClean="0">
                <a:solidFill>
                  <a:srgbClr val="C00000"/>
                </a:solidFill>
              </a:rPr>
              <a:t>The great conqueror was too young to make plans for a successor, so the empire Alexander created in less than thirteen years quickly crumbled after his death.</a:t>
            </a:r>
          </a:p>
        </p:txBody>
      </p:sp>
      <p:pic>
        <p:nvPicPr>
          <p:cNvPr id="2050" name="Picture 2" descr="http://2.bp.blogspot.com/_ov-BoT518OA/TKFVE4xd93I/AAAAAAAAAAc/N6QcQDMSL6c/s1600/death.gif"/>
          <p:cNvPicPr>
            <a:picLocks noChangeAspect="1" noChangeArrowheads="1"/>
          </p:cNvPicPr>
          <p:nvPr/>
        </p:nvPicPr>
        <p:blipFill>
          <a:blip r:embed="rId2" cstate="print"/>
          <a:srcRect/>
          <a:stretch>
            <a:fillRect/>
          </a:stretch>
        </p:blipFill>
        <p:spPr bwMode="auto">
          <a:xfrm>
            <a:off x="304800" y="990600"/>
            <a:ext cx="3779222" cy="5257800"/>
          </a:xfrm>
          <a:prstGeom prst="rect">
            <a:avLst/>
          </a:prstGeom>
          <a:noFill/>
        </p:spPr>
      </p:pic>
    </p:spTree>
  </p:cSld>
  <p:clrMapOvr>
    <a:masterClrMapping/>
  </p:clrMapOvr>
  <p:transition advTm="7484">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050"/>
                                        </p:tgtEl>
                                        <p:attrNameLst>
                                          <p:attrName>style.visibility</p:attrName>
                                        </p:attrNameLst>
                                      </p:cBhvr>
                                      <p:to>
                                        <p:strVal val="visible"/>
                                      </p:to>
                                    </p:set>
                                    <p:animEffect transition="in" filter="fade">
                                      <p:cBhvr>
                                        <p:cTn id="7" dur="2000"/>
                                        <p:tgtEl>
                                          <p:spTgt spid="20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Placeholder 1"/>
          <p:cNvSpPr txBox="1">
            <a:spLocks/>
          </p:cNvSpPr>
          <p:nvPr/>
        </p:nvSpPr>
        <p:spPr>
          <a:xfrm>
            <a:off x="152400" y="152400"/>
            <a:ext cx="8915400" cy="457200"/>
          </a:xfrm>
          <a:prstGeom prst="rect">
            <a:avLst/>
          </a:prstGeom>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3200" b="1" i="0" u="none" strike="noStrike" kern="1200" cap="none" spc="0" normalizeH="0" baseline="0" noProof="0" dirty="0" smtClean="0">
                <a:ln>
                  <a:noFill/>
                </a:ln>
                <a:solidFill>
                  <a:schemeClr val="accent2">
                    <a:lumMod val="50000"/>
                  </a:schemeClr>
                </a:solidFill>
                <a:effectLst/>
                <a:uLnTx/>
                <a:uFillTx/>
                <a:latin typeface="+mj-lt"/>
                <a:ea typeface="+mj-ea"/>
                <a:cs typeface="+mj-cs"/>
              </a:rPr>
              <a:t>ALEXANDER THE GREAT                    ANCIENT GREECE </a:t>
            </a:r>
            <a:endParaRPr kumimoji="0" lang="en-US" sz="3200" b="1" i="0" u="none" strike="noStrike" kern="1200" cap="none" spc="0" normalizeH="0" baseline="0" noProof="0" dirty="0">
              <a:ln>
                <a:noFill/>
              </a:ln>
              <a:solidFill>
                <a:schemeClr val="accent2">
                  <a:lumMod val="50000"/>
                </a:schemeClr>
              </a:solidFill>
              <a:effectLst/>
              <a:uLnTx/>
              <a:uFillTx/>
              <a:latin typeface="+mj-lt"/>
              <a:ea typeface="+mj-ea"/>
              <a:cs typeface="+mj-cs"/>
            </a:endParaRPr>
          </a:p>
        </p:txBody>
      </p:sp>
      <p:sp>
        <p:nvSpPr>
          <p:cNvPr id="12" name="TextBox 11"/>
          <p:cNvSpPr txBox="1"/>
          <p:nvPr/>
        </p:nvSpPr>
        <p:spPr>
          <a:xfrm>
            <a:off x="4267200" y="990600"/>
            <a:ext cx="4191000" cy="5170646"/>
          </a:xfrm>
          <a:prstGeom prst="rect">
            <a:avLst/>
          </a:prstGeom>
          <a:noFill/>
        </p:spPr>
        <p:txBody>
          <a:bodyPr wrap="square" rtlCol="0">
            <a:spAutoFit/>
          </a:bodyPr>
          <a:lstStyle/>
          <a:p>
            <a:r>
              <a:rPr lang="en-US" sz="3000" b="1" dirty="0" smtClean="0">
                <a:solidFill>
                  <a:srgbClr val="C00000"/>
                </a:solidFill>
              </a:rPr>
              <a:t>Alexander was only thirty-three years old in 323BCE, </a:t>
            </a:r>
            <a:r>
              <a:rPr lang="en-US" sz="3000" b="1" dirty="0" smtClean="0">
                <a:solidFill>
                  <a:srgbClr val="C00000"/>
                </a:solidFill>
              </a:rPr>
              <a:t>but he </a:t>
            </a:r>
            <a:r>
              <a:rPr lang="en-US" sz="3000" b="1" dirty="0" smtClean="0">
                <a:solidFill>
                  <a:srgbClr val="C00000"/>
                </a:solidFill>
              </a:rPr>
              <a:t>fell ill from a fever and died. </a:t>
            </a:r>
            <a:r>
              <a:rPr lang="en-US" sz="3000" b="1" dirty="0" smtClean="0">
                <a:solidFill>
                  <a:schemeClr val="accent2">
                    <a:lumMod val="50000"/>
                  </a:schemeClr>
                </a:solidFill>
              </a:rPr>
              <a:t>The great conqueror was too young to make plans for a successor, so the empire Alexander created in less than thirteen years quickly crumbled after his death.</a:t>
            </a:r>
          </a:p>
        </p:txBody>
      </p:sp>
      <p:pic>
        <p:nvPicPr>
          <p:cNvPr id="2050" name="Picture 2" descr="http://2.bp.blogspot.com/_ov-BoT518OA/TKFVE4xd93I/AAAAAAAAAAc/N6QcQDMSL6c/s1600/death.gif"/>
          <p:cNvPicPr>
            <a:picLocks noChangeAspect="1" noChangeArrowheads="1"/>
          </p:cNvPicPr>
          <p:nvPr/>
        </p:nvPicPr>
        <p:blipFill>
          <a:blip r:embed="rId2" cstate="print"/>
          <a:srcRect/>
          <a:stretch>
            <a:fillRect/>
          </a:stretch>
        </p:blipFill>
        <p:spPr bwMode="auto">
          <a:xfrm>
            <a:off x="304800" y="990600"/>
            <a:ext cx="3779222" cy="5257800"/>
          </a:xfrm>
          <a:prstGeom prst="rect">
            <a:avLst/>
          </a:prstGeom>
          <a:noFill/>
        </p:spPr>
      </p:pic>
    </p:spTree>
  </p:cSld>
  <p:clrMapOvr>
    <a:masterClrMapping/>
  </p:clrMapOvr>
  <p:transition advTm="10219">
    <p:fade/>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Placeholder 1"/>
          <p:cNvSpPr txBox="1">
            <a:spLocks/>
          </p:cNvSpPr>
          <p:nvPr/>
        </p:nvSpPr>
        <p:spPr>
          <a:xfrm>
            <a:off x="152400" y="152400"/>
            <a:ext cx="8915400" cy="457200"/>
          </a:xfrm>
          <a:prstGeom prst="rect">
            <a:avLst/>
          </a:prstGeom>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3200" b="1" i="0" u="none" strike="noStrike" kern="1200" cap="none" spc="0" normalizeH="0" baseline="0" noProof="0" dirty="0" smtClean="0">
                <a:ln>
                  <a:noFill/>
                </a:ln>
                <a:solidFill>
                  <a:schemeClr val="accent2">
                    <a:lumMod val="50000"/>
                  </a:schemeClr>
                </a:solidFill>
                <a:effectLst/>
                <a:uLnTx/>
                <a:uFillTx/>
                <a:latin typeface="+mj-lt"/>
                <a:ea typeface="+mj-ea"/>
                <a:cs typeface="+mj-cs"/>
              </a:rPr>
              <a:t>ALEXANDER THE GREAT                    ANCIENT GREECE </a:t>
            </a:r>
            <a:endParaRPr kumimoji="0" lang="en-US" sz="3200" b="1" i="0" u="none" strike="noStrike" kern="1200" cap="none" spc="0" normalizeH="0" baseline="0" noProof="0" dirty="0">
              <a:ln>
                <a:noFill/>
              </a:ln>
              <a:solidFill>
                <a:schemeClr val="accent2">
                  <a:lumMod val="50000"/>
                </a:schemeClr>
              </a:solidFill>
              <a:effectLst/>
              <a:uLnTx/>
              <a:uFillTx/>
              <a:latin typeface="+mj-lt"/>
              <a:ea typeface="+mj-ea"/>
              <a:cs typeface="+mj-cs"/>
            </a:endParaRPr>
          </a:p>
        </p:txBody>
      </p:sp>
      <p:sp>
        <p:nvSpPr>
          <p:cNvPr id="12" name="TextBox 11"/>
          <p:cNvSpPr txBox="1"/>
          <p:nvPr/>
        </p:nvSpPr>
        <p:spPr>
          <a:xfrm>
            <a:off x="228600" y="838200"/>
            <a:ext cx="8610600" cy="5632311"/>
          </a:xfrm>
          <a:prstGeom prst="rect">
            <a:avLst/>
          </a:prstGeom>
          <a:noFill/>
        </p:spPr>
        <p:txBody>
          <a:bodyPr wrap="square" rtlCol="0">
            <a:spAutoFit/>
          </a:bodyPr>
          <a:lstStyle/>
          <a:p>
            <a:r>
              <a:rPr lang="en-US" sz="3000" b="1" dirty="0" smtClean="0">
                <a:solidFill>
                  <a:schemeClr val="accent2">
                    <a:lumMod val="50000"/>
                  </a:schemeClr>
                </a:solidFill>
              </a:rPr>
              <a:t>Alexander changed the world, but </a:t>
            </a:r>
            <a:br>
              <a:rPr lang="en-US" sz="3000" b="1" dirty="0" smtClean="0">
                <a:solidFill>
                  <a:schemeClr val="accent2">
                    <a:lumMod val="50000"/>
                  </a:schemeClr>
                </a:solidFill>
              </a:rPr>
            </a:br>
            <a:r>
              <a:rPr lang="en-US" sz="3000" b="1" dirty="0" smtClean="0">
                <a:solidFill>
                  <a:schemeClr val="accent2">
                    <a:lumMod val="50000"/>
                  </a:schemeClr>
                </a:solidFill>
              </a:rPr>
              <a:t>not through his accomplishments </a:t>
            </a:r>
            <a:br>
              <a:rPr lang="en-US" sz="3000" b="1" dirty="0" smtClean="0">
                <a:solidFill>
                  <a:schemeClr val="accent2">
                    <a:lumMod val="50000"/>
                  </a:schemeClr>
                </a:solidFill>
              </a:rPr>
            </a:br>
            <a:r>
              <a:rPr lang="en-US" sz="3000" b="1" dirty="0" smtClean="0">
                <a:solidFill>
                  <a:schemeClr val="accent2">
                    <a:lumMod val="50000"/>
                  </a:schemeClr>
                </a:solidFill>
              </a:rPr>
              <a:t>on the battlefield.  </a:t>
            </a:r>
            <a:r>
              <a:rPr lang="en-US" sz="3000" b="1" dirty="0" smtClean="0">
                <a:solidFill>
                  <a:srgbClr val="C00000"/>
                </a:solidFill>
              </a:rPr>
              <a:t>Alexander’s </a:t>
            </a:r>
            <a:br>
              <a:rPr lang="en-US" sz="3000" b="1" dirty="0" smtClean="0">
                <a:solidFill>
                  <a:srgbClr val="C00000"/>
                </a:solidFill>
              </a:rPr>
            </a:br>
            <a:r>
              <a:rPr lang="en-US" sz="3000" b="1" dirty="0" smtClean="0">
                <a:solidFill>
                  <a:srgbClr val="C00000"/>
                </a:solidFill>
              </a:rPr>
              <a:t>empire combined Greek culture </a:t>
            </a:r>
            <a:br>
              <a:rPr lang="en-US" sz="3000" b="1" dirty="0" smtClean="0">
                <a:solidFill>
                  <a:srgbClr val="C00000"/>
                </a:solidFill>
              </a:rPr>
            </a:br>
            <a:r>
              <a:rPr lang="en-US" sz="3000" b="1" dirty="0" smtClean="0">
                <a:solidFill>
                  <a:srgbClr val="C00000"/>
                </a:solidFill>
              </a:rPr>
              <a:t>with the customs of Persia and </a:t>
            </a:r>
            <a:br>
              <a:rPr lang="en-US" sz="3000" b="1" dirty="0" smtClean="0">
                <a:solidFill>
                  <a:srgbClr val="C00000"/>
                </a:solidFill>
              </a:rPr>
            </a:br>
            <a:r>
              <a:rPr lang="en-US" sz="3000" b="1" dirty="0" smtClean="0">
                <a:solidFill>
                  <a:srgbClr val="C00000"/>
                </a:solidFill>
              </a:rPr>
              <a:t>the other lands he conquered.  </a:t>
            </a:r>
            <a:br>
              <a:rPr lang="en-US" sz="3000" b="1" dirty="0" smtClean="0">
                <a:solidFill>
                  <a:srgbClr val="C00000"/>
                </a:solidFill>
              </a:rPr>
            </a:br>
            <a:r>
              <a:rPr lang="en-US" sz="3000" b="1" dirty="0" smtClean="0">
                <a:solidFill>
                  <a:srgbClr val="C00000"/>
                </a:solidFill>
              </a:rPr>
              <a:t>Later historians called this </a:t>
            </a:r>
            <a:br>
              <a:rPr lang="en-US" sz="3000" b="1" dirty="0" smtClean="0">
                <a:solidFill>
                  <a:srgbClr val="C00000"/>
                </a:solidFill>
              </a:rPr>
            </a:br>
            <a:r>
              <a:rPr lang="en-US" sz="3000" b="1" dirty="0" smtClean="0">
                <a:solidFill>
                  <a:srgbClr val="C00000"/>
                </a:solidFill>
              </a:rPr>
              <a:t>combination of cultures the Hellenistic civilization.  Hellenism is a word derived from the Greeks’  traditional name for themselves.  Long after Alexander’s empire fell apart, Hellenism produced great advances in science, philosophy, and drama. </a:t>
            </a:r>
          </a:p>
        </p:txBody>
      </p:sp>
      <p:pic>
        <p:nvPicPr>
          <p:cNvPr id="1026" name="Picture 2" descr="http://www.mrdowling.com/images/701alexander.jpg"/>
          <p:cNvPicPr>
            <a:picLocks noChangeAspect="1" noChangeArrowheads="1"/>
          </p:cNvPicPr>
          <p:nvPr/>
        </p:nvPicPr>
        <p:blipFill>
          <a:blip r:embed="rId2" cstate="print"/>
          <a:srcRect/>
          <a:stretch>
            <a:fillRect/>
          </a:stretch>
        </p:blipFill>
        <p:spPr bwMode="auto">
          <a:xfrm>
            <a:off x="5791200" y="990600"/>
            <a:ext cx="2381250" cy="3009901"/>
          </a:xfrm>
          <a:prstGeom prst="rect">
            <a:avLst/>
          </a:prstGeom>
          <a:noFill/>
        </p:spPr>
      </p:pic>
    </p:spTree>
  </p:cSld>
  <p:clrMapOvr>
    <a:masterClrMapping/>
  </p:clrMapOvr>
  <p:transition advTm="5547">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fade">
                                      <p:cBhvr>
                                        <p:cTn id="7" dur="20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Placeholder 1"/>
          <p:cNvSpPr txBox="1">
            <a:spLocks/>
          </p:cNvSpPr>
          <p:nvPr/>
        </p:nvSpPr>
        <p:spPr>
          <a:xfrm>
            <a:off x="152400" y="152400"/>
            <a:ext cx="8915400" cy="457200"/>
          </a:xfrm>
          <a:prstGeom prst="rect">
            <a:avLst/>
          </a:prstGeom>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3200" b="1" i="0" u="none" strike="noStrike" kern="1200" cap="none" spc="0" normalizeH="0" baseline="0" noProof="0" dirty="0" smtClean="0">
                <a:ln>
                  <a:noFill/>
                </a:ln>
                <a:solidFill>
                  <a:schemeClr val="accent2">
                    <a:lumMod val="50000"/>
                  </a:schemeClr>
                </a:solidFill>
                <a:effectLst/>
                <a:uLnTx/>
                <a:uFillTx/>
                <a:latin typeface="+mj-lt"/>
                <a:ea typeface="+mj-ea"/>
                <a:cs typeface="+mj-cs"/>
              </a:rPr>
              <a:t>ALEXANDER THE GREAT                    ANCIENT GREECE </a:t>
            </a:r>
            <a:endParaRPr kumimoji="0" lang="en-US" sz="3200" b="1" i="0" u="none" strike="noStrike" kern="1200" cap="none" spc="0" normalizeH="0" baseline="0" noProof="0" dirty="0">
              <a:ln>
                <a:noFill/>
              </a:ln>
              <a:solidFill>
                <a:schemeClr val="accent2">
                  <a:lumMod val="50000"/>
                </a:schemeClr>
              </a:solidFill>
              <a:effectLst/>
              <a:uLnTx/>
              <a:uFillTx/>
              <a:latin typeface="+mj-lt"/>
              <a:ea typeface="+mj-ea"/>
              <a:cs typeface="+mj-cs"/>
            </a:endParaRPr>
          </a:p>
        </p:txBody>
      </p:sp>
      <p:sp>
        <p:nvSpPr>
          <p:cNvPr id="12" name="TextBox 11"/>
          <p:cNvSpPr txBox="1"/>
          <p:nvPr/>
        </p:nvSpPr>
        <p:spPr>
          <a:xfrm>
            <a:off x="228600" y="838200"/>
            <a:ext cx="8610600" cy="5632311"/>
          </a:xfrm>
          <a:prstGeom prst="rect">
            <a:avLst/>
          </a:prstGeom>
          <a:noFill/>
        </p:spPr>
        <p:txBody>
          <a:bodyPr wrap="square" rtlCol="0">
            <a:spAutoFit/>
          </a:bodyPr>
          <a:lstStyle/>
          <a:p>
            <a:r>
              <a:rPr lang="en-US" sz="3000" b="1" dirty="0" smtClean="0">
                <a:solidFill>
                  <a:srgbClr val="C00000"/>
                </a:solidFill>
              </a:rPr>
              <a:t>Alexander changed the world, but </a:t>
            </a:r>
            <a:br>
              <a:rPr lang="en-US" sz="3000" b="1" dirty="0" smtClean="0">
                <a:solidFill>
                  <a:srgbClr val="C00000"/>
                </a:solidFill>
              </a:rPr>
            </a:br>
            <a:r>
              <a:rPr lang="en-US" sz="3000" b="1" dirty="0" smtClean="0">
                <a:solidFill>
                  <a:srgbClr val="C00000"/>
                </a:solidFill>
              </a:rPr>
              <a:t>not through his accomplishments </a:t>
            </a:r>
            <a:br>
              <a:rPr lang="en-US" sz="3000" b="1" dirty="0" smtClean="0">
                <a:solidFill>
                  <a:srgbClr val="C00000"/>
                </a:solidFill>
              </a:rPr>
            </a:br>
            <a:r>
              <a:rPr lang="en-US" sz="3000" b="1" dirty="0" smtClean="0">
                <a:solidFill>
                  <a:srgbClr val="C00000"/>
                </a:solidFill>
              </a:rPr>
              <a:t>on the battlefield.  </a:t>
            </a:r>
            <a:r>
              <a:rPr lang="en-US" sz="3000" b="1" dirty="0" smtClean="0">
                <a:solidFill>
                  <a:schemeClr val="accent2">
                    <a:lumMod val="50000"/>
                  </a:schemeClr>
                </a:solidFill>
              </a:rPr>
              <a:t>Alexander’s </a:t>
            </a:r>
            <a:br>
              <a:rPr lang="en-US" sz="3000" b="1" dirty="0" smtClean="0">
                <a:solidFill>
                  <a:schemeClr val="accent2">
                    <a:lumMod val="50000"/>
                  </a:schemeClr>
                </a:solidFill>
              </a:rPr>
            </a:br>
            <a:r>
              <a:rPr lang="en-US" sz="3000" b="1" dirty="0" smtClean="0">
                <a:solidFill>
                  <a:schemeClr val="accent2">
                    <a:lumMod val="50000"/>
                  </a:schemeClr>
                </a:solidFill>
              </a:rPr>
              <a:t>empire combined Greek culture </a:t>
            </a:r>
            <a:br>
              <a:rPr lang="en-US" sz="3000" b="1" dirty="0" smtClean="0">
                <a:solidFill>
                  <a:schemeClr val="accent2">
                    <a:lumMod val="50000"/>
                  </a:schemeClr>
                </a:solidFill>
              </a:rPr>
            </a:br>
            <a:r>
              <a:rPr lang="en-US" sz="3000" b="1" dirty="0" smtClean="0">
                <a:solidFill>
                  <a:schemeClr val="accent2">
                    <a:lumMod val="50000"/>
                  </a:schemeClr>
                </a:solidFill>
              </a:rPr>
              <a:t>with the customs of Persia and </a:t>
            </a:r>
            <a:br>
              <a:rPr lang="en-US" sz="3000" b="1" dirty="0" smtClean="0">
                <a:solidFill>
                  <a:schemeClr val="accent2">
                    <a:lumMod val="50000"/>
                  </a:schemeClr>
                </a:solidFill>
              </a:rPr>
            </a:br>
            <a:r>
              <a:rPr lang="en-US" sz="3000" b="1" dirty="0" smtClean="0">
                <a:solidFill>
                  <a:schemeClr val="accent2">
                    <a:lumMod val="50000"/>
                  </a:schemeClr>
                </a:solidFill>
              </a:rPr>
              <a:t>the other lands he conquered.  </a:t>
            </a:r>
            <a:r>
              <a:rPr lang="en-US" sz="3000" b="1" dirty="0" smtClean="0">
                <a:solidFill>
                  <a:schemeClr val="accent2">
                    <a:lumMod val="75000"/>
                  </a:schemeClr>
                </a:solidFill>
              </a:rPr>
              <a:t/>
            </a:r>
            <a:br>
              <a:rPr lang="en-US" sz="3000" b="1" dirty="0" smtClean="0">
                <a:solidFill>
                  <a:schemeClr val="accent2">
                    <a:lumMod val="75000"/>
                  </a:schemeClr>
                </a:solidFill>
              </a:rPr>
            </a:br>
            <a:r>
              <a:rPr lang="en-US" sz="3000" b="1" dirty="0" smtClean="0">
                <a:solidFill>
                  <a:srgbClr val="C00000"/>
                </a:solidFill>
              </a:rPr>
              <a:t>Later historians called this </a:t>
            </a:r>
            <a:br>
              <a:rPr lang="en-US" sz="3000" b="1" dirty="0" smtClean="0">
                <a:solidFill>
                  <a:srgbClr val="C00000"/>
                </a:solidFill>
              </a:rPr>
            </a:br>
            <a:r>
              <a:rPr lang="en-US" sz="3000" b="1" dirty="0" smtClean="0">
                <a:solidFill>
                  <a:srgbClr val="C00000"/>
                </a:solidFill>
              </a:rPr>
              <a:t>combination of cultures the Hellenistic civilization.  Hellenism is a word derived from the Greeks’  traditional name for themselves.  Long after Alexander’s empire fell apart, Hellenism produced great advances in science, philosophy, and drama. </a:t>
            </a:r>
          </a:p>
        </p:txBody>
      </p:sp>
      <p:pic>
        <p:nvPicPr>
          <p:cNvPr id="1026" name="Picture 2" descr="http://www.mrdowling.com/images/701alexander.jpg"/>
          <p:cNvPicPr>
            <a:picLocks noChangeAspect="1" noChangeArrowheads="1"/>
          </p:cNvPicPr>
          <p:nvPr/>
        </p:nvPicPr>
        <p:blipFill>
          <a:blip r:embed="rId2" cstate="print"/>
          <a:srcRect/>
          <a:stretch>
            <a:fillRect/>
          </a:stretch>
        </p:blipFill>
        <p:spPr bwMode="auto">
          <a:xfrm>
            <a:off x="5791200" y="990600"/>
            <a:ext cx="2381250" cy="3009901"/>
          </a:xfrm>
          <a:prstGeom prst="rect">
            <a:avLst/>
          </a:prstGeom>
          <a:noFill/>
        </p:spPr>
      </p:pic>
    </p:spTree>
  </p:cSld>
  <p:clrMapOvr>
    <a:masterClrMapping/>
  </p:clrMapOvr>
  <p:transition advTm="6844">
    <p:fade/>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Placeholder 1"/>
          <p:cNvSpPr txBox="1">
            <a:spLocks/>
          </p:cNvSpPr>
          <p:nvPr/>
        </p:nvSpPr>
        <p:spPr>
          <a:xfrm>
            <a:off x="152400" y="152400"/>
            <a:ext cx="8915400" cy="457200"/>
          </a:xfrm>
          <a:prstGeom prst="rect">
            <a:avLst/>
          </a:prstGeom>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3200" b="1" i="0" u="none" strike="noStrike" kern="1200" cap="none" spc="0" normalizeH="0" baseline="0" noProof="0" dirty="0" smtClean="0">
                <a:ln>
                  <a:noFill/>
                </a:ln>
                <a:solidFill>
                  <a:schemeClr val="accent2">
                    <a:lumMod val="50000"/>
                  </a:schemeClr>
                </a:solidFill>
                <a:effectLst/>
                <a:uLnTx/>
                <a:uFillTx/>
                <a:latin typeface="+mj-lt"/>
                <a:ea typeface="+mj-ea"/>
                <a:cs typeface="+mj-cs"/>
              </a:rPr>
              <a:t>ALEXANDER THE GREAT                    ANCIENT GREECE </a:t>
            </a:r>
            <a:endParaRPr kumimoji="0" lang="en-US" sz="3200" b="1" i="0" u="none" strike="noStrike" kern="1200" cap="none" spc="0" normalizeH="0" baseline="0" noProof="0" dirty="0">
              <a:ln>
                <a:noFill/>
              </a:ln>
              <a:solidFill>
                <a:schemeClr val="accent2">
                  <a:lumMod val="50000"/>
                </a:schemeClr>
              </a:solidFill>
              <a:effectLst/>
              <a:uLnTx/>
              <a:uFillTx/>
              <a:latin typeface="+mj-lt"/>
              <a:ea typeface="+mj-ea"/>
              <a:cs typeface="+mj-cs"/>
            </a:endParaRPr>
          </a:p>
        </p:txBody>
      </p:sp>
      <p:sp>
        <p:nvSpPr>
          <p:cNvPr id="12" name="TextBox 11"/>
          <p:cNvSpPr txBox="1"/>
          <p:nvPr/>
        </p:nvSpPr>
        <p:spPr>
          <a:xfrm>
            <a:off x="228600" y="838200"/>
            <a:ext cx="8610600" cy="5632311"/>
          </a:xfrm>
          <a:prstGeom prst="rect">
            <a:avLst/>
          </a:prstGeom>
          <a:noFill/>
        </p:spPr>
        <p:txBody>
          <a:bodyPr wrap="square" rtlCol="0">
            <a:spAutoFit/>
          </a:bodyPr>
          <a:lstStyle/>
          <a:p>
            <a:r>
              <a:rPr lang="en-US" sz="3000" b="1" dirty="0" smtClean="0">
                <a:solidFill>
                  <a:srgbClr val="C00000"/>
                </a:solidFill>
              </a:rPr>
              <a:t>Alexander changed the world, but </a:t>
            </a:r>
            <a:br>
              <a:rPr lang="en-US" sz="3000" b="1" dirty="0" smtClean="0">
                <a:solidFill>
                  <a:srgbClr val="C00000"/>
                </a:solidFill>
              </a:rPr>
            </a:br>
            <a:r>
              <a:rPr lang="en-US" sz="3000" b="1" dirty="0" smtClean="0">
                <a:solidFill>
                  <a:srgbClr val="C00000"/>
                </a:solidFill>
              </a:rPr>
              <a:t>not through his accomplishments </a:t>
            </a:r>
            <a:br>
              <a:rPr lang="en-US" sz="3000" b="1" dirty="0" smtClean="0">
                <a:solidFill>
                  <a:srgbClr val="C00000"/>
                </a:solidFill>
              </a:rPr>
            </a:br>
            <a:r>
              <a:rPr lang="en-US" sz="3000" b="1" dirty="0" smtClean="0">
                <a:solidFill>
                  <a:srgbClr val="C00000"/>
                </a:solidFill>
              </a:rPr>
              <a:t>on the battlefield.  Alexander’s </a:t>
            </a:r>
            <a:br>
              <a:rPr lang="en-US" sz="3000" b="1" dirty="0" smtClean="0">
                <a:solidFill>
                  <a:srgbClr val="C00000"/>
                </a:solidFill>
              </a:rPr>
            </a:br>
            <a:r>
              <a:rPr lang="en-US" sz="3000" b="1" dirty="0" smtClean="0">
                <a:solidFill>
                  <a:srgbClr val="C00000"/>
                </a:solidFill>
              </a:rPr>
              <a:t>empire combined Greek culture </a:t>
            </a:r>
            <a:br>
              <a:rPr lang="en-US" sz="3000" b="1" dirty="0" smtClean="0">
                <a:solidFill>
                  <a:srgbClr val="C00000"/>
                </a:solidFill>
              </a:rPr>
            </a:br>
            <a:r>
              <a:rPr lang="en-US" sz="3000" b="1" dirty="0" smtClean="0">
                <a:solidFill>
                  <a:srgbClr val="C00000"/>
                </a:solidFill>
              </a:rPr>
              <a:t>with the customs of Persia and </a:t>
            </a:r>
            <a:br>
              <a:rPr lang="en-US" sz="3000" b="1" dirty="0" smtClean="0">
                <a:solidFill>
                  <a:srgbClr val="C00000"/>
                </a:solidFill>
              </a:rPr>
            </a:br>
            <a:r>
              <a:rPr lang="en-US" sz="3000" b="1" dirty="0" smtClean="0">
                <a:solidFill>
                  <a:srgbClr val="C00000"/>
                </a:solidFill>
              </a:rPr>
              <a:t>the other lands he conquered.  </a:t>
            </a:r>
            <a:r>
              <a:rPr lang="en-US" sz="3000" b="1" dirty="0" smtClean="0">
                <a:solidFill>
                  <a:schemeClr val="accent2">
                    <a:lumMod val="75000"/>
                  </a:schemeClr>
                </a:solidFill>
              </a:rPr>
              <a:t/>
            </a:r>
            <a:br>
              <a:rPr lang="en-US" sz="3000" b="1" dirty="0" smtClean="0">
                <a:solidFill>
                  <a:schemeClr val="accent2">
                    <a:lumMod val="75000"/>
                  </a:schemeClr>
                </a:solidFill>
              </a:rPr>
            </a:br>
            <a:r>
              <a:rPr lang="en-US" sz="3000" b="1" dirty="0" smtClean="0">
                <a:solidFill>
                  <a:schemeClr val="accent2">
                    <a:lumMod val="50000"/>
                  </a:schemeClr>
                </a:solidFill>
              </a:rPr>
              <a:t>Later historians called this </a:t>
            </a:r>
            <a:br>
              <a:rPr lang="en-US" sz="3000" b="1" dirty="0" smtClean="0">
                <a:solidFill>
                  <a:schemeClr val="accent2">
                    <a:lumMod val="50000"/>
                  </a:schemeClr>
                </a:solidFill>
              </a:rPr>
            </a:br>
            <a:r>
              <a:rPr lang="en-US" sz="3000" b="1" dirty="0" smtClean="0">
                <a:solidFill>
                  <a:schemeClr val="accent2">
                    <a:lumMod val="50000"/>
                  </a:schemeClr>
                </a:solidFill>
              </a:rPr>
              <a:t>combination of cultures the Hellenistic civilization.  Hellenism is a word derived from the Greeks’  traditional name for themselves.  </a:t>
            </a:r>
            <a:r>
              <a:rPr lang="en-US" sz="3000" b="1" dirty="0" smtClean="0">
                <a:solidFill>
                  <a:srgbClr val="C00000"/>
                </a:solidFill>
              </a:rPr>
              <a:t>Long after Alexander’s empire fell apart, Hellenism produced great advances in science, philosophy, and drama. </a:t>
            </a:r>
          </a:p>
        </p:txBody>
      </p:sp>
      <p:pic>
        <p:nvPicPr>
          <p:cNvPr id="1026" name="Picture 2" descr="http://www.mrdowling.com/images/701alexander.jpg"/>
          <p:cNvPicPr>
            <a:picLocks noChangeAspect="1" noChangeArrowheads="1"/>
          </p:cNvPicPr>
          <p:nvPr/>
        </p:nvPicPr>
        <p:blipFill>
          <a:blip r:embed="rId2" cstate="print"/>
          <a:srcRect/>
          <a:stretch>
            <a:fillRect/>
          </a:stretch>
        </p:blipFill>
        <p:spPr bwMode="auto">
          <a:xfrm>
            <a:off x="5791200" y="990600"/>
            <a:ext cx="2381250" cy="3009901"/>
          </a:xfrm>
          <a:prstGeom prst="rect">
            <a:avLst/>
          </a:prstGeom>
          <a:noFill/>
        </p:spPr>
      </p:pic>
    </p:spTree>
  </p:cSld>
  <p:clrMapOvr>
    <a:masterClrMapping/>
  </p:clrMapOvr>
  <p:transition advTm="10391">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Placeholder 1"/>
          <p:cNvSpPr txBox="1">
            <a:spLocks/>
          </p:cNvSpPr>
          <p:nvPr/>
        </p:nvSpPr>
        <p:spPr>
          <a:xfrm>
            <a:off x="152400" y="152400"/>
            <a:ext cx="8915400" cy="457200"/>
          </a:xfrm>
          <a:prstGeom prst="rect">
            <a:avLst/>
          </a:prstGeom>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3200" b="1" i="0" u="none" strike="noStrike" kern="1200" cap="none" spc="0" normalizeH="0" baseline="0" noProof="0" dirty="0" smtClean="0">
                <a:ln>
                  <a:noFill/>
                </a:ln>
                <a:solidFill>
                  <a:schemeClr val="accent2">
                    <a:lumMod val="50000"/>
                  </a:schemeClr>
                </a:solidFill>
                <a:effectLst/>
                <a:uLnTx/>
                <a:uFillTx/>
                <a:latin typeface="+mj-lt"/>
                <a:ea typeface="+mj-ea"/>
                <a:cs typeface="+mj-cs"/>
              </a:rPr>
              <a:t>ALEXANDER THE GREAT                    ANCIENT GREECE </a:t>
            </a:r>
            <a:endParaRPr kumimoji="0" lang="en-US" sz="3200" b="1" i="0" u="none" strike="noStrike" kern="1200" cap="none" spc="0" normalizeH="0" baseline="0" noProof="0" dirty="0">
              <a:ln>
                <a:noFill/>
              </a:ln>
              <a:solidFill>
                <a:schemeClr val="accent2">
                  <a:lumMod val="50000"/>
                </a:schemeClr>
              </a:solidFill>
              <a:effectLst/>
              <a:uLnTx/>
              <a:uFillTx/>
              <a:latin typeface="+mj-lt"/>
              <a:ea typeface="+mj-ea"/>
              <a:cs typeface="+mj-cs"/>
            </a:endParaRPr>
          </a:p>
        </p:txBody>
      </p:sp>
      <p:sp>
        <p:nvSpPr>
          <p:cNvPr id="12" name="TextBox 11"/>
          <p:cNvSpPr txBox="1"/>
          <p:nvPr/>
        </p:nvSpPr>
        <p:spPr>
          <a:xfrm>
            <a:off x="3200400" y="838200"/>
            <a:ext cx="5638800" cy="5632311"/>
          </a:xfrm>
          <a:prstGeom prst="rect">
            <a:avLst/>
          </a:prstGeom>
          <a:noFill/>
        </p:spPr>
        <p:txBody>
          <a:bodyPr wrap="square" rtlCol="0">
            <a:spAutoFit/>
          </a:bodyPr>
          <a:lstStyle/>
          <a:p>
            <a:r>
              <a:rPr lang="en-US" sz="3000" b="1" dirty="0" smtClean="0">
                <a:solidFill>
                  <a:srgbClr val="C00000"/>
                </a:solidFill>
              </a:rPr>
              <a:t>Alexander’s father was King Philip of Macedonia.  </a:t>
            </a:r>
            <a:r>
              <a:rPr lang="en-US" sz="3000" b="1" dirty="0" smtClean="0">
                <a:solidFill>
                  <a:schemeClr val="accent2">
                    <a:lumMod val="50000"/>
                  </a:schemeClr>
                </a:solidFill>
              </a:rPr>
              <a:t>Macedonia is a mountainous land north of the Greek peninsula. </a:t>
            </a:r>
            <a:r>
              <a:rPr lang="en-US" sz="3000" b="1" dirty="0" smtClean="0">
                <a:solidFill>
                  <a:srgbClr val="C00000"/>
                </a:solidFill>
              </a:rPr>
              <a:t>From a young age, Phillip trained Alexander in warfare and by the age of sixteen, the young man was leading an army on his own. Alexander succeeded his father in power at age nineteen after Philip’s assassination in 336BCE.  </a:t>
            </a:r>
          </a:p>
          <a:p>
            <a:r>
              <a:rPr lang="en-US" sz="3000" b="1" dirty="0" smtClean="0">
                <a:solidFill>
                  <a:schemeClr val="accent2">
                    <a:lumMod val="75000"/>
                  </a:schemeClr>
                </a:solidFill>
              </a:rPr>
              <a:t> </a:t>
            </a:r>
            <a:endParaRPr lang="en-US" dirty="0"/>
          </a:p>
        </p:txBody>
      </p:sp>
      <p:pic>
        <p:nvPicPr>
          <p:cNvPr id="6" name="Picture 5" descr="!Philip.png"/>
          <p:cNvPicPr>
            <a:picLocks noChangeAspect="1"/>
          </p:cNvPicPr>
          <p:nvPr/>
        </p:nvPicPr>
        <p:blipFill>
          <a:blip r:embed="rId2" cstate="print"/>
          <a:stretch>
            <a:fillRect/>
          </a:stretch>
        </p:blipFill>
        <p:spPr>
          <a:xfrm>
            <a:off x="533400" y="1295400"/>
            <a:ext cx="2565985" cy="4534933"/>
          </a:xfrm>
          <a:prstGeom prst="rect">
            <a:avLst/>
          </a:prstGeom>
        </p:spPr>
      </p:pic>
    </p:spTree>
  </p:cSld>
  <p:clrMapOvr>
    <a:masterClrMapping/>
  </p:clrMapOvr>
  <p:transition advTm="4250">
    <p:fade/>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Placeholder 1"/>
          <p:cNvSpPr txBox="1">
            <a:spLocks/>
          </p:cNvSpPr>
          <p:nvPr/>
        </p:nvSpPr>
        <p:spPr>
          <a:xfrm>
            <a:off x="152400" y="152400"/>
            <a:ext cx="8915400" cy="457200"/>
          </a:xfrm>
          <a:prstGeom prst="rect">
            <a:avLst/>
          </a:prstGeom>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3200" b="1" i="0" u="none" strike="noStrike" kern="1200" cap="none" spc="0" normalizeH="0" baseline="0" noProof="0" dirty="0" smtClean="0">
                <a:ln>
                  <a:noFill/>
                </a:ln>
                <a:solidFill>
                  <a:schemeClr val="accent2">
                    <a:lumMod val="50000"/>
                  </a:schemeClr>
                </a:solidFill>
                <a:effectLst/>
                <a:uLnTx/>
                <a:uFillTx/>
                <a:latin typeface="+mj-lt"/>
                <a:ea typeface="+mj-ea"/>
                <a:cs typeface="+mj-cs"/>
              </a:rPr>
              <a:t>ALEXANDER THE GREAT                    ANCIENT GREECE </a:t>
            </a:r>
            <a:endParaRPr kumimoji="0" lang="en-US" sz="3200" b="1" i="0" u="none" strike="noStrike" kern="1200" cap="none" spc="0" normalizeH="0" baseline="0" noProof="0" dirty="0">
              <a:ln>
                <a:noFill/>
              </a:ln>
              <a:solidFill>
                <a:schemeClr val="accent2">
                  <a:lumMod val="50000"/>
                </a:schemeClr>
              </a:solidFill>
              <a:effectLst/>
              <a:uLnTx/>
              <a:uFillTx/>
              <a:latin typeface="+mj-lt"/>
              <a:ea typeface="+mj-ea"/>
              <a:cs typeface="+mj-cs"/>
            </a:endParaRPr>
          </a:p>
        </p:txBody>
      </p:sp>
      <p:sp>
        <p:nvSpPr>
          <p:cNvPr id="12" name="TextBox 11"/>
          <p:cNvSpPr txBox="1"/>
          <p:nvPr/>
        </p:nvSpPr>
        <p:spPr>
          <a:xfrm>
            <a:off x="228600" y="838200"/>
            <a:ext cx="8610600" cy="5632311"/>
          </a:xfrm>
          <a:prstGeom prst="rect">
            <a:avLst/>
          </a:prstGeom>
          <a:noFill/>
        </p:spPr>
        <p:txBody>
          <a:bodyPr wrap="square" rtlCol="0">
            <a:spAutoFit/>
          </a:bodyPr>
          <a:lstStyle/>
          <a:p>
            <a:r>
              <a:rPr lang="en-US" sz="3000" b="1" dirty="0" smtClean="0">
                <a:solidFill>
                  <a:srgbClr val="C00000"/>
                </a:solidFill>
              </a:rPr>
              <a:t>Alexander changed the world, but </a:t>
            </a:r>
            <a:br>
              <a:rPr lang="en-US" sz="3000" b="1" dirty="0" smtClean="0">
                <a:solidFill>
                  <a:srgbClr val="C00000"/>
                </a:solidFill>
              </a:rPr>
            </a:br>
            <a:r>
              <a:rPr lang="en-US" sz="3000" b="1" dirty="0" smtClean="0">
                <a:solidFill>
                  <a:srgbClr val="C00000"/>
                </a:solidFill>
              </a:rPr>
              <a:t>not through his accomplishments </a:t>
            </a:r>
            <a:br>
              <a:rPr lang="en-US" sz="3000" b="1" dirty="0" smtClean="0">
                <a:solidFill>
                  <a:srgbClr val="C00000"/>
                </a:solidFill>
              </a:rPr>
            </a:br>
            <a:r>
              <a:rPr lang="en-US" sz="3000" b="1" dirty="0" smtClean="0">
                <a:solidFill>
                  <a:srgbClr val="C00000"/>
                </a:solidFill>
              </a:rPr>
              <a:t>on the battlefield.  Alexander’s </a:t>
            </a:r>
            <a:br>
              <a:rPr lang="en-US" sz="3000" b="1" dirty="0" smtClean="0">
                <a:solidFill>
                  <a:srgbClr val="C00000"/>
                </a:solidFill>
              </a:rPr>
            </a:br>
            <a:r>
              <a:rPr lang="en-US" sz="3000" b="1" dirty="0" smtClean="0">
                <a:solidFill>
                  <a:srgbClr val="C00000"/>
                </a:solidFill>
              </a:rPr>
              <a:t>empire combined Greek culture </a:t>
            </a:r>
            <a:br>
              <a:rPr lang="en-US" sz="3000" b="1" dirty="0" smtClean="0">
                <a:solidFill>
                  <a:srgbClr val="C00000"/>
                </a:solidFill>
              </a:rPr>
            </a:br>
            <a:r>
              <a:rPr lang="en-US" sz="3000" b="1" dirty="0" smtClean="0">
                <a:solidFill>
                  <a:srgbClr val="C00000"/>
                </a:solidFill>
              </a:rPr>
              <a:t>with the customs of Persia and </a:t>
            </a:r>
            <a:br>
              <a:rPr lang="en-US" sz="3000" b="1" dirty="0" smtClean="0">
                <a:solidFill>
                  <a:srgbClr val="C00000"/>
                </a:solidFill>
              </a:rPr>
            </a:br>
            <a:r>
              <a:rPr lang="en-US" sz="3000" b="1" dirty="0" smtClean="0">
                <a:solidFill>
                  <a:srgbClr val="C00000"/>
                </a:solidFill>
              </a:rPr>
              <a:t>the other lands he conquered.  </a:t>
            </a:r>
            <a:br>
              <a:rPr lang="en-US" sz="3000" b="1" dirty="0" smtClean="0">
                <a:solidFill>
                  <a:srgbClr val="C00000"/>
                </a:solidFill>
              </a:rPr>
            </a:br>
            <a:r>
              <a:rPr lang="en-US" sz="3000" b="1" dirty="0" smtClean="0">
                <a:solidFill>
                  <a:srgbClr val="C00000"/>
                </a:solidFill>
              </a:rPr>
              <a:t>Later historians called this </a:t>
            </a:r>
            <a:br>
              <a:rPr lang="en-US" sz="3000" b="1" dirty="0" smtClean="0">
                <a:solidFill>
                  <a:srgbClr val="C00000"/>
                </a:solidFill>
              </a:rPr>
            </a:br>
            <a:r>
              <a:rPr lang="en-US" sz="3000" b="1" dirty="0" smtClean="0">
                <a:solidFill>
                  <a:srgbClr val="C00000"/>
                </a:solidFill>
              </a:rPr>
              <a:t>combination of cultures the Hellenistic civilization.  Hellenism is a word derived from the Greeks’  traditional name for themselves.  </a:t>
            </a:r>
            <a:r>
              <a:rPr lang="en-US" sz="3000" b="1" dirty="0" smtClean="0">
                <a:solidFill>
                  <a:schemeClr val="accent2">
                    <a:lumMod val="50000"/>
                  </a:schemeClr>
                </a:solidFill>
              </a:rPr>
              <a:t>Long after Alexander’s empire fell apart, Hellenism produced great advances in science, philosophy, and drama. </a:t>
            </a:r>
          </a:p>
        </p:txBody>
      </p:sp>
      <p:pic>
        <p:nvPicPr>
          <p:cNvPr id="1026" name="Picture 2" descr="http://www.mrdowling.com/images/701alexander.jpg"/>
          <p:cNvPicPr>
            <a:picLocks noChangeAspect="1" noChangeArrowheads="1"/>
          </p:cNvPicPr>
          <p:nvPr/>
        </p:nvPicPr>
        <p:blipFill>
          <a:blip r:embed="rId2" cstate="print"/>
          <a:srcRect/>
          <a:stretch>
            <a:fillRect/>
          </a:stretch>
        </p:blipFill>
        <p:spPr bwMode="auto">
          <a:xfrm>
            <a:off x="5791200" y="990600"/>
            <a:ext cx="2381250" cy="3009901"/>
          </a:xfrm>
          <a:prstGeom prst="rect">
            <a:avLst/>
          </a:prstGeom>
          <a:noFill/>
        </p:spPr>
      </p:pic>
    </p:spTree>
  </p:cSld>
  <p:clrMapOvr>
    <a:masterClrMapping/>
  </p:clrMapOvr>
  <p:transition advTm="7813">
    <p:fade/>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304800" y="4495800"/>
            <a:ext cx="8458200" cy="1077218"/>
          </a:xfrm>
          <a:prstGeom prst="rect">
            <a:avLst/>
          </a:prstGeom>
          <a:ln>
            <a:noFill/>
          </a:ln>
        </p:spPr>
        <p:txBody>
          <a:bodyPr wrap="square">
            <a:spAutoFit/>
          </a:bodyPr>
          <a:lstStyle/>
          <a:p>
            <a:pPr algn="ctr"/>
            <a:r>
              <a:rPr lang="en-US" sz="3200" b="1" dirty="0" smtClean="0">
                <a:solidFill>
                  <a:schemeClr val="accent2">
                    <a:lumMod val="50000"/>
                  </a:schemeClr>
                </a:solidFill>
              </a:rPr>
              <a:t>Learn more about history at</a:t>
            </a:r>
          </a:p>
          <a:p>
            <a:pPr algn="ctr"/>
            <a:r>
              <a:rPr lang="en-US" sz="3200" b="1" dirty="0" smtClean="0">
                <a:solidFill>
                  <a:schemeClr val="accent2">
                    <a:lumMod val="50000"/>
                  </a:schemeClr>
                </a:solidFill>
              </a:rPr>
              <a:t>www.mrdowling.com</a:t>
            </a:r>
            <a:endParaRPr lang="en-US" sz="3200" dirty="0">
              <a:solidFill>
                <a:schemeClr val="accent2">
                  <a:lumMod val="50000"/>
                </a:schemeClr>
              </a:solidFill>
            </a:endParaRPr>
          </a:p>
        </p:txBody>
      </p:sp>
      <p:pic>
        <p:nvPicPr>
          <p:cNvPr id="8" name="Picture 7" descr="logotransparent.png"/>
          <p:cNvPicPr>
            <a:picLocks noChangeAspect="1"/>
          </p:cNvPicPr>
          <p:nvPr/>
        </p:nvPicPr>
        <p:blipFill>
          <a:blip r:embed="rId2" cstate="print"/>
          <a:stretch>
            <a:fillRect/>
          </a:stretch>
        </p:blipFill>
        <p:spPr>
          <a:xfrm>
            <a:off x="2590800" y="2590800"/>
            <a:ext cx="3898270" cy="1630526"/>
          </a:xfrm>
          <a:prstGeom prst="rect">
            <a:avLst/>
          </a:prstGeom>
        </p:spPr>
      </p:pic>
      <p:sp>
        <p:nvSpPr>
          <p:cNvPr id="5" name="Title Placeholder 1"/>
          <p:cNvSpPr txBox="1">
            <a:spLocks/>
          </p:cNvSpPr>
          <p:nvPr/>
        </p:nvSpPr>
        <p:spPr>
          <a:xfrm>
            <a:off x="152400" y="152400"/>
            <a:ext cx="8915400" cy="457200"/>
          </a:xfrm>
          <a:prstGeom prst="rect">
            <a:avLst/>
          </a:prstGeom>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3200" b="1" i="0" u="none" strike="noStrike" kern="1200" cap="none" spc="0" normalizeH="0" baseline="0" noProof="0" dirty="0" smtClean="0">
                <a:ln>
                  <a:noFill/>
                </a:ln>
                <a:solidFill>
                  <a:schemeClr val="accent2">
                    <a:lumMod val="50000"/>
                  </a:schemeClr>
                </a:solidFill>
                <a:effectLst/>
                <a:uLnTx/>
                <a:uFillTx/>
                <a:latin typeface="+mj-lt"/>
                <a:ea typeface="+mj-ea"/>
                <a:cs typeface="+mj-cs"/>
              </a:rPr>
              <a:t>ALEXANDER THE GREAT                    ANCIENT GREECE </a:t>
            </a:r>
            <a:endParaRPr kumimoji="0" lang="en-US" sz="3200" b="1" i="0" u="none" strike="noStrike" kern="1200" cap="none" spc="0" normalizeH="0" baseline="0" noProof="0" dirty="0">
              <a:ln>
                <a:noFill/>
              </a:ln>
              <a:solidFill>
                <a:schemeClr val="accent2">
                  <a:lumMod val="50000"/>
                </a:schemeClr>
              </a:solidFill>
              <a:effectLst/>
              <a:uLnTx/>
              <a:uFillTx/>
              <a:latin typeface="+mj-lt"/>
              <a:ea typeface="+mj-ea"/>
              <a:cs typeface="+mj-cs"/>
            </a:endParaRPr>
          </a:p>
        </p:txBody>
      </p:sp>
    </p:spTree>
  </p:cSld>
  <p:clrMapOvr>
    <a:masterClrMapping/>
  </p:clrMapOvr>
  <p:transition advTm="7641">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2000"/>
                                        <p:tgtEl>
                                          <p:spTgt spid="6"/>
                                        </p:tgtEl>
                                      </p:cBhvr>
                                    </p:animEffect>
                                  </p:childTnLst>
                                </p:cTn>
                              </p:par>
                              <p:par>
                                <p:cTn id="8" presetID="10" presetClass="entr" presetSubtype="0" fill="hold"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Placeholder 1"/>
          <p:cNvSpPr txBox="1">
            <a:spLocks/>
          </p:cNvSpPr>
          <p:nvPr/>
        </p:nvSpPr>
        <p:spPr>
          <a:xfrm>
            <a:off x="152400" y="152400"/>
            <a:ext cx="8915400" cy="457200"/>
          </a:xfrm>
          <a:prstGeom prst="rect">
            <a:avLst/>
          </a:prstGeom>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3200" b="1" i="0" u="none" strike="noStrike" kern="1200" cap="none" spc="0" normalizeH="0" baseline="0" noProof="0" dirty="0" smtClean="0">
                <a:ln>
                  <a:noFill/>
                </a:ln>
                <a:solidFill>
                  <a:schemeClr val="accent2">
                    <a:lumMod val="50000"/>
                  </a:schemeClr>
                </a:solidFill>
                <a:effectLst/>
                <a:uLnTx/>
                <a:uFillTx/>
                <a:latin typeface="+mj-lt"/>
                <a:ea typeface="+mj-ea"/>
                <a:cs typeface="+mj-cs"/>
              </a:rPr>
              <a:t>ALEXANDER THE GREAT                    ANCIENT GREECE </a:t>
            </a:r>
            <a:endParaRPr kumimoji="0" lang="en-US" sz="3200" b="1" i="0" u="none" strike="noStrike" kern="1200" cap="none" spc="0" normalizeH="0" baseline="0" noProof="0" dirty="0">
              <a:ln>
                <a:noFill/>
              </a:ln>
              <a:solidFill>
                <a:schemeClr val="accent2">
                  <a:lumMod val="50000"/>
                </a:schemeClr>
              </a:solidFill>
              <a:effectLst/>
              <a:uLnTx/>
              <a:uFillTx/>
              <a:latin typeface="+mj-lt"/>
              <a:ea typeface="+mj-ea"/>
              <a:cs typeface="+mj-cs"/>
            </a:endParaRPr>
          </a:p>
        </p:txBody>
      </p:sp>
      <p:sp>
        <p:nvSpPr>
          <p:cNvPr id="12" name="TextBox 11"/>
          <p:cNvSpPr txBox="1"/>
          <p:nvPr/>
        </p:nvSpPr>
        <p:spPr>
          <a:xfrm>
            <a:off x="3200400" y="838200"/>
            <a:ext cx="5638800" cy="5632311"/>
          </a:xfrm>
          <a:prstGeom prst="rect">
            <a:avLst/>
          </a:prstGeom>
          <a:noFill/>
        </p:spPr>
        <p:txBody>
          <a:bodyPr wrap="square" rtlCol="0">
            <a:spAutoFit/>
          </a:bodyPr>
          <a:lstStyle/>
          <a:p>
            <a:r>
              <a:rPr lang="en-US" sz="3000" b="1" dirty="0" smtClean="0">
                <a:solidFill>
                  <a:srgbClr val="C00000"/>
                </a:solidFill>
              </a:rPr>
              <a:t>Alexander’s father was King Philip of Macedonia.  Macedonia is a mountainous land north of the Greek peninsula. </a:t>
            </a:r>
            <a:r>
              <a:rPr lang="en-US" sz="3000" b="1" dirty="0" smtClean="0">
                <a:solidFill>
                  <a:schemeClr val="accent2">
                    <a:lumMod val="50000"/>
                  </a:schemeClr>
                </a:solidFill>
              </a:rPr>
              <a:t>From a young age, Phillip trained Alexander in warfare and by the age of sixteen, the young man was leading an army on his own. </a:t>
            </a:r>
            <a:r>
              <a:rPr lang="en-US" sz="3000" b="1" dirty="0" smtClean="0">
                <a:solidFill>
                  <a:srgbClr val="C00000"/>
                </a:solidFill>
              </a:rPr>
              <a:t>Alexander succeeded his father in power at age nineteen after Philip’s assassination in 336BCE.  </a:t>
            </a:r>
          </a:p>
          <a:p>
            <a:r>
              <a:rPr lang="en-US" sz="3000" b="1" dirty="0" smtClean="0">
                <a:solidFill>
                  <a:schemeClr val="accent2">
                    <a:lumMod val="75000"/>
                  </a:schemeClr>
                </a:solidFill>
              </a:rPr>
              <a:t> </a:t>
            </a:r>
            <a:endParaRPr lang="en-US" dirty="0"/>
          </a:p>
        </p:txBody>
      </p:sp>
      <p:pic>
        <p:nvPicPr>
          <p:cNvPr id="6" name="Picture 5" descr="!Philip.png"/>
          <p:cNvPicPr>
            <a:picLocks noChangeAspect="1"/>
          </p:cNvPicPr>
          <p:nvPr/>
        </p:nvPicPr>
        <p:blipFill>
          <a:blip r:embed="rId2" cstate="print"/>
          <a:stretch>
            <a:fillRect/>
          </a:stretch>
        </p:blipFill>
        <p:spPr>
          <a:xfrm>
            <a:off x="533400" y="1295400"/>
            <a:ext cx="2565985" cy="4534933"/>
          </a:xfrm>
          <a:prstGeom prst="rect">
            <a:avLst/>
          </a:prstGeom>
        </p:spPr>
      </p:pic>
    </p:spTree>
  </p:cSld>
  <p:clrMapOvr>
    <a:masterClrMapping/>
  </p:clrMapOvr>
  <p:transition advTm="7813">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Placeholder 1"/>
          <p:cNvSpPr txBox="1">
            <a:spLocks/>
          </p:cNvSpPr>
          <p:nvPr/>
        </p:nvSpPr>
        <p:spPr>
          <a:xfrm>
            <a:off x="152400" y="152400"/>
            <a:ext cx="8915400" cy="457200"/>
          </a:xfrm>
          <a:prstGeom prst="rect">
            <a:avLst/>
          </a:prstGeom>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3200" b="1" i="0" u="none" strike="noStrike" kern="1200" cap="none" spc="0" normalizeH="0" baseline="0" noProof="0" dirty="0" smtClean="0">
                <a:ln>
                  <a:noFill/>
                </a:ln>
                <a:solidFill>
                  <a:schemeClr val="accent2">
                    <a:lumMod val="50000"/>
                  </a:schemeClr>
                </a:solidFill>
                <a:effectLst/>
                <a:uLnTx/>
                <a:uFillTx/>
                <a:latin typeface="+mj-lt"/>
                <a:ea typeface="+mj-ea"/>
                <a:cs typeface="+mj-cs"/>
              </a:rPr>
              <a:t>ALEXANDER THE GREAT                    ANCIENT GREECE </a:t>
            </a:r>
            <a:endParaRPr kumimoji="0" lang="en-US" sz="3200" b="1" i="0" u="none" strike="noStrike" kern="1200" cap="none" spc="0" normalizeH="0" baseline="0" noProof="0" dirty="0">
              <a:ln>
                <a:noFill/>
              </a:ln>
              <a:solidFill>
                <a:schemeClr val="accent2">
                  <a:lumMod val="50000"/>
                </a:schemeClr>
              </a:solidFill>
              <a:effectLst/>
              <a:uLnTx/>
              <a:uFillTx/>
              <a:latin typeface="+mj-lt"/>
              <a:ea typeface="+mj-ea"/>
              <a:cs typeface="+mj-cs"/>
            </a:endParaRPr>
          </a:p>
        </p:txBody>
      </p:sp>
      <p:sp>
        <p:nvSpPr>
          <p:cNvPr id="12" name="TextBox 11"/>
          <p:cNvSpPr txBox="1"/>
          <p:nvPr/>
        </p:nvSpPr>
        <p:spPr>
          <a:xfrm>
            <a:off x="3200400" y="838200"/>
            <a:ext cx="5638800" cy="5632311"/>
          </a:xfrm>
          <a:prstGeom prst="rect">
            <a:avLst/>
          </a:prstGeom>
          <a:noFill/>
        </p:spPr>
        <p:txBody>
          <a:bodyPr wrap="square" rtlCol="0">
            <a:spAutoFit/>
          </a:bodyPr>
          <a:lstStyle/>
          <a:p>
            <a:r>
              <a:rPr lang="en-US" sz="3000" b="1" dirty="0" smtClean="0">
                <a:solidFill>
                  <a:srgbClr val="C00000"/>
                </a:solidFill>
              </a:rPr>
              <a:t>Alexander’s father was King Philip of Macedonia.  Macedonia is a mountainous land north of the Greek peninsula. From a young age, Phillip trained Alexander in warfare and by the age of sixteen, the young man was leading an army on his own. </a:t>
            </a:r>
            <a:r>
              <a:rPr lang="en-US" sz="3000" b="1" dirty="0" smtClean="0">
                <a:solidFill>
                  <a:schemeClr val="accent2">
                    <a:lumMod val="50000"/>
                  </a:schemeClr>
                </a:solidFill>
              </a:rPr>
              <a:t>Alexander succeeded his father in power at age nineteen after Philip’s assassination in 336BCE.  </a:t>
            </a:r>
          </a:p>
          <a:p>
            <a:r>
              <a:rPr lang="en-US" sz="3000" b="1" dirty="0" smtClean="0">
                <a:solidFill>
                  <a:schemeClr val="accent2">
                    <a:lumMod val="75000"/>
                  </a:schemeClr>
                </a:solidFill>
              </a:rPr>
              <a:t> </a:t>
            </a:r>
            <a:endParaRPr lang="en-US" dirty="0"/>
          </a:p>
        </p:txBody>
      </p:sp>
      <p:pic>
        <p:nvPicPr>
          <p:cNvPr id="6" name="Picture 5" descr="!Philip.png"/>
          <p:cNvPicPr>
            <a:picLocks noChangeAspect="1"/>
          </p:cNvPicPr>
          <p:nvPr/>
        </p:nvPicPr>
        <p:blipFill>
          <a:blip r:embed="rId2" cstate="print"/>
          <a:stretch>
            <a:fillRect/>
          </a:stretch>
        </p:blipFill>
        <p:spPr>
          <a:xfrm>
            <a:off x="533400" y="1295400"/>
            <a:ext cx="2565985" cy="4534933"/>
          </a:xfrm>
          <a:prstGeom prst="rect">
            <a:avLst/>
          </a:prstGeom>
        </p:spPr>
      </p:pic>
    </p:spTree>
  </p:cSld>
  <p:clrMapOvr>
    <a:masterClrMapping/>
  </p:clrMapOvr>
  <p:transition advTm="8766">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Placeholder 1"/>
          <p:cNvSpPr txBox="1">
            <a:spLocks/>
          </p:cNvSpPr>
          <p:nvPr/>
        </p:nvSpPr>
        <p:spPr>
          <a:xfrm>
            <a:off x="152400" y="152400"/>
            <a:ext cx="8915400" cy="457200"/>
          </a:xfrm>
          <a:prstGeom prst="rect">
            <a:avLst/>
          </a:prstGeom>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3200" b="1" i="0" u="none" strike="noStrike" kern="1200" cap="none" spc="0" normalizeH="0" baseline="0" noProof="0" dirty="0" smtClean="0">
                <a:ln>
                  <a:noFill/>
                </a:ln>
                <a:solidFill>
                  <a:schemeClr val="accent2">
                    <a:lumMod val="50000"/>
                  </a:schemeClr>
                </a:solidFill>
                <a:effectLst/>
                <a:uLnTx/>
                <a:uFillTx/>
                <a:latin typeface="+mj-lt"/>
                <a:ea typeface="+mj-ea"/>
                <a:cs typeface="+mj-cs"/>
              </a:rPr>
              <a:t>ALEXANDER THE GREAT                    ANCIENT GREECE </a:t>
            </a:r>
            <a:endParaRPr kumimoji="0" lang="en-US" sz="3200" b="1" i="0" u="none" strike="noStrike" kern="1200" cap="none" spc="0" normalizeH="0" baseline="0" noProof="0" dirty="0">
              <a:ln>
                <a:noFill/>
              </a:ln>
              <a:solidFill>
                <a:schemeClr val="accent2">
                  <a:lumMod val="50000"/>
                </a:schemeClr>
              </a:solidFill>
              <a:effectLst/>
              <a:uLnTx/>
              <a:uFillTx/>
              <a:latin typeface="+mj-lt"/>
              <a:ea typeface="+mj-ea"/>
              <a:cs typeface="+mj-cs"/>
            </a:endParaRPr>
          </a:p>
        </p:txBody>
      </p:sp>
      <p:sp>
        <p:nvSpPr>
          <p:cNvPr id="12" name="TextBox 11"/>
          <p:cNvSpPr txBox="1"/>
          <p:nvPr/>
        </p:nvSpPr>
        <p:spPr>
          <a:xfrm>
            <a:off x="228600" y="762000"/>
            <a:ext cx="8534400" cy="6093976"/>
          </a:xfrm>
          <a:prstGeom prst="rect">
            <a:avLst/>
          </a:prstGeom>
          <a:noFill/>
        </p:spPr>
        <p:txBody>
          <a:bodyPr wrap="square" rtlCol="0">
            <a:spAutoFit/>
          </a:bodyPr>
          <a:lstStyle/>
          <a:p>
            <a:r>
              <a:rPr lang="en-US" sz="3000" b="1" dirty="0" smtClean="0">
                <a:solidFill>
                  <a:schemeClr val="accent2">
                    <a:lumMod val="50000"/>
                  </a:schemeClr>
                </a:solidFill>
              </a:rPr>
              <a:t>Philip’s armies had conquered </a:t>
            </a:r>
            <a:br>
              <a:rPr lang="en-US" sz="3000" b="1" dirty="0" smtClean="0">
                <a:solidFill>
                  <a:schemeClr val="accent2">
                    <a:lumMod val="50000"/>
                  </a:schemeClr>
                </a:solidFill>
              </a:rPr>
            </a:br>
            <a:r>
              <a:rPr lang="en-US" sz="3000" b="1" dirty="0" smtClean="0">
                <a:solidFill>
                  <a:schemeClr val="accent2">
                    <a:lumMod val="50000"/>
                  </a:schemeClr>
                </a:solidFill>
              </a:rPr>
              <a:t>most of the Greek </a:t>
            </a:r>
            <a:r>
              <a:rPr lang="en-US" sz="3000" b="1" dirty="0" err="1" smtClean="0">
                <a:solidFill>
                  <a:schemeClr val="accent2">
                    <a:lumMod val="50000"/>
                  </a:schemeClr>
                </a:solidFill>
              </a:rPr>
              <a:t>poli</a:t>
            </a:r>
            <a:r>
              <a:rPr lang="en-US" sz="3000" b="1" dirty="0" smtClean="0">
                <a:solidFill>
                  <a:schemeClr val="accent2">
                    <a:lumMod val="50000"/>
                  </a:schemeClr>
                </a:solidFill>
              </a:rPr>
              <a:t> by that </a:t>
            </a:r>
            <a:br>
              <a:rPr lang="en-US" sz="3000" b="1" dirty="0" smtClean="0">
                <a:solidFill>
                  <a:schemeClr val="accent2">
                    <a:lumMod val="50000"/>
                  </a:schemeClr>
                </a:solidFill>
              </a:rPr>
            </a:br>
            <a:r>
              <a:rPr lang="en-US" sz="3000" b="1" dirty="0" smtClean="0">
                <a:solidFill>
                  <a:schemeClr val="accent2">
                    <a:lumMod val="50000"/>
                  </a:schemeClr>
                </a:solidFill>
              </a:rPr>
              <a:t>time, but the Greeks believed </a:t>
            </a:r>
            <a:br>
              <a:rPr lang="en-US" sz="3000" b="1" dirty="0" smtClean="0">
                <a:solidFill>
                  <a:schemeClr val="accent2">
                    <a:lumMod val="50000"/>
                  </a:schemeClr>
                </a:solidFill>
              </a:rPr>
            </a:br>
            <a:r>
              <a:rPr lang="en-US" sz="3000" b="1" dirty="0" smtClean="0">
                <a:solidFill>
                  <a:schemeClr val="accent2">
                    <a:lumMod val="50000"/>
                  </a:schemeClr>
                </a:solidFill>
              </a:rPr>
              <a:t>they could free themselves of </a:t>
            </a:r>
            <a:br>
              <a:rPr lang="en-US" sz="3000" b="1" dirty="0" smtClean="0">
                <a:solidFill>
                  <a:schemeClr val="accent2">
                    <a:lumMod val="50000"/>
                  </a:schemeClr>
                </a:solidFill>
              </a:rPr>
            </a:br>
            <a:r>
              <a:rPr lang="en-US" sz="3000" b="1" dirty="0" smtClean="0">
                <a:solidFill>
                  <a:schemeClr val="accent2">
                    <a:lumMod val="50000"/>
                  </a:schemeClr>
                </a:solidFill>
              </a:rPr>
              <a:t>Macedonian rule since their </a:t>
            </a:r>
            <a:br>
              <a:rPr lang="en-US" sz="3000" b="1" dirty="0" smtClean="0">
                <a:solidFill>
                  <a:schemeClr val="accent2">
                    <a:lumMod val="50000"/>
                  </a:schemeClr>
                </a:solidFill>
              </a:rPr>
            </a:br>
            <a:r>
              <a:rPr lang="en-US" sz="3000" b="1" dirty="0" smtClean="0">
                <a:solidFill>
                  <a:schemeClr val="accent2">
                    <a:lumMod val="50000"/>
                  </a:schemeClr>
                </a:solidFill>
              </a:rPr>
              <a:t>new king was a “mere boy.” </a:t>
            </a:r>
            <a:r>
              <a:rPr lang="en-US" sz="3000" b="1" dirty="0" smtClean="0">
                <a:solidFill>
                  <a:schemeClr val="accent2">
                    <a:lumMod val="75000"/>
                  </a:schemeClr>
                </a:solidFill>
              </a:rPr>
              <a:t/>
            </a:r>
            <a:br>
              <a:rPr lang="en-US" sz="3000" b="1" dirty="0" smtClean="0">
                <a:solidFill>
                  <a:schemeClr val="accent2">
                    <a:lumMod val="75000"/>
                  </a:schemeClr>
                </a:solidFill>
              </a:rPr>
            </a:br>
            <a:r>
              <a:rPr lang="en-US" sz="3000" b="1" dirty="0" smtClean="0">
                <a:solidFill>
                  <a:srgbClr val="C00000"/>
                </a:solidFill>
              </a:rPr>
              <a:t>Alexander proved the Greeks wrong by leading an army that captured Thebes; the young general burned all but one home in the polis as a warning to the other Greeks.  Alexander then turned his attention to Persia, the longtime enemy of Greece and the mightiest empire in the world at that time.</a:t>
            </a:r>
          </a:p>
          <a:p>
            <a:endParaRPr lang="en-US" sz="3000" b="1" dirty="0" smtClean="0">
              <a:solidFill>
                <a:schemeClr val="accent2">
                  <a:lumMod val="75000"/>
                </a:schemeClr>
              </a:solidFill>
            </a:endParaRPr>
          </a:p>
        </p:txBody>
      </p:sp>
      <p:pic>
        <p:nvPicPr>
          <p:cNvPr id="6" name="Picture 5" descr="!Thebes.fw.png"/>
          <p:cNvPicPr>
            <a:picLocks noChangeAspect="1"/>
          </p:cNvPicPr>
          <p:nvPr/>
        </p:nvPicPr>
        <p:blipFill>
          <a:blip r:embed="rId2" cstate="print"/>
          <a:stretch>
            <a:fillRect/>
          </a:stretch>
        </p:blipFill>
        <p:spPr>
          <a:xfrm>
            <a:off x="5105400" y="990600"/>
            <a:ext cx="3461982" cy="2369535"/>
          </a:xfrm>
          <a:prstGeom prst="rect">
            <a:avLst/>
          </a:prstGeom>
        </p:spPr>
      </p:pic>
    </p:spTree>
  </p:cSld>
  <p:clrMapOvr>
    <a:masterClrMapping/>
  </p:clrMapOvr>
  <p:transition advTm="11406">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Placeholder 1"/>
          <p:cNvSpPr txBox="1">
            <a:spLocks/>
          </p:cNvSpPr>
          <p:nvPr/>
        </p:nvSpPr>
        <p:spPr>
          <a:xfrm>
            <a:off x="152400" y="152400"/>
            <a:ext cx="8915400" cy="457200"/>
          </a:xfrm>
          <a:prstGeom prst="rect">
            <a:avLst/>
          </a:prstGeom>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3200" b="1" i="0" u="none" strike="noStrike" kern="1200" cap="none" spc="0" normalizeH="0" baseline="0" noProof="0" dirty="0" smtClean="0">
                <a:ln>
                  <a:noFill/>
                </a:ln>
                <a:solidFill>
                  <a:schemeClr val="accent2">
                    <a:lumMod val="50000"/>
                  </a:schemeClr>
                </a:solidFill>
                <a:effectLst/>
                <a:uLnTx/>
                <a:uFillTx/>
                <a:latin typeface="+mj-lt"/>
                <a:ea typeface="+mj-ea"/>
                <a:cs typeface="+mj-cs"/>
              </a:rPr>
              <a:t>ALEXANDER THE GREAT                    ANCIENT GREECE </a:t>
            </a:r>
            <a:endParaRPr kumimoji="0" lang="en-US" sz="3200" b="1" i="0" u="none" strike="noStrike" kern="1200" cap="none" spc="0" normalizeH="0" baseline="0" noProof="0" dirty="0">
              <a:ln>
                <a:noFill/>
              </a:ln>
              <a:solidFill>
                <a:schemeClr val="accent2">
                  <a:lumMod val="50000"/>
                </a:schemeClr>
              </a:solidFill>
              <a:effectLst/>
              <a:uLnTx/>
              <a:uFillTx/>
              <a:latin typeface="+mj-lt"/>
              <a:ea typeface="+mj-ea"/>
              <a:cs typeface="+mj-cs"/>
            </a:endParaRPr>
          </a:p>
        </p:txBody>
      </p:sp>
      <p:sp>
        <p:nvSpPr>
          <p:cNvPr id="12" name="TextBox 11"/>
          <p:cNvSpPr txBox="1"/>
          <p:nvPr/>
        </p:nvSpPr>
        <p:spPr>
          <a:xfrm>
            <a:off x="228600" y="762000"/>
            <a:ext cx="8534400" cy="6093976"/>
          </a:xfrm>
          <a:prstGeom prst="rect">
            <a:avLst/>
          </a:prstGeom>
          <a:noFill/>
        </p:spPr>
        <p:txBody>
          <a:bodyPr wrap="square" rtlCol="0">
            <a:spAutoFit/>
          </a:bodyPr>
          <a:lstStyle/>
          <a:p>
            <a:r>
              <a:rPr lang="en-US" sz="3000" b="1" dirty="0" smtClean="0">
                <a:solidFill>
                  <a:srgbClr val="C00000"/>
                </a:solidFill>
              </a:rPr>
              <a:t>Philip’s armies had conquered </a:t>
            </a:r>
            <a:br>
              <a:rPr lang="en-US" sz="3000" b="1" dirty="0" smtClean="0">
                <a:solidFill>
                  <a:srgbClr val="C00000"/>
                </a:solidFill>
              </a:rPr>
            </a:br>
            <a:r>
              <a:rPr lang="en-US" sz="3000" b="1" dirty="0" smtClean="0">
                <a:solidFill>
                  <a:srgbClr val="C00000"/>
                </a:solidFill>
              </a:rPr>
              <a:t>most of the Greek </a:t>
            </a:r>
            <a:r>
              <a:rPr lang="en-US" sz="3000" b="1" dirty="0" err="1" smtClean="0">
                <a:solidFill>
                  <a:srgbClr val="C00000"/>
                </a:solidFill>
              </a:rPr>
              <a:t>poli</a:t>
            </a:r>
            <a:r>
              <a:rPr lang="en-US" sz="3000" b="1" dirty="0" smtClean="0">
                <a:solidFill>
                  <a:srgbClr val="C00000"/>
                </a:solidFill>
              </a:rPr>
              <a:t> by that </a:t>
            </a:r>
            <a:br>
              <a:rPr lang="en-US" sz="3000" b="1" dirty="0" smtClean="0">
                <a:solidFill>
                  <a:srgbClr val="C00000"/>
                </a:solidFill>
              </a:rPr>
            </a:br>
            <a:r>
              <a:rPr lang="en-US" sz="3000" b="1" dirty="0" smtClean="0">
                <a:solidFill>
                  <a:srgbClr val="C00000"/>
                </a:solidFill>
              </a:rPr>
              <a:t>time, but the Greeks believed </a:t>
            </a:r>
            <a:br>
              <a:rPr lang="en-US" sz="3000" b="1" dirty="0" smtClean="0">
                <a:solidFill>
                  <a:srgbClr val="C00000"/>
                </a:solidFill>
              </a:rPr>
            </a:br>
            <a:r>
              <a:rPr lang="en-US" sz="3000" b="1" dirty="0" smtClean="0">
                <a:solidFill>
                  <a:srgbClr val="C00000"/>
                </a:solidFill>
              </a:rPr>
              <a:t>they could free themselves of </a:t>
            </a:r>
            <a:br>
              <a:rPr lang="en-US" sz="3000" b="1" dirty="0" smtClean="0">
                <a:solidFill>
                  <a:srgbClr val="C00000"/>
                </a:solidFill>
              </a:rPr>
            </a:br>
            <a:r>
              <a:rPr lang="en-US" sz="3000" b="1" dirty="0" smtClean="0">
                <a:solidFill>
                  <a:srgbClr val="C00000"/>
                </a:solidFill>
              </a:rPr>
              <a:t>Macedonian rule since their </a:t>
            </a:r>
            <a:br>
              <a:rPr lang="en-US" sz="3000" b="1" dirty="0" smtClean="0">
                <a:solidFill>
                  <a:srgbClr val="C00000"/>
                </a:solidFill>
              </a:rPr>
            </a:br>
            <a:r>
              <a:rPr lang="en-US" sz="3000" b="1" dirty="0" smtClean="0">
                <a:solidFill>
                  <a:srgbClr val="C00000"/>
                </a:solidFill>
              </a:rPr>
              <a:t>new king was a “mere boy.” </a:t>
            </a:r>
            <a:r>
              <a:rPr lang="en-US" sz="3000" b="1" dirty="0" smtClean="0">
                <a:solidFill>
                  <a:schemeClr val="accent2">
                    <a:lumMod val="75000"/>
                  </a:schemeClr>
                </a:solidFill>
              </a:rPr>
              <a:t/>
            </a:r>
            <a:br>
              <a:rPr lang="en-US" sz="3000" b="1" dirty="0" smtClean="0">
                <a:solidFill>
                  <a:schemeClr val="accent2">
                    <a:lumMod val="75000"/>
                  </a:schemeClr>
                </a:solidFill>
              </a:rPr>
            </a:br>
            <a:r>
              <a:rPr lang="en-US" sz="3000" b="1" dirty="0" smtClean="0">
                <a:solidFill>
                  <a:schemeClr val="accent2">
                    <a:lumMod val="50000"/>
                  </a:schemeClr>
                </a:solidFill>
              </a:rPr>
              <a:t>Alexander proved the Greeks wrong by leading an army that captured Thebes; the young general burned all but one home in the polis as a warning to the other Greeks.  </a:t>
            </a:r>
            <a:r>
              <a:rPr lang="en-US" sz="3000" b="1" dirty="0" smtClean="0">
                <a:solidFill>
                  <a:srgbClr val="C00000"/>
                </a:solidFill>
              </a:rPr>
              <a:t>Alexander then turned his attention to Persia, the longtime enemy of Greece and the mightiest empire in the world at that time.</a:t>
            </a:r>
          </a:p>
          <a:p>
            <a:endParaRPr lang="en-US" sz="3000" b="1" dirty="0" smtClean="0">
              <a:solidFill>
                <a:schemeClr val="accent2">
                  <a:lumMod val="75000"/>
                </a:schemeClr>
              </a:solidFill>
            </a:endParaRPr>
          </a:p>
        </p:txBody>
      </p:sp>
      <p:pic>
        <p:nvPicPr>
          <p:cNvPr id="6" name="Picture 5" descr="!Thebes.fw.png"/>
          <p:cNvPicPr>
            <a:picLocks noChangeAspect="1"/>
          </p:cNvPicPr>
          <p:nvPr/>
        </p:nvPicPr>
        <p:blipFill>
          <a:blip r:embed="rId2" cstate="print"/>
          <a:stretch>
            <a:fillRect/>
          </a:stretch>
        </p:blipFill>
        <p:spPr>
          <a:xfrm>
            <a:off x="5105400" y="990600"/>
            <a:ext cx="3461982" cy="2369535"/>
          </a:xfrm>
          <a:prstGeom prst="rect">
            <a:avLst/>
          </a:prstGeom>
        </p:spPr>
      </p:pic>
    </p:spTree>
  </p:cSld>
  <p:clrMapOvr>
    <a:masterClrMapping/>
  </p:clrMapOvr>
  <p:transition advTm="10734">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Placeholder 1"/>
          <p:cNvSpPr txBox="1">
            <a:spLocks/>
          </p:cNvSpPr>
          <p:nvPr/>
        </p:nvSpPr>
        <p:spPr>
          <a:xfrm>
            <a:off x="152400" y="152400"/>
            <a:ext cx="8915400" cy="457200"/>
          </a:xfrm>
          <a:prstGeom prst="rect">
            <a:avLst/>
          </a:prstGeom>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3200" b="1" i="0" u="none" strike="noStrike" kern="1200" cap="none" spc="0" normalizeH="0" baseline="0" noProof="0" dirty="0" smtClean="0">
                <a:ln>
                  <a:noFill/>
                </a:ln>
                <a:solidFill>
                  <a:schemeClr val="accent2">
                    <a:lumMod val="50000"/>
                  </a:schemeClr>
                </a:solidFill>
                <a:effectLst/>
                <a:uLnTx/>
                <a:uFillTx/>
                <a:latin typeface="+mj-lt"/>
                <a:ea typeface="+mj-ea"/>
                <a:cs typeface="+mj-cs"/>
              </a:rPr>
              <a:t>ALEXANDER THE GREAT                    ANCIENT GREECE </a:t>
            </a:r>
            <a:endParaRPr kumimoji="0" lang="en-US" sz="3200" b="1" i="0" u="none" strike="noStrike" kern="1200" cap="none" spc="0" normalizeH="0" baseline="0" noProof="0" dirty="0">
              <a:ln>
                <a:noFill/>
              </a:ln>
              <a:solidFill>
                <a:schemeClr val="accent2">
                  <a:lumMod val="50000"/>
                </a:schemeClr>
              </a:solidFill>
              <a:effectLst/>
              <a:uLnTx/>
              <a:uFillTx/>
              <a:latin typeface="+mj-lt"/>
              <a:ea typeface="+mj-ea"/>
              <a:cs typeface="+mj-cs"/>
            </a:endParaRPr>
          </a:p>
        </p:txBody>
      </p:sp>
      <p:sp>
        <p:nvSpPr>
          <p:cNvPr id="12" name="TextBox 11"/>
          <p:cNvSpPr txBox="1"/>
          <p:nvPr/>
        </p:nvSpPr>
        <p:spPr>
          <a:xfrm>
            <a:off x="228600" y="762000"/>
            <a:ext cx="8534400" cy="6093976"/>
          </a:xfrm>
          <a:prstGeom prst="rect">
            <a:avLst/>
          </a:prstGeom>
          <a:noFill/>
        </p:spPr>
        <p:txBody>
          <a:bodyPr wrap="square" rtlCol="0">
            <a:spAutoFit/>
          </a:bodyPr>
          <a:lstStyle/>
          <a:p>
            <a:r>
              <a:rPr lang="en-US" sz="3000" b="1" dirty="0" smtClean="0">
                <a:solidFill>
                  <a:srgbClr val="C00000"/>
                </a:solidFill>
              </a:rPr>
              <a:t>Philip’s armies had conquered </a:t>
            </a:r>
            <a:br>
              <a:rPr lang="en-US" sz="3000" b="1" dirty="0" smtClean="0">
                <a:solidFill>
                  <a:srgbClr val="C00000"/>
                </a:solidFill>
              </a:rPr>
            </a:br>
            <a:r>
              <a:rPr lang="en-US" sz="3000" b="1" dirty="0" smtClean="0">
                <a:solidFill>
                  <a:srgbClr val="C00000"/>
                </a:solidFill>
              </a:rPr>
              <a:t>most of the Greek </a:t>
            </a:r>
            <a:r>
              <a:rPr lang="en-US" sz="3000" b="1" dirty="0" err="1" smtClean="0">
                <a:solidFill>
                  <a:srgbClr val="C00000"/>
                </a:solidFill>
              </a:rPr>
              <a:t>poli</a:t>
            </a:r>
            <a:r>
              <a:rPr lang="en-US" sz="3000" b="1" dirty="0" smtClean="0">
                <a:solidFill>
                  <a:srgbClr val="C00000"/>
                </a:solidFill>
              </a:rPr>
              <a:t> by that </a:t>
            </a:r>
            <a:br>
              <a:rPr lang="en-US" sz="3000" b="1" dirty="0" smtClean="0">
                <a:solidFill>
                  <a:srgbClr val="C00000"/>
                </a:solidFill>
              </a:rPr>
            </a:br>
            <a:r>
              <a:rPr lang="en-US" sz="3000" b="1" dirty="0" smtClean="0">
                <a:solidFill>
                  <a:srgbClr val="C00000"/>
                </a:solidFill>
              </a:rPr>
              <a:t>time, but the Greeks believed </a:t>
            </a:r>
            <a:br>
              <a:rPr lang="en-US" sz="3000" b="1" dirty="0" smtClean="0">
                <a:solidFill>
                  <a:srgbClr val="C00000"/>
                </a:solidFill>
              </a:rPr>
            </a:br>
            <a:r>
              <a:rPr lang="en-US" sz="3000" b="1" dirty="0" smtClean="0">
                <a:solidFill>
                  <a:srgbClr val="C00000"/>
                </a:solidFill>
              </a:rPr>
              <a:t>they could free themselves of </a:t>
            </a:r>
            <a:br>
              <a:rPr lang="en-US" sz="3000" b="1" dirty="0" smtClean="0">
                <a:solidFill>
                  <a:srgbClr val="C00000"/>
                </a:solidFill>
              </a:rPr>
            </a:br>
            <a:r>
              <a:rPr lang="en-US" sz="3000" b="1" dirty="0" smtClean="0">
                <a:solidFill>
                  <a:srgbClr val="C00000"/>
                </a:solidFill>
              </a:rPr>
              <a:t>Macedonian rule since their </a:t>
            </a:r>
            <a:br>
              <a:rPr lang="en-US" sz="3000" b="1" dirty="0" smtClean="0">
                <a:solidFill>
                  <a:srgbClr val="C00000"/>
                </a:solidFill>
              </a:rPr>
            </a:br>
            <a:r>
              <a:rPr lang="en-US" sz="3000" b="1" dirty="0" smtClean="0">
                <a:solidFill>
                  <a:srgbClr val="C00000"/>
                </a:solidFill>
              </a:rPr>
              <a:t>new king was a “mere boy.” </a:t>
            </a:r>
            <a:br>
              <a:rPr lang="en-US" sz="3000" b="1" dirty="0" smtClean="0">
                <a:solidFill>
                  <a:srgbClr val="C00000"/>
                </a:solidFill>
              </a:rPr>
            </a:br>
            <a:r>
              <a:rPr lang="en-US" sz="3000" b="1" dirty="0" smtClean="0">
                <a:solidFill>
                  <a:srgbClr val="C00000"/>
                </a:solidFill>
              </a:rPr>
              <a:t>Alexander proved the Greeks wrong by leading an army that captured Thebes; the young general burned all but one home in the polis as a warning to the other Greeks.  </a:t>
            </a:r>
            <a:r>
              <a:rPr lang="en-US" sz="3000" b="1" dirty="0" smtClean="0">
                <a:solidFill>
                  <a:schemeClr val="accent2">
                    <a:lumMod val="50000"/>
                  </a:schemeClr>
                </a:solidFill>
              </a:rPr>
              <a:t>Alexander then turned his attention to Persia, the longtime enemy of Greece and the mightiest empire in the world at that time.</a:t>
            </a:r>
          </a:p>
          <a:p>
            <a:endParaRPr lang="en-US" sz="3000" b="1" dirty="0" smtClean="0">
              <a:solidFill>
                <a:schemeClr val="accent2">
                  <a:lumMod val="50000"/>
                </a:schemeClr>
              </a:solidFill>
            </a:endParaRPr>
          </a:p>
        </p:txBody>
      </p:sp>
      <p:pic>
        <p:nvPicPr>
          <p:cNvPr id="6" name="Picture 5" descr="!Thebes.fw.png"/>
          <p:cNvPicPr>
            <a:picLocks noChangeAspect="1"/>
          </p:cNvPicPr>
          <p:nvPr/>
        </p:nvPicPr>
        <p:blipFill>
          <a:blip r:embed="rId2" cstate="print"/>
          <a:stretch>
            <a:fillRect/>
          </a:stretch>
        </p:blipFill>
        <p:spPr>
          <a:xfrm>
            <a:off x="5105400" y="990600"/>
            <a:ext cx="3461982" cy="2369535"/>
          </a:xfrm>
          <a:prstGeom prst="rect">
            <a:avLst/>
          </a:prstGeom>
        </p:spPr>
      </p:pic>
    </p:spTree>
  </p:cSld>
  <p:clrMapOvr>
    <a:masterClrMapping/>
  </p:clrMapOvr>
  <p:transition advTm="8313">
    <p:fade/>
  </p:transition>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371</TotalTime>
  <Words>1615</Words>
  <Application>Microsoft Office PowerPoint</Application>
  <PresentationFormat>On-screen Show (4:3)</PresentationFormat>
  <Paragraphs>106</Paragraphs>
  <Slides>41</Slides>
  <Notes>0</Notes>
  <HiddenSlides>0</HiddenSlides>
  <MMClips>1</MMClips>
  <ScaleCrop>false</ScaleCrop>
  <HeadingPairs>
    <vt:vector size="4" baseType="variant">
      <vt:variant>
        <vt:lpstr>Theme</vt:lpstr>
      </vt:variant>
      <vt:variant>
        <vt:i4>1</vt:i4>
      </vt:variant>
      <vt:variant>
        <vt:lpstr>Slide Titles</vt:lpstr>
      </vt:variant>
      <vt:variant>
        <vt:i4>41</vt:i4>
      </vt:variant>
    </vt:vector>
  </HeadingPairs>
  <TitlesOfParts>
    <vt:vector size="42" baseType="lpstr">
      <vt:lpstr>Office Theme</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lpstr>Slide 27</vt:lpstr>
      <vt:lpstr>Slide 28</vt:lpstr>
      <vt:lpstr>Slide 29</vt:lpstr>
      <vt:lpstr>Slide 30</vt:lpstr>
      <vt:lpstr>Slide 31</vt:lpstr>
      <vt:lpstr>Slide 32</vt:lpstr>
      <vt:lpstr>Slide 33</vt:lpstr>
      <vt:lpstr>Slide 34</vt:lpstr>
      <vt:lpstr>Slide 35</vt:lpstr>
      <vt:lpstr>Slide 36</vt:lpstr>
      <vt:lpstr>Slide 37</vt:lpstr>
      <vt:lpstr>Slide 38</vt:lpstr>
      <vt:lpstr>Slide 39</vt:lpstr>
      <vt:lpstr>Slide 40</vt:lpstr>
      <vt:lpstr>Slide 41</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Persia                 Ancient Greece</dc:title>
  <dc:creator>mikedow1@gmail.com</dc:creator>
  <cp:lastModifiedBy>mikedow1@gmail.com</cp:lastModifiedBy>
  <cp:revision>17</cp:revision>
  <dcterms:created xsi:type="dcterms:W3CDTF">2013-11-29T19:57:32Z</dcterms:created>
  <dcterms:modified xsi:type="dcterms:W3CDTF">2013-12-27T04:59:55Z</dcterms:modified>
</cp:coreProperties>
</file>