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304" r:id="rId2"/>
    <p:sldId id="317" r:id="rId3"/>
    <p:sldId id="301" r:id="rId4"/>
    <p:sldId id="318" r:id="rId5"/>
    <p:sldId id="319" r:id="rId6"/>
    <p:sldId id="305" r:id="rId7"/>
    <p:sldId id="321" r:id="rId8"/>
    <p:sldId id="320" r:id="rId9"/>
    <p:sldId id="306" r:id="rId10"/>
    <p:sldId id="322" r:id="rId11"/>
    <p:sldId id="307" r:id="rId12"/>
    <p:sldId id="323" r:id="rId13"/>
    <p:sldId id="324" r:id="rId14"/>
    <p:sldId id="308" r:id="rId15"/>
    <p:sldId id="325" r:id="rId16"/>
    <p:sldId id="326" r:id="rId17"/>
    <p:sldId id="309" r:id="rId18"/>
    <p:sldId id="310" r:id="rId19"/>
    <p:sldId id="328" r:id="rId20"/>
    <p:sldId id="327" r:id="rId21"/>
    <p:sldId id="311" r:id="rId22"/>
    <p:sldId id="330" r:id="rId23"/>
    <p:sldId id="329" r:id="rId24"/>
    <p:sldId id="331" r:id="rId25"/>
    <p:sldId id="312" r:id="rId26"/>
    <p:sldId id="313" r:id="rId27"/>
    <p:sldId id="333" r:id="rId28"/>
    <p:sldId id="332" r:id="rId29"/>
    <p:sldId id="314" r:id="rId30"/>
    <p:sldId id="335" r:id="rId31"/>
    <p:sldId id="334" r:id="rId32"/>
    <p:sldId id="315" r:id="rId33"/>
    <p:sldId id="337" r:id="rId34"/>
    <p:sldId id="336" r:id="rId35"/>
    <p:sldId id="316" r:id="rId36"/>
    <p:sldId id="339" r:id="rId37"/>
    <p:sldId id="338" r:id="rId38"/>
    <p:sldId id="295"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clrMru>
    <a:srgbClr val="FF9900"/>
    <a:srgbClr val="99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017" autoAdjust="0"/>
    <p:restoredTop sz="94660"/>
  </p:normalViewPr>
  <p:slideViewPr>
    <p:cSldViewPr>
      <p:cViewPr varScale="1">
        <p:scale>
          <a:sx n="121" d="100"/>
          <a:sy n="121" d="100"/>
        </p:scale>
        <p:origin x="-1176" y="-173"/>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9A949D-9475-49CE-879C-92CF21CCAC47}" type="datetimeFigureOut">
              <a:rPr lang="en-US" smtClean="0"/>
              <a:pPr/>
              <a:t>12/1/2013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C6BC60-369F-4C61-85F8-58FAEB9B1C6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EC6BC60-369F-4C61-85F8-58FAEB9B1C6C}" type="slidenum">
              <a:rPr lang="en-US" smtClean="0"/>
              <a:pPr/>
              <a:t>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EC6BC60-369F-4C61-85F8-58FAEB9B1C6C}" type="slidenum">
              <a:rPr lang="en-US" smtClean="0"/>
              <a:pPr/>
              <a:t>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EC6BC60-369F-4C61-85F8-58FAEB9B1C6C}" type="slidenum">
              <a:rPr lang="en-US" smtClean="0"/>
              <a:pPr/>
              <a:t>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6FD22EF-E5E4-4374-BEC5-E517F3052FF0}" type="datetimeFigureOut">
              <a:rPr lang="en-US" smtClean="0"/>
              <a:pPr/>
              <a:t>12/1/2013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53A183-3CBE-44AA-ACA3-BF92CD93AAB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FD22EF-E5E4-4374-BEC5-E517F3052FF0}" type="datetimeFigureOut">
              <a:rPr lang="en-US" smtClean="0"/>
              <a:pPr/>
              <a:t>12/1/2013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53A183-3CBE-44AA-ACA3-BF92CD93AAB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FD22EF-E5E4-4374-BEC5-E517F3052FF0}" type="datetimeFigureOut">
              <a:rPr lang="en-US" smtClean="0"/>
              <a:pPr/>
              <a:t>12/1/2013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53A183-3CBE-44AA-ACA3-BF92CD93AAB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FD22EF-E5E4-4374-BEC5-E517F3052FF0}" type="datetimeFigureOut">
              <a:rPr lang="en-US" smtClean="0"/>
              <a:pPr/>
              <a:t>12/1/2013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53A183-3CBE-44AA-ACA3-BF92CD93AAB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FD22EF-E5E4-4374-BEC5-E517F3052FF0}" type="datetimeFigureOut">
              <a:rPr lang="en-US" smtClean="0"/>
              <a:pPr/>
              <a:t>12/1/2013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53A183-3CBE-44AA-ACA3-BF92CD93AAB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6FD22EF-E5E4-4374-BEC5-E517F3052FF0}" type="datetimeFigureOut">
              <a:rPr lang="en-US" smtClean="0"/>
              <a:pPr/>
              <a:t>12/1/2013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53A183-3CBE-44AA-ACA3-BF92CD93AAB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6FD22EF-E5E4-4374-BEC5-E517F3052FF0}" type="datetimeFigureOut">
              <a:rPr lang="en-US" smtClean="0"/>
              <a:pPr/>
              <a:t>12/1/2013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53A183-3CBE-44AA-ACA3-BF92CD93AAB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FD22EF-E5E4-4374-BEC5-E517F3052FF0}" type="datetimeFigureOut">
              <a:rPr lang="en-US" smtClean="0"/>
              <a:pPr/>
              <a:t>12/1/2013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53A183-3CBE-44AA-ACA3-BF92CD93AAB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FD22EF-E5E4-4374-BEC5-E517F3052FF0}" type="datetimeFigureOut">
              <a:rPr lang="en-US" smtClean="0"/>
              <a:pPr/>
              <a:t>12/1/2013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53A183-3CBE-44AA-ACA3-BF92CD93AAB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FD22EF-E5E4-4374-BEC5-E517F3052FF0}" type="datetimeFigureOut">
              <a:rPr lang="en-US" smtClean="0"/>
              <a:pPr/>
              <a:t>12/1/2013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53A183-3CBE-44AA-ACA3-BF92CD93AAB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FD22EF-E5E4-4374-BEC5-E517F3052FF0}" type="datetimeFigureOut">
              <a:rPr lang="en-US" smtClean="0"/>
              <a:pPr/>
              <a:t>12/1/2013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53A183-3CBE-44AA-ACA3-BF92CD93AAB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duotone>
              <a:prstClr val="black"/>
              <a:srgbClr val="D9C3A5">
                <a:tint val="50000"/>
                <a:satMod val="180000"/>
              </a:srgbClr>
            </a:duotone>
            <a:lum bright="12000"/>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FD22EF-E5E4-4374-BEC5-E517F3052FF0}" type="datetimeFigureOut">
              <a:rPr lang="en-US" smtClean="0"/>
              <a:pPr/>
              <a:t>12/1/2013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53A183-3CBE-44AA-ACA3-BF92CD93AAB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audio" Target="file:///C:\mrdowling\audio\701-athens.mp3"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descr="http://1-ps.googleusercontent.com/h/www.mrdowling.com/images/300x408x701spartan.png.pagespeed.ic.PMTuj7KuB1.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2" name="AutoShape 4" descr="http://1-ps.googleusercontent.com/h/www.mrdowling.com/images/300x408x701spartan.png.pagespeed.ic.PMTuj7KuB1.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1" name="Rectangle 10"/>
          <p:cNvSpPr/>
          <p:nvPr/>
        </p:nvSpPr>
        <p:spPr>
          <a:xfrm>
            <a:off x="609600" y="4114800"/>
            <a:ext cx="7772400" cy="2554545"/>
          </a:xfrm>
          <a:prstGeom prst="rect">
            <a:avLst/>
          </a:prstGeom>
        </p:spPr>
        <p:txBody>
          <a:bodyPr wrap="square">
            <a:spAutoFit/>
          </a:bodyPr>
          <a:lstStyle/>
          <a:p>
            <a:r>
              <a:rPr lang="en-US" sz="3200" b="1" dirty="0" smtClean="0">
                <a:solidFill>
                  <a:srgbClr val="7030A0"/>
                </a:solidFill>
                <a:latin typeface="Arial" pitchFamily="34" charset="0"/>
                <a:cs typeface="Arial" pitchFamily="34" charset="0"/>
              </a:rPr>
              <a:t>Athens is the capital and largest city in modern Greece, but Athens also has a long history that dates back 7000 years.  </a:t>
            </a:r>
            <a:r>
              <a:rPr lang="en-US" sz="3200" b="1" dirty="0" smtClean="0">
                <a:solidFill>
                  <a:srgbClr val="002060"/>
                </a:solidFill>
                <a:latin typeface="Arial" pitchFamily="34" charset="0"/>
                <a:cs typeface="Arial" pitchFamily="34" charset="0"/>
              </a:rPr>
              <a:t>Modern ideas about democracy first developed in ancient Athens.  </a:t>
            </a:r>
            <a:endParaRPr lang="en-US" sz="3200" b="1" dirty="0">
              <a:solidFill>
                <a:srgbClr val="002060"/>
              </a:solidFill>
              <a:latin typeface="Arial" pitchFamily="34" charset="0"/>
              <a:cs typeface="Arial" pitchFamily="34" charset="0"/>
            </a:endParaRPr>
          </a:p>
        </p:txBody>
      </p:sp>
      <p:sp>
        <p:nvSpPr>
          <p:cNvPr id="14" name="Title 1"/>
          <p:cNvSpPr txBox="1">
            <a:spLocks/>
          </p:cNvSpPr>
          <p:nvPr/>
        </p:nvSpPr>
        <p:spPr>
          <a:xfrm>
            <a:off x="0" y="0"/>
            <a:ext cx="9144000" cy="47625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rgbClr val="002060"/>
                </a:solidFill>
                <a:effectLst/>
                <a:uLnTx/>
                <a:uFillTx/>
                <a:latin typeface="Arial Black" pitchFamily="34" charset="0"/>
                <a:ea typeface="+mj-ea"/>
                <a:cs typeface="+mj-cs"/>
              </a:rPr>
              <a:t>Athenian Democracy               Ancient Greece</a:t>
            </a:r>
            <a:endParaRPr kumimoji="0" lang="en-US" sz="2800" b="0" i="0" u="none" strike="noStrike" kern="1200" cap="none" spc="0" normalizeH="0" baseline="0" noProof="0" dirty="0">
              <a:ln>
                <a:noFill/>
              </a:ln>
              <a:solidFill>
                <a:srgbClr val="002060"/>
              </a:solidFill>
              <a:effectLst/>
              <a:uLnTx/>
              <a:uFillTx/>
              <a:latin typeface="Arial Black" pitchFamily="34" charset="0"/>
              <a:ea typeface="+mj-ea"/>
              <a:cs typeface="+mj-cs"/>
            </a:endParaRPr>
          </a:p>
        </p:txBody>
      </p:sp>
      <p:pic>
        <p:nvPicPr>
          <p:cNvPr id="2054" name="Picture 6"/>
          <p:cNvPicPr>
            <a:picLocks noChangeAspect="1" noChangeArrowheads="1"/>
          </p:cNvPicPr>
          <p:nvPr/>
        </p:nvPicPr>
        <p:blipFill>
          <a:blip r:embed="rId3" cstate="print"/>
          <a:srcRect/>
          <a:stretch>
            <a:fillRect/>
          </a:stretch>
        </p:blipFill>
        <p:spPr bwMode="auto">
          <a:xfrm>
            <a:off x="609600" y="609600"/>
            <a:ext cx="7543800" cy="3425361"/>
          </a:xfrm>
          <a:prstGeom prst="rect">
            <a:avLst/>
          </a:prstGeom>
          <a:noFill/>
          <a:ln w="9525">
            <a:noFill/>
            <a:miter lim="800000"/>
            <a:headEnd/>
            <a:tailEnd/>
          </a:ln>
          <a:effectLst/>
        </p:spPr>
      </p:pic>
      <p:pic>
        <p:nvPicPr>
          <p:cNvPr id="16" name="701-athens.mp3">
            <a:hlinkClick r:id="" action="ppaction://media"/>
          </p:cNvPr>
          <p:cNvPicPr>
            <a:picLocks noRot="1" noChangeAspect="1"/>
          </p:cNvPicPr>
          <p:nvPr>
            <a:audioFile r:link="rId1"/>
          </p:nvPr>
        </p:nvPicPr>
        <p:blipFill>
          <a:blip r:embed="rId4" cstate="print"/>
          <a:stretch>
            <a:fillRect/>
          </a:stretch>
        </p:blipFill>
        <p:spPr>
          <a:xfrm>
            <a:off x="9677400" y="3657600"/>
            <a:ext cx="244475" cy="244475"/>
          </a:xfrm>
          <a:prstGeom prst="rect">
            <a:avLst/>
          </a:prstGeom>
        </p:spPr>
      </p:pic>
    </p:spTree>
  </p:cSld>
  <p:clrMapOvr>
    <a:masterClrMapping/>
  </p:clrMapOvr>
  <p:transition advTm="12516">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54"/>
                                        </p:tgtEl>
                                        <p:attrNameLst>
                                          <p:attrName>style.visibility</p:attrName>
                                        </p:attrNameLst>
                                      </p:cBhvr>
                                      <p:to>
                                        <p:strVal val="visible"/>
                                      </p:to>
                                    </p:set>
                                    <p:animEffect transition="in" filter="fade">
                                      <p:cBhvr>
                                        <p:cTn id="7" dur="2000"/>
                                        <p:tgtEl>
                                          <p:spTgt spid="2054"/>
                                        </p:tgtEl>
                                      </p:cBhvr>
                                    </p:animEffect>
                                  </p:childTnLst>
                                </p:cTn>
                              </p:par>
                            </p:childTnLst>
                          </p:cTn>
                        </p:par>
                        <p:par>
                          <p:cTn id="8" fill="hold">
                            <p:stCondLst>
                              <p:cond delay="2000"/>
                            </p:stCondLst>
                            <p:childTnLst>
                              <p:par>
                                <p:cTn id="9" presetID="1" presetClass="mediacall" presetSubtype="0" fill="hold" nodeType="afterEffect">
                                  <p:stCondLst>
                                    <p:cond delay="0"/>
                                  </p:stCondLst>
                                  <p:childTnLst>
                                    <p:cmd type="call" cmd="playFrom(0.0)">
                                      <p:cBhvr>
                                        <p:cTn id="10" dur="1"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p:cTn id="11" fill="hold" display="0">
                  <p:stCondLst>
                    <p:cond delay="indefinite"/>
                  </p:stCondLst>
                  <p:endCondLst>
                    <p:cond evt="onPrev" delay="0">
                      <p:tgtEl>
                        <p:sldTgt/>
                      </p:tgtEl>
                    </p:cond>
                    <p:cond evt="onStopAudio" delay="0">
                      <p:tgtEl>
                        <p:sldTgt/>
                      </p:tgtEl>
                    </p:cond>
                  </p:endCondLst>
                </p:cTn>
                <p:tgtEl>
                  <p:spTgt spid="1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descr="http://1-ps.googleusercontent.com/h/www.mrdowling.com/images/300x408x701spartan.png.pagespeed.ic.PMTuj7KuB1.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2" name="AutoShape 4" descr="http://1-ps.googleusercontent.com/h/www.mrdowling.com/images/300x408x701spartan.png.pagespeed.ic.PMTuj7KuB1.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 name="Rectangle 6"/>
          <p:cNvSpPr/>
          <p:nvPr/>
        </p:nvSpPr>
        <p:spPr>
          <a:xfrm>
            <a:off x="4876800" y="914400"/>
            <a:ext cx="3733800" cy="5509200"/>
          </a:xfrm>
          <a:prstGeom prst="rect">
            <a:avLst/>
          </a:prstGeom>
        </p:spPr>
        <p:txBody>
          <a:bodyPr wrap="square">
            <a:spAutoFit/>
          </a:bodyPr>
          <a:lstStyle/>
          <a:p>
            <a:r>
              <a:rPr lang="en-US" sz="3200" b="1" dirty="0" smtClean="0">
                <a:solidFill>
                  <a:srgbClr val="002060"/>
                </a:solidFill>
                <a:latin typeface="Arial" pitchFamily="34" charset="0"/>
                <a:cs typeface="Arial" pitchFamily="34" charset="0"/>
              </a:rPr>
              <a:t>The tyrant was the leader of the aristocrats.  </a:t>
            </a:r>
            <a:r>
              <a:rPr lang="en-US" sz="3200" b="1" dirty="0" smtClean="0">
                <a:solidFill>
                  <a:srgbClr val="7030A0"/>
                </a:solidFill>
                <a:latin typeface="Arial" pitchFamily="34" charset="0"/>
                <a:cs typeface="Arial" pitchFamily="34" charset="0"/>
              </a:rPr>
              <a:t>Today we use the term </a:t>
            </a:r>
            <a:r>
              <a:rPr lang="en-US" sz="3200" b="1" i="1" dirty="0" smtClean="0">
                <a:solidFill>
                  <a:srgbClr val="7030A0"/>
                </a:solidFill>
                <a:latin typeface="Arial" pitchFamily="34" charset="0"/>
                <a:cs typeface="Arial" pitchFamily="34" charset="0"/>
              </a:rPr>
              <a:t>tyrant</a:t>
            </a:r>
            <a:r>
              <a:rPr lang="en-US" sz="3200" b="1" dirty="0" smtClean="0">
                <a:solidFill>
                  <a:srgbClr val="7030A0"/>
                </a:solidFill>
                <a:latin typeface="Arial" pitchFamily="34" charset="0"/>
                <a:cs typeface="Arial" pitchFamily="34" charset="0"/>
              </a:rPr>
              <a:t> to describe a cruel ruler, but many of the Athenian tyrants were kind and effective leaders.</a:t>
            </a:r>
            <a:endParaRPr lang="en-US" sz="3200" dirty="0">
              <a:solidFill>
                <a:srgbClr val="7030A0"/>
              </a:solidFill>
            </a:endParaRPr>
          </a:p>
        </p:txBody>
      </p:sp>
      <p:sp>
        <p:nvSpPr>
          <p:cNvPr id="13" name="Title 1"/>
          <p:cNvSpPr txBox="1">
            <a:spLocks/>
          </p:cNvSpPr>
          <p:nvPr/>
        </p:nvSpPr>
        <p:spPr>
          <a:xfrm>
            <a:off x="0" y="0"/>
            <a:ext cx="9144000" cy="47625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rgbClr val="002060"/>
                </a:solidFill>
                <a:effectLst/>
                <a:uLnTx/>
                <a:uFillTx/>
                <a:latin typeface="Arial Black" pitchFamily="34" charset="0"/>
                <a:ea typeface="+mj-ea"/>
                <a:cs typeface="+mj-cs"/>
              </a:rPr>
              <a:t>Athenian Democracy               Ancient Greece</a:t>
            </a:r>
            <a:endParaRPr kumimoji="0" lang="en-US" sz="2800" b="0" i="0" u="none" strike="noStrike" kern="1200" cap="none" spc="0" normalizeH="0" baseline="0" noProof="0" dirty="0">
              <a:ln>
                <a:noFill/>
              </a:ln>
              <a:solidFill>
                <a:srgbClr val="002060"/>
              </a:solidFill>
              <a:effectLst/>
              <a:uLnTx/>
              <a:uFillTx/>
              <a:latin typeface="Arial Black" pitchFamily="34" charset="0"/>
              <a:ea typeface="+mj-ea"/>
              <a:cs typeface="+mj-cs"/>
            </a:endParaRPr>
          </a:p>
        </p:txBody>
      </p:sp>
      <p:pic>
        <p:nvPicPr>
          <p:cNvPr id="14" name="Picture 13" descr="athens tyrant.png"/>
          <p:cNvPicPr>
            <a:picLocks noChangeAspect="1"/>
          </p:cNvPicPr>
          <p:nvPr/>
        </p:nvPicPr>
        <p:blipFill>
          <a:blip r:embed="rId2" cstate="print"/>
          <a:stretch>
            <a:fillRect/>
          </a:stretch>
        </p:blipFill>
        <p:spPr>
          <a:xfrm>
            <a:off x="381000" y="990600"/>
            <a:ext cx="4293654" cy="5602545"/>
          </a:xfrm>
          <a:prstGeom prst="rect">
            <a:avLst/>
          </a:prstGeom>
        </p:spPr>
      </p:pic>
    </p:spTree>
  </p:cSld>
  <p:clrMapOvr>
    <a:masterClrMapping/>
  </p:clrMapOvr>
  <p:transition advTm="8328">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descr="http://1-ps.googleusercontent.com/h/www.mrdowling.com/images/300x408x701spartan.png.pagespeed.ic.PMTuj7KuB1.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2" name="AutoShape 4" descr="http://1-ps.googleusercontent.com/h/www.mrdowling.com/images/300x408x701spartan.png.pagespeed.ic.PMTuj7KuB1.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 name="Rectangle 6"/>
          <p:cNvSpPr/>
          <p:nvPr/>
        </p:nvSpPr>
        <p:spPr>
          <a:xfrm>
            <a:off x="381000" y="685800"/>
            <a:ext cx="8229600" cy="5509200"/>
          </a:xfrm>
          <a:prstGeom prst="rect">
            <a:avLst/>
          </a:prstGeom>
        </p:spPr>
        <p:txBody>
          <a:bodyPr wrap="square">
            <a:spAutoFit/>
          </a:bodyPr>
          <a:lstStyle/>
          <a:p>
            <a:r>
              <a:rPr lang="en-US" sz="3200" b="1" dirty="0" smtClean="0">
                <a:solidFill>
                  <a:srgbClr val="7030A0"/>
                </a:solidFill>
                <a:latin typeface="Arial" pitchFamily="34" charset="0"/>
                <a:cs typeface="Arial" pitchFamily="34" charset="0"/>
              </a:rPr>
              <a:t>One tyrant named Draco created a written legal system and a court to enforce his laws.  </a:t>
            </a:r>
            <a:r>
              <a:rPr lang="en-US" sz="3200" b="1" dirty="0" smtClean="0">
                <a:solidFill>
                  <a:srgbClr val="002060"/>
                </a:solidFill>
                <a:latin typeface="Arial" pitchFamily="34" charset="0"/>
                <a:cs typeface="Arial" pitchFamily="34" charset="0"/>
              </a:rPr>
              <a:t>Draco’s court meted out harsh punishments for even minor offenses.  Today </a:t>
            </a:r>
          </a:p>
          <a:p>
            <a:r>
              <a:rPr lang="en-US" sz="3200" b="1" dirty="0" smtClean="0">
                <a:solidFill>
                  <a:srgbClr val="002060"/>
                </a:solidFill>
                <a:latin typeface="Arial" pitchFamily="34" charset="0"/>
                <a:cs typeface="Arial" pitchFamily="34" charset="0"/>
              </a:rPr>
              <a:t>we use the word </a:t>
            </a:r>
          </a:p>
          <a:p>
            <a:r>
              <a:rPr lang="en-US" sz="3200" b="1" dirty="0" smtClean="0">
                <a:solidFill>
                  <a:srgbClr val="002060"/>
                </a:solidFill>
                <a:latin typeface="Arial" pitchFamily="34" charset="0"/>
                <a:cs typeface="Arial" pitchFamily="34" charset="0"/>
              </a:rPr>
              <a:t>draconian to </a:t>
            </a:r>
          </a:p>
          <a:p>
            <a:r>
              <a:rPr lang="en-US" sz="3200" b="1" dirty="0" smtClean="0">
                <a:solidFill>
                  <a:srgbClr val="002060"/>
                </a:solidFill>
                <a:latin typeface="Arial" pitchFamily="34" charset="0"/>
                <a:cs typeface="Arial" pitchFamily="34" charset="0"/>
              </a:rPr>
              <a:t>describe laws </a:t>
            </a:r>
          </a:p>
          <a:p>
            <a:r>
              <a:rPr lang="en-US" sz="3200" b="1" dirty="0" smtClean="0">
                <a:solidFill>
                  <a:srgbClr val="002060"/>
                </a:solidFill>
                <a:latin typeface="Arial" pitchFamily="34" charset="0"/>
                <a:cs typeface="Arial" pitchFamily="34" charset="0"/>
              </a:rPr>
              <a:t>that are </a:t>
            </a:r>
          </a:p>
          <a:p>
            <a:r>
              <a:rPr lang="en-US" sz="3200" b="1" dirty="0" smtClean="0">
                <a:solidFill>
                  <a:srgbClr val="002060"/>
                </a:solidFill>
                <a:latin typeface="Arial" pitchFamily="34" charset="0"/>
                <a:cs typeface="Arial" pitchFamily="34" charset="0"/>
              </a:rPr>
              <a:t>unnecessarily </a:t>
            </a:r>
          </a:p>
          <a:p>
            <a:r>
              <a:rPr lang="en-US" sz="3200" b="1" dirty="0" smtClean="0">
                <a:solidFill>
                  <a:srgbClr val="002060"/>
                </a:solidFill>
                <a:latin typeface="Arial" pitchFamily="34" charset="0"/>
                <a:cs typeface="Arial" pitchFamily="34" charset="0"/>
              </a:rPr>
              <a:t>harsh or unjust.</a:t>
            </a:r>
            <a:endParaRPr lang="en-US" sz="3200" dirty="0">
              <a:solidFill>
                <a:srgbClr val="002060"/>
              </a:solidFill>
            </a:endParaRPr>
          </a:p>
        </p:txBody>
      </p:sp>
      <p:sp>
        <p:nvSpPr>
          <p:cNvPr id="12" name="Title 1"/>
          <p:cNvSpPr txBox="1">
            <a:spLocks/>
          </p:cNvSpPr>
          <p:nvPr/>
        </p:nvSpPr>
        <p:spPr>
          <a:xfrm>
            <a:off x="0" y="0"/>
            <a:ext cx="9144000" cy="47625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rgbClr val="002060"/>
                </a:solidFill>
                <a:effectLst/>
                <a:uLnTx/>
                <a:uFillTx/>
                <a:latin typeface="Arial Black" pitchFamily="34" charset="0"/>
                <a:ea typeface="+mj-ea"/>
                <a:cs typeface="+mj-cs"/>
              </a:rPr>
              <a:t>Athenian Democracy               Ancient Greece</a:t>
            </a:r>
            <a:endParaRPr kumimoji="0" lang="en-US" sz="2800" b="0" i="0" u="none" strike="noStrike" kern="1200" cap="none" spc="0" normalizeH="0" baseline="0" noProof="0" dirty="0">
              <a:ln>
                <a:noFill/>
              </a:ln>
              <a:solidFill>
                <a:srgbClr val="002060"/>
              </a:solidFill>
              <a:effectLst/>
              <a:uLnTx/>
              <a:uFillTx/>
              <a:latin typeface="Arial Black" pitchFamily="34" charset="0"/>
              <a:ea typeface="+mj-ea"/>
              <a:cs typeface="+mj-cs"/>
            </a:endParaRPr>
          </a:p>
        </p:txBody>
      </p:sp>
      <p:pic>
        <p:nvPicPr>
          <p:cNvPr id="13" name="Picture 12" descr="athens aristocrats.png"/>
          <p:cNvPicPr>
            <a:picLocks noChangeAspect="1"/>
          </p:cNvPicPr>
          <p:nvPr/>
        </p:nvPicPr>
        <p:blipFill>
          <a:blip r:embed="rId2" cstate="print"/>
          <a:stretch>
            <a:fillRect/>
          </a:stretch>
        </p:blipFill>
        <p:spPr>
          <a:xfrm>
            <a:off x="4114800" y="2895600"/>
            <a:ext cx="4495800" cy="3276314"/>
          </a:xfrm>
          <a:prstGeom prst="rect">
            <a:avLst/>
          </a:prstGeom>
        </p:spPr>
      </p:pic>
    </p:spTree>
  </p:cSld>
  <p:clrMapOvr>
    <a:masterClrMapping/>
  </p:clrMapOvr>
  <p:transition advTm="6375">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descr="http://1-ps.googleusercontent.com/h/www.mrdowling.com/images/300x408x701spartan.png.pagespeed.ic.PMTuj7KuB1.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2" name="AutoShape 4" descr="http://1-ps.googleusercontent.com/h/www.mrdowling.com/images/300x408x701spartan.png.pagespeed.ic.PMTuj7KuB1.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 name="Rectangle 6"/>
          <p:cNvSpPr/>
          <p:nvPr/>
        </p:nvSpPr>
        <p:spPr>
          <a:xfrm>
            <a:off x="381000" y="685800"/>
            <a:ext cx="8229600" cy="5509200"/>
          </a:xfrm>
          <a:prstGeom prst="rect">
            <a:avLst/>
          </a:prstGeom>
        </p:spPr>
        <p:txBody>
          <a:bodyPr wrap="square">
            <a:spAutoFit/>
          </a:bodyPr>
          <a:lstStyle/>
          <a:p>
            <a:r>
              <a:rPr lang="en-US" sz="3200" b="1" dirty="0" smtClean="0">
                <a:solidFill>
                  <a:srgbClr val="002060"/>
                </a:solidFill>
                <a:latin typeface="Arial" pitchFamily="34" charset="0"/>
                <a:cs typeface="Arial" pitchFamily="34" charset="0"/>
              </a:rPr>
              <a:t>One tyrant named Draco created a written legal system and a court to enforce his laws.  </a:t>
            </a:r>
            <a:r>
              <a:rPr lang="en-US" sz="3200" b="1" dirty="0" smtClean="0">
                <a:solidFill>
                  <a:srgbClr val="7030A0"/>
                </a:solidFill>
                <a:latin typeface="Arial" pitchFamily="34" charset="0"/>
                <a:cs typeface="Arial" pitchFamily="34" charset="0"/>
              </a:rPr>
              <a:t>Draco’s court meted out harsh punishments for even minor offenses.  </a:t>
            </a:r>
            <a:r>
              <a:rPr lang="en-US" sz="3200" b="1" dirty="0" smtClean="0">
                <a:solidFill>
                  <a:srgbClr val="002060"/>
                </a:solidFill>
                <a:latin typeface="Arial" pitchFamily="34" charset="0"/>
                <a:cs typeface="Arial" pitchFamily="34" charset="0"/>
              </a:rPr>
              <a:t>Today </a:t>
            </a:r>
          </a:p>
          <a:p>
            <a:r>
              <a:rPr lang="en-US" sz="3200" b="1" dirty="0" smtClean="0">
                <a:solidFill>
                  <a:srgbClr val="002060"/>
                </a:solidFill>
                <a:latin typeface="Arial" pitchFamily="34" charset="0"/>
                <a:cs typeface="Arial" pitchFamily="34" charset="0"/>
              </a:rPr>
              <a:t>we use the word </a:t>
            </a:r>
          </a:p>
          <a:p>
            <a:r>
              <a:rPr lang="en-US" sz="3200" b="1" dirty="0" smtClean="0">
                <a:solidFill>
                  <a:srgbClr val="002060"/>
                </a:solidFill>
                <a:latin typeface="Arial" pitchFamily="34" charset="0"/>
                <a:cs typeface="Arial" pitchFamily="34" charset="0"/>
              </a:rPr>
              <a:t>draconian to </a:t>
            </a:r>
          </a:p>
          <a:p>
            <a:r>
              <a:rPr lang="en-US" sz="3200" b="1" dirty="0" smtClean="0">
                <a:solidFill>
                  <a:srgbClr val="002060"/>
                </a:solidFill>
                <a:latin typeface="Arial" pitchFamily="34" charset="0"/>
                <a:cs typeface="Arial" pitchFamily="34" charset="0"/>
              </a:rPr>
              <a:t>describe laws </a:t>
            </a:r>
          </a:p>
          <a:p>
            <a:r>
              <a:rPr lang="en-US" sz="3200" b="1" dirty="0" smtClean="0">
                <a:solidFill>
                  <a:srgbClr val="002060"/>
                </a:solidFill>
                <a:latin typeface="Arial" pitchFamily="34" charset="0"/>
                <a:cs typeface="Arial" pitchFamily="34" charset="0"/>
              </a:rPr>
              <a:t>that are </a:t>
            </a:r>
          </a:p>
          <a:p>
            <a:r>
              <a:rPr lang="en-US" sz="3200" b="1" dirty="0" smtClean="0">
                <a:solidFill>
                  <a:srgbClr val="002060"/>
                </a:solidFill>
                <a:latin typeface="Arial" pitchFamily="34" charset="0"/>
                <a:cs typeface="Arial" pitchFamily="34" charset="0"/>
              </a:rPr>
              <a:t>unnecessarily </a:t>
            </a:r>
          </a:p>
          <a:p>
            <a:r>
              <a:rPr lang="en-US" sz="3200" b="1" dirty="0" smtClean="0">
                <a:solidFill>
                  <a:srgbClr val="002060"/>
                </a:solidFill>
                <a:latin typeface="Arial" pitchFamily="34" charset="0"/>
                <a:cs typeface="Arial" pitchFamily="34" charset="0"/>
              </a:rPr>
              <a:t>harsh or unjust.</a:t>
            </a:r>
            <a:endParaRPr lang="en-US" sz="3200" dirty="0">
              <a:solidFill>
                <a:srgbClr val="002060"/>
              </a:solidFill>
            </a:endParaRPr>
          </a:p>
        </p:txBody>
      </p:sp>
      <p:sp>
        <p:nvSpPr>
          <p:cNvPr id="12" name="Title 1"/>
          <p:cNvSpPr txBox="1">
            <a:spLocks/>
          </p:cNvSpPr>
          <p:nvPr/>
        </p:nvSpPr>
        <p:spPr>
          <a:xfrm>
            <a:off x="0" y="0"/>
            <a:ext cx="9144000" cy="47625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rgbClr val="002060"/>
                </a:solidFill>
                <a:effectLst/>
                <a:uLnTx/>
                <a:uFillTx/>
                <a:latin typeface="Arial Black" pitchFamily="34" charset="0"/>
                <a:ea typeface="+mj-ea"/>
                <a:cs typeface="+mj-cs"/>
              </a:rPr>
              <a:t>Athenian Democracy               Ancient Greece</a:t>
            </a:r>
            <a:endParaRPr kumimoji="0" lang="en-US" sz="2800" b="0" i="0" u="none" strike="noStrike" kern="1200" cap="none" spc="0" normalizeH="0" baseline="0" noProof="0" dirty="0">
              <a:ln>
                <a:noFill/>
              </a:ln>
              <a:solidFill>
                <a:srgbClr val="002060"/>
              </a:solidFill>
              <a:effectLst/>
              <a:uLnTx/>
              <a:uFillTx/>
              <a:latin typeface="Arial Black" pitchFamily="34" charset="0"/>
              <a:ea typeface="+mj-ea"/>
              <a:cs typeface="+mj-cs"/>
            </a:endParaRPr>
          </a:p>
        </p:txBody>
      </p:sp>
      <p:pic>
        <p:nvPicPr>
          <p:cNvPr id="13" name="Picture 12" descr="athens aristocrats.png"/>
          <p:cNvPicPr>
            <a:picLocks noChangeAspect="1"/>
          </p:cNvPicPr>
          <p:nvPr/>
        </p:nvPicPr>
        <p:blipFill>
          <a:blip r:embed="rId2" cstate="print"/>
          <a:stretch>
            <a:fillRect/>
          </a:stretch>
        </p:blipFill>
        <p:spPr>
          <a:xfrm>
            <a:off x="4114800" y="2895600"/>
            <a:ext cx="4495800" cy="3276314"/>
          </a:xfrm>
          <a:prstGeom prst="rect">
            <a:avLst/>
          </a:prstGeom>
        </p:spPr>
      </p:pic>
    </p:spTree>
  </p:cSld>
  <p:clrMapOvr>
    <a:masterClrMapping/>
  </p:clrMapOvr>
  <p:transition advTm="4188">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descr="http://1-ps.googleusercontent.com/h/www.mrdowling.com/images/300x408x701spartan.png.pagespeed.ic.PMTuj7KuB1.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2" name="AutoShape 4" descr="http://1-ps.googleusercontent.com/h/www.mrdowling.com/images/300x408x701spartan.png.pagespeed.ic.PMTuj7KuB1.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 name="Rectangle 6"/>
          <p:cNvSpPr/>
          <p:nvPr/>
        </p:nvSpPr>
        <p:spPr>
          <a:xfrm>
            <a:off x="381000" y="685800"/>
            <a:ext cx="8229600" cy="5509200"/>
          </a:xfrm>
          <a:prstGeom prst="rect">
            <a:avLst/>
          </a:prstGeom>
        </p:spPr>
        <p:txBody>
          <a:bodyPr wrap="square">
            <a:spAutoFit/>
          </a:bodyPr>
          <a:lstStyle/>
          <a:p>
            <a:r>
              <a:rPr lang="en-US" sz="3200" b="1" dirty="0" smtClean="0">
                <a:solidFill>
                  <a:srgbClr val="002060"/>
                </a:solidFill>
                <a:latin typeface="Arial" pitchFamily="34" charset="0"/>
                <a:cs typeface="Arial" pitchFamily="34" charset="0"/>
              </a:rPr>
              <a:t>One tyrant named Draco created a written legal system and a court to enforce his laws.  Draco’s court meted out harsh punishments for even minor offenses</a:t>
            </a:r>
            <a:r>
              <a:rPr lang="en-US" sz="3200" b="1" dirty="0" smtClean="0">
                <a:solidFill>
                  <a:srgbClr val="7030A0"/>
                </a:solidFill>
                <a:latin typeface="Arial" pitchFamily="34" charset="0"/>
                <a:cs typeface="Arial" pitchFamily="34" charset="0"/>
              </a:rPr>
              <a:t>.  Today </a:t>
            </a:r>
          </a:p>
          <a:p>
            <a:r>
              <a:rPr lang="en-US" sz="3200" b="1" dirty="0" smtClean="0">
                <a:solidFill>
                  <a:srgbClr val="7030A0"/>
                </a:solidFill>
                <a:latin typeface="Arial" pitchFamily="34" charset="0"/>
                <a:cs typeface="Arial" pitchFamily="34" charset="0"/>
              </a:rPr>
              <a:t>we use the word </a:t>
            </a:r>
          </a:p>
          <a:p>
            <a:r>
              <a:rPr lang="en-US" sz="3200" b="1" dirty="0" smtClean="0">
                <a:solidFill>
                  <a:srgbClr val="7030A0"/>
                </a:solidFill>
                <a:latin typeface="Arial" pitchFamily="34" charset="0"/>
                <a:cs typeface="Arial" pitchFamily="34" charset="0"/>
              </a:rPr>
              <a:t>draconian to </a:t>
            </a:r>
          </a:p>
          <a:p>
            <a:r>
              <a:rPr lang="en-US" sz="3200" b="1" dirty="0" smtClean="0">
                <a:solidFill>
                  <a:srgbClr val="7030A0"/>
                </a:solidFill>
                <a:latin typeface="Arial" pitchFamily="34" charset="0"/>
                <a:cs typeface="Arial" pitchFamily="34" charset="0"/>
              </a:rPr>
              <a:t>describe laws </a:t>
            </a:r>
          </a:p>
          <a:p>
            <a:r>
              <a:rPr lang="en-US" sz="3200" b="1" dirty="0" smtClean="0">
                <a:solidFill>
                  <a:srgbClr val="7030A0"/>
                </a:solidFill>
                <a:latin typeface="Arial" pitchFamily="34" charset="0"/>
                <a:cs typeface="Arial" pitchFamily="34" charset="0"/>
              </a:rPr>
              <a:t>that are </a:t>
            </a:r>
          </a:p>
          <a:p>
            <a:r>
              <a:rPr lang="en-US" sz="3200" b="1" dirty="0" smtClean="0">
                <a:solidFill>
                  <a:srgbClr val="7030A0"/>
                </a:solidFill>
                <a:latin typeface="Arial" pitchFamily="34" charset="0"/>
                <a:cs typeface="Arial" pitchFamily="34" charset="0"/>
              </a:rPr>
              <a:t>unnecessarily </a:t>
            </a:r>
          </a:p>
          <a:p>
            <a:r>
              <a:rPr lang="en-US" sz="3200" b="1" dirty="0" smtClean="0">
                <a:solidFill>
                  <a:srgbClr val="7030A0"/>
                </a:solidFill>
                <a:latin typeface="Arial" pitchFamily="34" charset="0"/>
                <a:cs typeface="Arial" pitchFamily="34" charset="0"/>
              </a:rPr>
              <a:t>harsh or unjust.</a:t>
            </a:r>
            <a:endParaRPr lang="en-US" sz="3200" dirty="0">
              <a:solidFill>
                <a:srgbClr val="7030A0"/>
              </a:solidFill>
            </a:endParaRPr>
          </a:p>
        </p:txBody>
      </p:sp>
      <p:sp>
        <p:nvSpPr>
          <p:cNvPr id="12" name="Title 1"/>
          <p:cNvSpPr txBox="1">
            <a:spLocks/>
          </p:cNvSpPr>
          <p:nvPr/>
        </p:nvSpPr>
        <p:spPr>
          <a:xfrm>
            <a:off x="0" y="0"/>
            <a:ext cx="9144000" cy="47625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rgbClr val="002060"/>
                </a:solidFill>
                <a:effectLst/>
                <a:uLnTx/>
                <a:uFillTx/>
                <a:latin typeface="Arial Black" pitchFamily="34" charset="0"/>
                <a:ea typeface="+mj-ea"/>
                <a:cs typeface="+mj-cs"/>
              </a:rPr>
              <a:t>Athenian Democracy               Ancient Greece</a:t>
            </a:r>
            <a:endParaRPr kumimoji="0" lang="en-US" sz="2800" b="0" i="0" u="none" strike="noStrike" kern="1200" cap="none" spc="0" normalizeH="0" baseline="0" noProof="0" dirty="0">
              <a:ln>
                <a:noFill/>
              </a:ln>
              <a:solidFill>
                <a:srgbClr val="002060"/>
              </a:solidFill>
              <a:effectLst/>
              <a:uLnTx/>
              <a:uFillTx/>
              <a:latin typeface="Arial Black" pitchFamily="34" charset="0"/>
              <a:ea typeface="+mj-ea"/>
              <a:cs typeface="+mj-cs"/>
            </a:endParaRPr>
          </a:p>
        </p:txBody>
      </p:sp>
      <p:pic>
        <p:nvPicPr>
          <p:cNvPr id="13" name="Picture 12" descr="athens aristocrats.png"/>
          <p:cNvPicPr>
            <a:picLocks noChangeAspect="1"/>
          </p:cNvPicPr>
          <p:nvPr/>
        </p:nvPicPr>
        <p:blipFill>
          <a:blip r:embed="rId2" cstate="print"/>
          <a:stretch>
            <a:fillRect/>
          </a:stretch>
        </p:blipFill>
        <p:spPr>
          <a:xfrm>
            <a:off x="4114800" y="2895600"/>
            <a:ext cx="4495800" cy="3276314"/>
          </a:xfrm>
          <a:prstGeom prst="rect">
            <a:avLst/>
          </a:prstGeom>
        </p:spPr>
      </p:pic>
    </p:spTree>
  </p:cSld>
  <p:clrMapOvr>
    <a:masterClrMapping/>
  </p:clrMapOvr>
  <p:transition advTm="5985">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descr="http://1-ps.googleusercontent.com/h/www.mrdowling.com/images/300x408x701spartan.png.pagespeed.ic.PMTuj7KuB1.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2" name="AutoShape 4" descr="http://1-ps.googleusercontent.com/h/www.mrdowling.com/images/300x408x701spartan.png.pagespeed.ic.PMTuj7KuB1.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 name="Rectangle 6"/>
          <p:cNvSpPr/>
          <p:nvPr/>
        </p:nvSpPr>
        <p:spPr>
          <a:xfrm>
            <a:off x="152400" y="4114800"/>
            <a:ext cx="8915400" cy="2554545"/>
          </a:xfrm>
          <a:prstGeom prst="rect">
            <a:avLst/>
          </a:prstGeom>
        </p:spPr>
        <p:txBody>
          <a:bodyPr wrap="square">
            <a:spAutoFit/>
          </a:bodyPr>
          <a:lstStyle/>
          <a:p>
            <a:r>
              <a:rPr lang="en-US" sz="3200" b="1" dirty="0" smtClean="0">
                <a:solidFill>
                  <a:srgbClr val="7030A0"/>
                </a:solidFill>
                <a:latin typeface="Arial" pitchFamily="34" charset="0"/>
                <a:cs typeface="Arial" pitchFamily="34" charset="0"/>
              </a:rPr>
              <a:t>The Athenian army fought in a phalanx, a military formation of soldiers with overlapping shields that moved together as a unit.  </a:t>
            </a:r>
            <a:r>
              <a:rPr lang="en-US" sz="3200" b="1" dirty="0" smtClean="0">
                <a:solidFill>
                  <a:srgbClr val="002060"/>
                </a:solidFill>
                <a:latin typeface="Arial" pitchFamily="34" charset="0"/>
                <a:cs typeface="Arial" pitchFamily="34" charset="0"/>
              </a:rPr>
              <a:t>The mighty phalanx was more powerful than any individual aristocratic warrior.  </a:t>
            </a:r>
            <a:endParaRPr lang="en-US" sz="3200" dirty="0">
              <a:solidFill>
                <a:srgbClr val="002060"/>
              </a:solidFill>
            </a:endParaRPr>
          </a:p>
        </p:txBody>
      </p:sp>
      <p:sp>
        <p:nvSpPr>
          <p:cNvPr id="12" name="Title 1"/>
          <p:cNvSpPr txBox="1">
            <a:spLocks/>
          </p:cNvSpPr>
          <p:nvPr/>
        </p:nvSpPr>
        <p:spPr>
          <a:xfrm>
            <a:off x="0" y="0"/>
            <a:ext cx="9144000" cy="47625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rgbClr val="002060"/>
                </a:solidFill>
                <a:effectLst/>
                <a:uLnTx/>
                <a:uFillTx/>
                <a:latin typeface="Arial Black" pitchFamily="34" charset="0"/>
                <a:ea typeface="+mj-ea"/>
                <a:cs typeface="+mj-cs"/>
              </a:rPr>
              <a:t>Athenian Democracy               Ancient Greece</a:t>
            </a:r>
            <a:endParaRPr kumimoji="0" lang="en-US" sz="2800" b="0" i="0" u="none" strike="noStrike" kern="1200" cap="none" spc="0" normalizeH="0" baseline="0" noProof="0" dirty="0">
              <a:ln>
                <a:noFill/>
              </a:ln>
              <a:solidFill>
                <a:srgbClr val="002060"/>
              </a:solidFill>
              <a:effectLst/>
              <a:uLnTx/>
              <a:uFillTx/>
              <a:latin typeface="Arial Black" pitchFamily="34" charset="0"/>
              <a:ea typeface="+mj-ea"/>
              <a:cs typeface="+mj-cs"/>
            </a:endParaRPr>
          </a:p>
        </p:txBody>
      </p:sp>
      <p:pic>
        <p:nvPicPr>
          <p:cNvPr id="36866" name="Picture 2" descr="File:Greek Phalanx.jpg"/>
          <p:cNvPicPr>
            <a:picLocks noChangeAspect="1" noChangeArrowheads="1"/>
          </p:cNvPicPr>
          <p:nvPr/>
        </p:nvPicPr>
        <p:blipFill>
          <a:blip r:embed="rId2" cstate="print"/>
          <a:srcRect/>
          <a:stretch>
            <a:fillRect/>
          </a:stretch>
        </p:blipFill>
        <p:spPr bwMode="auto">
          <a:xfrm>
            <a:off x="990600" y="609600"/>
            <a:ext cx="6553200" cy="3276600"/>
          </a:xfrm>
          <a:prstGeom prst="rect">
            <a:avLst/>
          </a:prstGeom>
          <a:noFill/>
        </p:spPr>
      </p:pic>
    </p:spTree>
  </p:cSld>
  <p:clrMapOvr>
    <a:masterClrMapping/>
  </p:clrMapOvr>
  <p:transition advTm="8766">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6866"/>
                                        </p:tgtEl>
                                        <p:attrNameLst>
                                          <p:attrName>style.visibility</p:attrName>
                                        </p:attrNameLst>
                                      </p:cBhvr>
                                      <p:to>
                                        <p:strVal val="visible"/>
                                      </p:to>
                                    </p:set>
                                    <p:animEffect transition="in" filter="fade">
                                      <p:cBhvr>
                                        <p:cTn id="7" dur="2000"/>
                                        <p:tgtEl>
                                          <p:spTgt spid="368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descr="http://1-ps.googleusercontent.com/h/www.mrdowling.com/images/300x408x701spartan.png.pagespeed.ic.PMTuj7KuB1.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2" name="AutoShape 4" descr="http://1-ps.googleusercontent.com/h/www.mrdowling.com/images/300x408x701spartan.png.pagespeed.ic.PMTuj7KuB1.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 name="Rectangle 6"/>
          <p:cNvSpPr/>
          <p:nvPr/>
        </p:nvSpPr>
        <p:spPr>
          <a:xfrm>
            <a:off x="152400" y="4114800"/>
            <a:ext cx="8915400" cy="2554545"/>
          </a:xfrm>
          <a:prstGeom prst="rect">
            <a:avLst/>
          </a:prstGeom>
        </p:spPr>
        <p:txBody>
          <a:bodyPr wrap="square">
            <a:spAutoFit/>
          </a:bodyPr>
          <a:lstStyle/>
          <a:p>
            <a:r>
              <a:rPr lang="en-US" sz="3200" b="1" dirty="0" smtClean="0">
                <a:solidFill>
                  <a:srgbClr val="002060"/>
                </a:solidFill>
                <a:latin typeface="Arial" pitchFamily="34" charset="0"/>
                <a:cs typeface="Arial" pitchFamily="34" charset="0"/>
              </a:rPr>
              <a:t>The Athenian army fought in a phalanx, a military formation of soldiers with overlapping shields that moved together as a unit.  </a:t>
            </a:r>
            <a:r>
              <a:rPr lang="en-US" sz="3200" b="1" dirty="0" smtClean="0">
                <a:solidFill>
                  <a:srgbClr val="7030A0"/>
                </a:solidFill>
                <a:latin typeface="Arial" pitchFamily="34" charset="0"/>
                <a:cs typeface="Arial" pitchFamily="34" charset="0"/>
              </a:rPr>
              <a:t>The mighty phalanx was more powerful than any individual aristocratic warrior.  </a:t>
            </a:r>
            <a:endParaRPr lang="en-US" sz="3200" dirty="0">
              <a:solidFill>
                <a:srgbClr val="7030A0"/>
              </a:solidFill>
            </a:endParaRPr>
          </a:p>
        </p:txBody>
      </p:sp>
      <p:sp>
        <p:nvSpPr>
          <p:cNvPr id="12" name="Title 1"/>
          <p:cNvSpPr txBox="1">
            <a:spLocks/>
          </p:cNvSpPr>
          <p:nvPr/>
        </p:nvSpPr>
        <p:spPr>
          <a:xfrm>
            <a:off x="0" y="0"/>
            <a:ext cx="9144000" cy="47625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rgbClr val="002060"/>
                </a:solidFill>
                <a:effectLst/>
                <a:uLnTx/>
                <a:uFillTx/>
                <a:latin typeface="Arial Black" pitchFamily="34" charset="0"/>
                <a:ea typeface="+mj-ea"/>
                <a:cs typeface="+mj-cs"/>
              </a:rPr>
              <a:t>Athenian Democracy               Ancient Greece</a:t>
            </a:r>
            <a:endParaRPr kumimoji="0" lang="en-US" sz="2800" b="0" i="0" u="none" strike="noStrike" kern="1200" cap="none" spc="0" normalizeH="0" baseline="0" noProof="0" dirty="0">
              <a:ln>
                <a:noFill/>
              </a:ln>
              <a:solidFill>
                <a:srgbClr val="002060"/>
              </a:solidFill>
              <a:effectLst/>
              <a:uLnTx/>
              <a:uFillTx/>
              <a:latin typeface="Arial Black" pitchFamily="34" charset="0"/>
              <a:ea typeface="+mj-ea"/>
              <a:cs typeface="+mj-cs"/>
            </a:endParaRPr>
          </a:p>
        </p:txBody>
      </p:sp>
      <p:pic>
        <p:nvPicPr>
          <p:cNvPr id="36866" name="Picture 2" descr="File:Greek Phalanx.jpg"/>
          <p:cNvPicPr>
            <a:picLocks noChangeAspect="1" noChangeArrowheads="1"/>
          </p:cNvPicPr>
          <p:nvPr/>
        </p:nvPicPr>
        <p:blipFill>
          <a:blip r:embed="rId2" cstate="print"/>
          <a:srcRect/>
          <a:stretch>
            <a:fillRect/>
          </a:stretch>
        </p:blipFill>
        <p:spPr bwMode="auto">
          <a:xfrm>
            <a:off x="990600" y="609600"/>
            <a:ext cx="6553200" cy="3276600"/>
          </a:xfrm>
          <a:prstGeom prst="rect">
            <a:avLst/>
          </a:prstGeom>
          <a:noFill/>
        </p:spPr>
      </p:pic>
    </p:spTree>
  </p:cSld>
  <p:clrMapOvr>
    <a:masterClrMapping/>
  </p:clrMapOvr>
  <p:transition advTm="5156">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57200" y="609600"/>
            <a:ext cx="8305800" cy="5509200"/>
          </a:xfrm>
          <a:prstGeom prst="rect">
            <a:avLst/>
          </a:prstGeom>
        </p:spPr>
        <p:txBody>
          <a:bodyPr wrap="square">
            <a:spAutoFit/>
          </a:bodyPr>
          <a:lstStyle/>
          <a:p>
            <a:r>
              <a:rPr lang="en-US" sz="3200" b="1" dirty="0" smtClean="0">
                <a:solidFill>
                  <a:srgbClr val="7030A0"/>
                </a:solidFill>
                <a:latin typeface="Arial" pitchFamily="34" charset="0"/>
                <a:cs typeface="Arial" pitchFamily="34" charset="0"/>
              </a:rPr>
              <a:t>Soldiers no longer </a:t>
            </a:r>
          </a:p>
          <a:p>
            <a:r>
              <a:rPr lang="en-US" sz="3200" b="1" dirty="0" smtClean="0">
                <a:solidFill>
                  <a:srgbClr val="7030A0"/>
                </a:solidFill>
                <a:latin typeface="Arial" pitchFamily="34" charset="0"/>
                <a:cs typeface="Arial" pitchFamily="34" charset="0"/>
              </a:rPr>
              <a:t>needed to be wealthy </a:t>
            </a:r>
          </a:p>
          <a:p>
            <a:r>
              <a:rPr lang="en-US" sz="3200" b="1" dirty="0" smtClean="0">
                <a:solidFill>
                  <a:srgbClr val="7030A0"/>
                </a:solidFill>
                <a:latin typeface="Arial" pitchFamily="34" charset="0"/>
                <a:cs typeface="Arial" pitchFamily="34" charset="0"/>
              </a:rPr>
              <a:t>enough to afford </a:t>
            </a:r>
          </a:p>
          <a:p>
            <a:r>
              <a:rPr lang="en-US" sz="3200" b="1" dirty="0" smtClean="0">
                <a:solidFill>
                  <a:srgbClr val="7030A0"/>
                </a:solidFill>
                <a:latin typeface="Arial" pitchFamily="34" charset="0"/>
                <a:cs typeface="Arial" pitchFamily="34" charset="0"/>
              </a:rPr>
              <a:t>a horse, so </a:t>
            </a:r>
          </a:p>
          <a:p>
            <a:r>
              <a:rPr lang="en-US" sz="3200" b="1" dirty="0" smtClean="0">
                <a:solidFill>
                  <a:srgbClr val="7030A0"/>
                </a:solidFill>
                <a:latin typeface="Arial" pitchFamily="34" charset="0"/>
                <a:cs typeface="Arial" pitchFamily="34" charset="0"/>
              </a:rPr>
              <a:t>Athenians from </a:t>
            </a:r>
          </a:p>
          <a:p>
            <a:r>
              <a:rPr lang="en-US" sz="3200" b="1" dirty="0" smtClean="0">
                <a:solidFill>
                  <a:srgbClr val="7030A0"/>
                </a:solidFill>
                <a:latin typeface="Arial" pitchFamily="34" charset="0"/>
                <a:cs typeface="Arial" pitchFamily="34" charset="0"/>
              </a:rPr>
              <a:t>less prosperous families </a:t>
            </a:r>
          </a:p>
          <a:p>
            <a:r>
              <a:rPr lang="en-US" sz="3200" b="1" dirty="0" smtClean="0">
                <a:solidFill>
                  <a:srgbClr val="7030A0"/>
                </a:solidFill>
                <a:latin typeface="Arial" pitchFamily="34" charset="0"/>
                <a:cs typeface="Arial" pitchFamily="34" charset="0"/>
              </a:rPr>
              <a:t>could join the army.  </a:t>
            </a:r>
            <a:r>
              <a:rPr lang="en-US" sz="3200" b="1" dirty="0" smtClean="0">
                <a:solidFill>
                  <a:srgbClr val="002060"/>
                </a:solidFill>
                <a:latin typeface="Arial" pitchFamily="34" charset="0"/>
                <a:cs typeface="Arial" pitchFamily="34" charset="0"/>
              </a:rPr>
              <a:t>The </a:t>
            </a:r>
          </a:p>
          <a:p>
            <a:r>
              <a:rPr lang="en-US" sz="3200" b="1" dirty="0" smtClean="0">
                <a:solidFill>
                  <a:srgbClr val="002060"/>
                </a:solidFill>
                <a:latin typeface="Arial" pitchFamily="34" charset="0"/>
                <a:cs typeface="Arial" pitchFamily="34" charset="0"/>
              </a:rPr>
              <a:t>aristocratic leaders </a:t>
            </a:r>
          </a:p>
          <a:p>
            <a:r>
              <a:rPr lang="en-US" sz="3200" b="1" dirty="0" smtClean="0">
                <a:solidFill>
                  <a:srgbClr val="002060"/>
                </a:solidFill>
                <a:latin typeface="Arial" pitchFamily="34" charset="0"/>
                <a:cs typeface="Arial" pitchFamily="34" charset="0"/>
              </a:rPr>
              <a:t>learned to consider the </a:t>
            </a:r>
          </a:p>
          <a:p>
            <a:r>
              <a:rPr lang="en-US" sz="3200" b="1" dirty="0" smtClean="0">
                <a:solidFill>
                  <a:srgbClr val="002060"/>
                </a:solidFill>
                <a:latin typeface="Arial" pitchFamily="34" charset="0"/>
                <a:cs typeface="Arial" pitchFamily="34" charset="0"/>
              </a:rPr>
              <a:t>needs of all Athenian families to keep from losing support from the army.</a:t>
            </a:r>
            <a:endParaRPr lang="en-US" sz="3200" dirty="0">
              <a:solidFill>
                <a:srgbClr val="002060"/>
              </a:solidFill>
            </a:endParaRPr>
          </a:p>
        </p:txBody>
      </p:sp>
      <p:pic>
        <p:nvPicPr>
          <p:cNvPr id="16" name="Picture 15" descr="athens soldier.png"/>
          <p:cNvPicPr>
            <a:picLocks noChangeAspect="1"/>
          </p:cNvPicPr>
          <p:nvPr/>
        </p:nvPicPr>
        <p:blipFill>
          <a:blip r:embed="rId2" cstate="print"/>
          <a:stretch>
            <a:fillRect/>
          </a:stretch>
        </p:blipFill>
        <p:spPr>
          <a:xfrm>
            <a:off x="3733800" y="1066800"/>
            <a:ext cx="4624607" cy="3733801"/>
          </a:xfrm>
          <a:prstGeom prst="rect">
            <a:avLst/>
          </a:prstGeom>
        </p:spPr>
      </p:pic>
      <p:sp>
        <p:nvSpPr>
          <p:cNvPr id="2050" name="AutoShape 2" descr="http://1-ps.googleusercontent.com/h/www.mrdowling.com/images/300x408x701spartan.png.pagespeed.ic.PMTuj7KuB1.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2" name="AutoShape 4" descr="http://1-ps.googleusercontent.com/h/www.mrdowling.com/images/300x408x701spartan.png.pagespeed.ic.PMTuj7KuB1.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 name="Title 1"/>
          <p:cNvSpPr txBox="1">
            <a:spLocks/>
          </p:cNvSpPr>
          <p:nvPr/>
        </p:nvSpPr>
        <p:spPr>
          <a:xfrm>
            <a:off x="0" y="0"/>
            <a:ext cx="9144000" cy="47625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rgbClr val="002060"/>
                </a:solidFill>
                <a:effectLst/>
                <a:uLnTx/>
                <a:uFillTx/>
                <a:latin typeface="Arial Black" pitchFamily="34" charset="0"/>
                <a:ea typeface="+mj-ea"/>
                <a:cs typeface="+mj-cs"/>
              </a:rPr>
              <a:t>Athenian Democracy               Ancient Greece</a:t>
            </a:r>
            <a:endParaRPr kumimoji="0" lang="en-US" sz="2800" b="0" i="0" u="none" strike="noStrike" kern="1200" cap="none" spc="0" normalizeH="0" baseline="0" noProof="0" dirty="0">
              <a:ln>
                <a:noFill/>
              </a:ln>
              <a:solidFill>
                <a:srgbClr val="002060"/>
              </a:solidFill>
              <a:effectLst/>
              <a:uLnTx/>
              <a:uFillTx/>
              <a:latin typeface="Arial Black" pitchFamily="34" charset="0"/>
              <a:ea typeface="+mj-ea"/>
              <a:cs typeface="+mj-cs"/>
            </a:endParaRPr>
          </a:p>
        </p:txBody>
      </p:sp>
    </p:spTree>
  </p:cSld>
  <p:clrMapOvr>
    <a:masterClrMapping/>
  </p:clrMapOvr>
  <p:transition advTm="8375">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57200" y="609600"/>
            <a:ext cx="8305800" cy="5509200"/>
          </a:xfrm>
          <a:prstGeom prst="rect">
            <a:avLst/>
          </a:prstGeom>
        </p:spPr>
        <p:txBody>
          <a:bodyPr wrap="square">
            <a:spAutoFit/>
          </a:bodyPr>
          <a:lstStyle/>
          <a:p>
            <a:r>
              <a:rPr lang="en-US" sz="3200" b="1" dirty="0" smtClean="0">
                <a:solidFill>
                  <a:srgbClr val="002060"/>
                </a:solidFill>
                <a:latin typeface="Arial" pitchFamily="34" charset="0"/>
                <a:cs typeface="Arial" pitchFamily="34" charset="0"/>
              </a:rPr>
              <a:t>Soldiers no longer </a:t>
            </a:r>
          </a:p>
          <a:p>
            <a:r>
              <a:rPr lang="en-US" sz="3200" b="1" dirty="0" smtClean="0">
                <a:solidFill>
                  <a:srgbClr val="002060"/>
                </a:solidFill>
                <a:latin typeface="Arial" pitchFamily="34" charset="0"/>
                <a:cs typeface="Arial" pitchFamily="34" charset="0"/>
              </a:rPr>
              <a:t>needed to be wealthy </a:t>
            </a:r>
          </a:p>
          <a:p>
            <a:r>
              <a:rPr lang="en-US" sz="3200" b="1" dirty="0" smtClean="0">
                <a:solidFill>
                  <a:srgbClr val="002060"/>
                </a:solidFill>
                <a:latin typeface="Arial" pitchFamily="34" charset="0"/>
                <a:cs typeface="Arial" pitchFamily="34" charset="0"/>
              </a:rPr>
              <a:t>enough to afford </a:t>
            </a:r>
          </a:p>
          <a:p>
            <a:r>
              <a:rPr lang="en-US" sz="3200" b="1" dirty="0" smtClean="0">
                <a:solidFill>
                  <a:srgbClr val="002060"/>
                </a:solidFill>
                <a:latin typeface="Arial" pitchFamily="34" charset="0"/>
                <a:cs typeface="Arial" pitchFamily="34" charset="0"/>
              </a:rPr>
              <a:t>a horse, so </a:t>
            </a:r>
          </a:p>
          <a:p>
            <a:r>
              <a:rPr lang="en-US" sz="3200" b="1" dirty="0" smtClean="0">
                <a:solidFill>
                  <a:srgbClr val="002060"/>
                </a:solidFill>
                <a:latin typeface="Arial" pitchFamily="34" charset="0"/>
                <a:cs typeface="Arial" pitchFamily="34" charset="0"/>
              </a:rPr>
              <a:t>Athenians from </a:t>
            </a:r>
          </a:p>
          <a:p>
            <a:r>
              <a:rPr lang="en-US" sz="3200" b="1" dirty="0" smtClean="0">
                <a:solidFill>
                  <a:srgbClr val="002060"/>
                </a:solidFill>
                <a:latin typeface="Arial" pitchFamily="34" charset="0"/>
                <a:cs typeface="Arial" pitchFamily="34" charset="0"/>
              </a:rPr>
              <a:t>less prosperous families </a:t>
            </a:r>
          </a:p>
          <a:p>
            <a:r>
              <a:rPr lang="en-US" sz="3200" b="1" dirty="0" smtClean="0">
                <a:solidFill>
                  <a:srgbClr val="002060"/>
                </a:solidFill>
                <a:latin typeface="Arial" pitchFamily="34" charset="0"/>
                <a:cs typeface="Arial" pitchFamily="34" charset="0"/>
              </a:rPr>
              <a:t>could join the army.  </a:t>
            </a:r>
            <a:r>
              <a:rPr lang="en-US" sz="3200" b="1" dirty="0" smtClean="0">
                <a:solidFill>
                  <a:srgbClr val="7030A0"/>
                </a:solidFill>
                <a:latin typeface="Arial" pitchFamily="34" charset="0"/>
                <a:cs typeface="Arial" pitchFamily="34" charset="0"/>
              </a:rPr>
              <a:t>The </a:t>
            </a:r>
          </a:p>
          <a:p>
            <a:r>
              <a:rPr lang="en-US" sz="3200" b="1" dirty="0" smtClean="0">
                <a:solidFill>
                  <a:srgbClr val="7030A0"/>
                </a:solidFill>
                <a:latin typeface="Arial" pitchFamily="34" charset="0"/>
                <a:cs typeface="Arial" pitchFamily="34" charset="0"/>
              </a:rPr>
              <a:t>aristocratic leaders </a:t>
            </a:r>
          </a:p>
          <a:p>
            <a:r>
              <a:rPr lang="en-US" sz="3200" b="1" dirty="0" smtClean="0">
                <a:solidFill>
                  <a:srgbClr val="7030A0"/>
                </a:solidFill>
                <a:latin typeface="Arial" pitchFamily="34" charset="0"/>
                <a:cs typeface="Arial" pitchFamily="34" charset="0"/>
              </a:rPr>
              <a:t>learned to consider the </a:t>
            </a:r>
          </a:p>
          <a:p>
            <a:r>
              <a:rPr lang="en-US" sz="3200" b="1" dirty="0" smtClean="0">
                <a:solidFill>
                  <a:srgbClr val="7030A0"/>
                </a:solidFill>
                <a:latin typeface="Arial" pitchFamily="34" charset="0"/>
                <a:cs typeface="Arial" pitchFamily="34" charset="0"/>
              </a:rPr>
              <a:t>needs of all Athenian families to keep from losing support from the army.</a:t>
            </a:r>
            <a:endParaRPr lang="en-US" sz="3200" dirty="0">
              <a:solidFill>
                <a:srgbClr val="7030A0"/>
              </a:solidFill>
            </a:endParaRPr>
          </a:p>
        </p:txBody>
      </p:sp>
      <p:pic>
        <p:nvPicPr>
          <p:cNvPr id="16" name="Picture 15" descr="athens soldier.png"/>
          <p:cNvPicPr>
            <a:picLocks noChangeAspect="1"/>
          </p:cNvPicPr>
          <p:nvPr/>
        </p:nvPicPr>
        <p:blipFill>
          <a:blip r:embed="rId2" cstate="print"/>
          <a:stretch>
            <a:fillRect/>
          </a:stretch>
        </p:blipFill>
        <p:spPr>
          <a:xfrm>
            <a:off x="3733800" y="1066800"/>
            <a:ext cx="4624607" cy="3733801"/>
          </a:xfrm>
          <a:prstGeom prst="rect">
            <a:avLst/>
          </a:prstGeom>
        </p:spPr>
      </p:pic>
      <p:sp>
        <p:nvSpPr>
          <p:cNvPr id="2050" name="AutoShape 2" descr="http://1-ps.googleusercontent.com/h/www.mrdowling.com/images/300x408x701spartan.png.pagespeed.ic.PMTuj7KuB1.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2" name="AutoShape 4" descr="http://1-ps.googleusercontent.com/h/www.mrdowling.com/images/300x408x701spartan.png.pagespeed.ic.PMTuj7KuB1.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 name="Title 1"/>
          <p:cNvSpPr txBox="1">
            <a:spLocks/>
          </p:cNvSpPr>
          <p:nvPr/>
        </p:nvSpPr>
        <p:spPr>
          <a:xfrm>
            <a:off x="0" y="0"/>
            <a:ext cx="9144000" cy="47625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rgbClr val="002060"/>
                </a:solidFill>
                <a:effectLst/>
                <a:uLnTx/>
                <a:uFillTx/>
                <a:latin typeface="Arial Black" pitchFamily="34" charset="0"/>
                <a:ea typeface="+mj-ea"/>
                <a:cs typeface="+mj-cs"/>
              </a:rPr>
              <a:t>Athenian Democracy               Ancient Greece</a:t>
            </a:r>
            <a:endParaRPr kumimoji="0" lang="en-US" sz="2800" b="0" i="0" u="none" strike="noStrike" kern="1200" cap="none" spc="0" normalizeH="0" baseline="0" noProof="0" dirty="0">
              <a:ln>
                <a:noFill/>
              </a:ln>
              <a:solidFill>
                <a:srgbClr val="002060"/>
              </a:solidFill>
              <a:effectLst/>
              <a:uLnTx/>
              <a:uFillTx/>
              <a:latin typeface="Arial Black" pitchFamily="34" charset="0"/>
              <a:ea typeface="+mj-ea"/>
              <a:cs typeface="+mj-cs"/>
            </a:endParaRPr>
          </a:p>
        </p:txBody>
      </p:sp>
    </p:spTree>
  </p:cSld>
  <p:clrMapOvr>
    <a:masterClrMapping/>
  </p:clrMapOvr>
  <p:transition advTm="7687">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81000" y="685800"/>
            <a:ext cx="8382000" cy="5509200"/>
          </a:xfrm>
          <a:prstGeom prst="rect">
            <a:avLst/>
          </a:prstGeom>
        </p:spPr>
        <p:txBody>
          <a:bodyPr wrap="square">
            <a:spAutoFit/>
          </a:bodyPr>
          <a:lstStyle/>
          <a:p>
            <a:r>
              <a:rPr lang="en-US" sz="3200" b="1" dirty="0" smtClean="0">
                <a:solidFill>
                  <a:srgbClr val="7030A0"/>
                </a:solidFill>
                <a:latin typeface="Arial" pitchFamily="34" charset="0"/>
                <a:cs typeface="Arial" pitchFamily="34" charset="0"/>
              </a:rPr>
              <a:t>In 594</a:t>
            </a:r>
            <a:r>
              <a:rPr lang="en-US" sz="2600" b="1" dirty="0" smtClean="0">
                <a:solidFill>
                  <a:srgbClr val="7030A0"/>
                </a:solidFill>
                <a:latin typeface="Arial" pitchFamily="34" charset="0"/>
                <a:cs typeface="Arial" pitchFamily="34" charset="0"/>
              </a:rPr>
              <a:t>BCE</a:t>
            </a:r>
            <a:r>
              <a:rPr lang="en-US" sz="3200" b="1" dirty="0" smtClean="0">
                <a:solidFill>
                  <a:srgbClr val="7030A0"/>
                </a:solidFill>
                <a:latin typeface="Arial" pitchFamily="34" charset="0"/>
                <a:cs typeface="Arial" pitchFamily="34" charset="0"/>
              </a:rPr>
              <a:t>, Solon became </a:t>
            </a:r>
          </a:p>
          <a:p>
            <a:r>
              <a:rPr lang="en-US" sz="3200" b="1" dirty="0" smtClean="0">
                <a:solidFill>
                  <a:srgbClr val="7030A0"/>
                </a:solidFill>
                <a:latin typeface="Arial" pitchFamily="34" charset="0"/>
                <a:cs typeface="Arial" pitchFamily="34" charset="0"/>
              </a:rPr>
              <a:t>the leader of Athens.  </a:t>
            </a:r>
          </a:p>
          <a:p>
            <a:r>
              <a:rPr lang="en-US" sz="3200" b="1" dirty="0" smtClean="0">
                <a:solidFill>
                  <a:srgbClr val="002060"/>
                </a:solidFill>
                <a:latin typeface="Arial" pitchFamily="34" charset="0"/>
                <a:cs typeface="Arial" pitchFamily="34" charset="0"/>
              </a:rPr>
              <a:t>Solon repealed Draco’s </a:t>
            </a:r>
          </a:p>
          <a:p>
            <a:r>
              <a:rPr lang="en-US" sz="3200" b="1" dirty="0" smtClean="0">
                <a:solidFill>
                  <a:srgbClr val="002060"/>
                </a:solidFill>
                <a:latin typeface="Arial" pitchFamily="34" charset="0"/>
                <a:cs typeface="Arial" pitchFamily="34" charset="0"/>
              </a:rPr>
              <a:t>harshest laws assembled </a:t>
            </a:r>
          </a:p>
          <a:p>
            <a:r>
              <a:rPr lang="en-US" sz="3200" b="1" dirty="0" smtClean="0">
                <a:solidFill>
                  <a:srgbClr val="002060"/>
                </a:solidFill>
                <a:latin typeface="Arial" pitchFamily="34" charset="0"/>
                <a:cs typeface="Arial" pitchFamily="34" charset="0"/>
              </a:rPr>
              <a:t>a group of ordinary citizens </a:t>
            </a:r>
          </a:p>
          <a:p>
            <a:r>
              <a:rPr lang="en-US" sz="3200" b="1" dirty="0" smtClean="0">
                <a:solidFill>
                  <a:srgbClr val="002060"/>
                </a:solidFill>
                <a:latin typeface="Arial" pitchFamily="34" charset="0"/>
                <a:cs typeface="Arial" pitchFamily="34" charset="0"/>
              </a:rPr>
              <a:t>to vote on how Athens </a:t>
            </a:r>
          </a:p>
          <a:p>
            <a:r>
              <a:rPr lang="en-US" sz="3200" b="1" dirty="0" smtClean="0">
                <a:solidFill>
                  <a:srgbClr val="002060"/>
                </a:solidFill>
                <a:latin typeface="Arial" pitchFamily="34" charset="0"/>
                <a:cs typeface="Arial" pitchFamily="34" charset="0"/>
              </a:rPr>
              <a:t>was to be governed.  </a:t>
            </a:r>
          </a:p>
          <a:p>
            <a:r>
              <a:rPr lang="en-US" sz="3200" b="1" dirty="0" smtClean="0">
                <a:solidFill>
                  <a:srgbClr val="002060"/>
                </a:solidFill>
                <a:latin typeface="Arial" pitchFamily="34" charset="0"/>
                <a:cs typeface="Arial" pitchFamily="34" charset="0"/>
              </a:rPr>
              <a:t>The Assembly gathered </a:t>
            </a:r>
          </a:p>
          <a:p>
            <a:r>
              <a:rPr lang="en-US" sz="3200" b="1" dirty="0" smtClean="0">
                <a:solidFill>
                  <a:srgbClr val="002060"/>
                </a:solidFill>
                <a:latin typeface="Arial" pitchFamily="34" charset="0"/>
                <a:cs typeface="Arial" pitchFamily="34" charset="0"/>
              </a:rPr>
              <a:t>forty times a year and </a:t>
            </a:r>
          </a:p>
          <a:p>
            <a:r>
              <a:rPr lang="en-US" sz="3200" b="1" dirty="0" smtClean="0">
                <a:solidFill>
                  <a:srgbClr val="002060"/>
                </a:solidFill>
                <a:latin typeface="Arial" pitchFamily="34" charset="0"/>
                <a:cs typeface="Arial" pitchFamily="34" charset="0"/>
              </a:rPr>
              <a:t>was open to all male citizens with at least two years of military service.</a:t>
            </a:r>
            <a:endParaRPr lang="en-US" sz="3200" dirty="0">
              <a:solidFill>
                <a:srgbClr val="002060"/>
              </a:solidFill>
            </a:endParaRPr>
          </a:p>
        </p:txBody>
      </p:sp>
      <p:pic>
        <p:nvPicPr>
          <p:cNvPr id="13" name="Picture 12" descr="athens solon.png"/>
          <p:cNvPicPr>
            <a:picLocks noChangeAspect="1"/>
          </p:cNvPicPr>
          <p:nvPr/>
        </p:nvPicPr>
        <p:blipFill>
          <a:blip r:embed="rId2" cstate="print"/>
          <a:stretch>
            <a:fillRect/>
          </a:stretch>
        </p:blipFill>
        <p:spPr>
          <a:xfrm>
            <a:off x="5334000" y="457200"/>
            <a:ext cx="3445162" cy="4488853"/>
          </a:xfrm>
          <a:prstGeom prst="rect">
            <a:avLst/>
          </a:prstGeom>
        </p:spPr>
      </p:pic>
      <p:sp>
        <p:nvSpPr>
          <p:cNvPr id="2050" name="AutoShape 2" descr="http://1-ps.googleusercontent.com/h/www.mrdowling.com/images/300x408x701spartan.png.pagespeed.ic.PMTuj7KuB1.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2" name="AutoShape 4" descr="http://1-ps.googleusercontent.com/h/www.mrdowling.com/images/300x408x701spartan.png.pagespeed.ic.PMTuj7KuB1.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 name="Title 1"/>
          <p:cNvSpPr txBox="1">
            <a:spLocks/>
          </p:cNvSpPr>
          <p:nvPr/>
        </p:nvSpPr>
        <p:spPr>
          <a:xfrm>
            <a:off x="0" y="0"/>
            <a:ext cx="9144000" cy="47625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rgbClr val="002060"/>
                </a:solidFill>
                <a:effectLst/>
                <a:uLnTx/>
                <a:uFillTx/>
                <a:latin typeface="Arial Black" pitchFamily="34" charset="0"/>
                <a:ea typeface="+mj-ea"/>
                <a:cs typeface="+mj-cs"/>
              </a:rPr>
              <a:t>Athenian Democracy               Ancient Greece</a:t>
            </a:r>
            <a:endParaRPr kumimoji="0" lang="en-US" sz="2800" b="0" i="0" u="none" strike="noStrike" kern="1200" cap="none" spc="0" normalizeH="0" baseline="0" noProof="0" dirty="0">
              <a:ln>
                <a:noFill/>
              </a:ln>
              <a:solidFill>
                <a:srgbClr val="002060"/>
              </a:solidFill>
              <a:effectLst/>
              <a:uLnTx/>
              <a:uFillTx/>
              <a:latin typeface="Arial Black" pitchFamily="34" charset="0"/>
              <a:ea typeface="+mj-ea"/>
              <a:cs typeface="+mj-cs"/>
            </a:endParaRPr>
          </a:p>
        </p:txBody>
      </p:sp>
    </p:spTree>
  </p:cSld>
  <p:clrMapOvr>
    <a:masterClrMapping/>
  </p:clrMapOvr>
  <p:transition advTm="5203">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81000" y="685800"/>
            <a:ext cx="8382000" cy="5509200"/>
          </a:xfrm>
          <a:prstGeom prst="rect">
            <a:avLst/>
          </a:prstGeom>
        </p:spPr>
        <p:txBody>
          <a:bodyPr wrap="square">
            <a:spAutoFit/>
          </a:bodyPr>
          <a:lstStyle/>
          <a:p>
            <a:r>
              <a:rPr lang="en-US" sz="3200" b="1" dirty="0" smtClean="0">
                <a:solidFill>
                  <a:srgbClr val="002060"/>
                </a:solidFill>
                <a:latin typeface="Arial" pitchFamily="34" charset="0"/>
                <a:cs typeface="Arial" pitchFamily="34" charset="0"/>
              </a:rPr>
              <a:t>In 594</a:t>
            </a:r>
            <a:r>
              <a:rPr lang="en-US" sz="2600" b="1" dirty="0" smtClean="0">
                <a:solidFill>
                  <a:srgbClr val="002060"/>
                </a:solidFill>
                <a:latin typeface="Arial" pitchFamily="34" charset="0"/>
                <a:cs typeface="Arial" pitchFamily="34" charset="0"/>
              </a:rPr>
              <a:t>BCE</a:t>
            </a:r>
            <a:r>
              <a:rPr lang="en-US" sz="3200" b="1" dirty="0" smtClean="0">
                <a:solidFill>
                  <a:srgbClr val="002060"/>
                </a:solidFill>
                <a:latin typeface="Arial" pitchFamily="34" charset="0"/>
                <a:cs typeface="Arial" pitchFamily="34" charset="0"/>
              </a:rPr>
              <a:t>, Solon became </a:t>
            </a:r>
          </a:p>
          <a:p>
            <a:r>
              <a:rPr lang="en-US" sz="3200" b="1" dirty="0" smtClean="0">
                <a:solidFill>
                  <a:srgbClr val="002060"/>
                </a:solidFill>
                <a:latin typeface="Arial" pitchFamily="34" charset="0"/>
                <a:cs typeface="Arial" pitchFamily="34" charset="0"/>
              </a:rPr>
              <a:t>the leader of Athens.  </a:t>
            </a:r>
          </a:p>
          <a:p>
            <a:r>
              <a:rPr lang="en-US" sz="3200" b="1" dirty="0" smtClean="0">
                <a:solidFill>
                  <a:srgbClr val="7030A0"/>
                </a:solidFill>
                <a:latin typeface="Arial" pitchFamily="34" charset="0"/>
                <a:cs typeface="Arial" pitchFamily="34" charset="0"/>
              </a:rPr>
              <a:t>Solon repealed Draco’s </a:t>
            </a:r>
          </a:p>
          <a:p>
            <a:r>
              <a:rPr lang="en-US" sz="3200" b="1" dirty="0" smtClean="0">
                <a:solidFill>
                  <a:srgbClr val="7030A0"/>
                </a:solidFill>
                <a:latin typeface="Arial" pitchFamily="34" charset="0"/>
                <a:cs typeface="Arial" pitchFamily="34" charset="0"/>
              </a:rPr>
              <a:t>harshest laws assembled </a:t>
            </a:r>
          </a:p>
          <a:p>
            <a:r>
              <a:rPr lang="en-US" sz="3200" b="1" dirty="0" smtClean="0">
                <a:solidFill>
                  <a:srgbClr val="7030A0"/>
                </a:solidFill>
                <a:latin typeface="Arial" pitchFamily="34" charset="0"/>
                <a:cs typeface="Arial" pitchFamily="34" charset="0"/>
              </a:rPr>
              <a:t>a group of ordinary citizens </a:t>
            </a:r>
          </a:p>
          <a:p>
            <a:r>
              <a:rPr lang="en-US" sz="3200" b="1" dirty="0" smtClean="0">
                <a:solidFill>
                  <a:srgbClr val="7030A0"/>
                </a:solidFill>
                <a:latin typeface="Arial" pitchFamily="34" charset="0"/>
                <a:cs typeface="Arial" pitchFamily="34" charset="0"/>
              </a:rPr>
              <a:t>to vote on how Athens </a:t>
            </a:r>
          </a:p>
          <a:p>
            <a:r>
              <a:rPr lang="en-US" sz="3200" b="1" dirty="0" smtClean="0">
                <a:solidFill>
                  <a:srgbClr val="7030A0"/>
                </a:solidFill>
                <a:latin typeface="Arial" pitchFamily="34" charset="0"/>
                <a:cs typeface="Arial" pitchFamily="34" charset="0"/>
              </a:rPr>
              <a:t>was to be governed.</a:t>
            </a:r>
            <a:r>
              <a:rPr lang="en-US" sz="3200" b="1" dirty="0" smtClean="0">
                <a:solidFill>
                  <a:srgbClr val="002060"/>
                </a:solidFill>
                <a:latin typeface="Arial" pitchFamily="34" charset="0"/>
                <a:cs typeface="Arial" pitchFamily="34" charset="0"/>
              </a:rPr>
              <a:t>  </a:t>
            </a:r>
          </a:p>
          <a:p>
            <a:r>
              <a:rPr lang="en-US" sz="3200" b="1" dirty="0" smtClean="0">
                <a:solidFill>
                  <a:srgbClr val="002060"/>
                </a:solidFill>
                <a:latin typeface="Arial" pitchFamily="34" charset="0"/>
                <a:cs typeface="Arial" pitchFamily="34" charset="0"/>
              </a:rPr>
              <a:t>The Assembly gathered </a:t>
            </a:r>
          </a:p>
          <a:p>
            <a:r>
              <a:rPr lang="en-US" sz="3200" b="1" dirty="0" smtClean="0">
                <a:solidFill>
                  <a:srgbClr val="002060"/>
                </a:solidFill>
                <a:latin typeface="Arial" pitchFamily="34" charset="0"/>
                <a:cs typeface="Arial" pitchFamily="34" charset="0"/>
              </a:rPr>
              <a:t>forty times a year and </a:t>
            </a:r>
          </a:p>
          <a:p>
            <a:r>
              <a:rPr lang="en-US" sz="3200" b="1" dirty="0" smtClean="0">
                <a:solidFill>
                  <a:srgbClr val="002060"/>
                </a:solidFill>
                <a:latin typeface="Arial" pitchFamily="34" charset="0"/>
                <a:cs typeface="Arial" pitchFamily="34" charset="0"/>
              </a:rPr>
              <a:t>was open to all male citizens with at least two years of military service.</a:t>
            </a:r>
            <a:endParaRPr lang="en-US" sz="3200" dirty="0">
              <a:solidFill>
                <a:srgbClr val="002060"/>
              </a:solidFill>
            </a:endParaRPr>
          </a:p>
        </p:txBody>
      </p:sp>
      <p:pic>
        <p:nvPicPr>
          <p:cNvPr id="13" name="Picture 12" descr="athens solon.png"/>
          <p:cNvPicPr>
            <a:picLocks noChangeAspect="1"/>
          </p:cNvPicPr>
          <p:nvPr/>
        </p:nvPicPr>
        <p:blipFill>
          <a:blip r:embed="rId2" cstate="print"/>
          <a:stretch>
            <a:fillRect/>
          </a:stretch>
        </p:blipFill>
        <p:spPr>
          <a:xfrm>
            <a:off x="5334000" y="457200"/>
            <a:ext cx="3445162" cy="4488853"/>
          </a:xfrm>
          <a:prstGeom prst="rect">
            <a:avLst/>
          </a:prstGeom>
        </p:spPr>
      </p:pic>
      <p:sp>
        <p:nvSpPr>
          <p:cNvPr id="2050" name="AutoShape 2" descr="http://1-ps.googleusercontent.com/h/www.mrdowling.com/images/300x408x701spartan.png.pagespeed.ic.PMTuj7KuB1.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2" name="AutoShape 4" descr="http://1-ps.googleusercontent.com/h/www.mrdowling.com/images/300x408x701spartan.png.pagespeed.ic.PMTuj7KuB1.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 name="Title 1"/>
          <p:cNvSpPr txBox="1">
            <a:spLocks/>
          </p:cNvSpPr>
          <p:nvPr/>
        </p:nvSpPr>
        <p:spPr>
          <a:xfrm>
            <a:off x="0" y="0"/>
            <a:ext cx="9144000" cy="47625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rgbClr val="002060"/>
                </a:solidFill>
                <a:effectLst/>
                <a:uLnTx/>
                <a:uFillTx/>
                <a:latin typeface="Arial Black" pitchFamily="34" charset="0"/>
                <a:ea typeface="+mj-ea"/>
                <a:cs typeface="+mj-cs"/>
              </a:rPr>
              <a:t>Athenian Democracy               Ancient Greece</a:t>
            </a:r>
            <a:endParaRPr kumimoji="0" lang="en-US" sz="2800" b="0" i="0" u="none" strike="noStrike" kern="1200" cap="none" spc="0" normalizeH="0" baseline="0" noProof="0" dirty="0">
              <a:ln>
                <a:noFill/>
              </a:ln>
              <a:solidFill>
                <a:srgbClr val="002060"/>
              </a:solidFill>
              <a:effectLst/>
              <a:uLnTx/>
              <a:uFillTx/>
              <a:latin typeface="Arial Black" pitchFamily="34" charset="0"/>
              <a:ea typeface="+mj-ea"/>
              <a:cs typeface="+mj-cs"/>
            </a:endParaRPr>
          </a:p>
        </p:txBody>
      </p:sp>
    </p:spTree>
  </p:cSld>
  <p:clrMapOvr>
    <a:masterClrMapping/>
  </p:clrMapOvr>
  <p:transition advTm="8500">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descr="http://1-ps.googleusercontent.com/h/www.mrdowling.com/images/300x408x701spartan.png.pagespeed.ic.PMTuj7KuB1.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2" name="AutoShape 4" descr="http://1-ps.googleusercontent.com/h/www.mrdowling.com/images/300x408x701spartan.png.pagespeed.ic.PMTuj7KuB1.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1" name="Rectangle 10"/>
          <p:cNvSpPr/>
          <p:nvPr/>
        </p:nvSpPr>
        <p:spPr>
          <a:xfrm>
            <a:off x="609600" y="4114800"/>
            <a:ext cx="7772400" cy="2554545"/>
          </a:xfrm>
          <a:prstGeom prst="rect">
            <a:avLst/>
          </a:prstGeom>
        </p:spPr>
        <p:txBody>
          <a:bodyPr wrap="square">
            <a:spAutoFit/>
          </a:bodyPr>
          <a:lstStyle/>
          <a:p>
            <a:r>
              <a:rPr lang="en-US" sz="3200" b="1" dirty="0" smtClean="0">
                <a:solidFill>
                  <a:srgbClr val="002060"/>
                </a:solidFill>
                <a:latin typeface="Arial" pitchFamily="34" charset="0"/>
                <a:cs typeface="Arial" pitchFamily="34" charset="0"/>
              </a:rPr>
              <a:t>Athens is the capital and largest city in modern Greece, but Athens also has a long history that dates back 7000 years.  </a:t>
            </a:r>
            <a:r>
              <a:rPr lang="en-US" sz="3200" b="1" dirty="0" smtClean="0">
                <a:solidFill>
                  <a:srgbClr val="7030A0"/>
                </a:solidFill>
                <a:latin typeface="Arial" pitchFamily="34" charset="0"/>
                <a:cs typeface="Arial" pitchFamily="34" charset="0"/>
              </a:rPr>
              <a:t>Modern ideas about democracy first developed in ancient Athens.  </a:t>
            </a:r>
            <a:endParaRPr lang="en-US" sz="3200" b="1" dirty="0">
              <a:solidFill>
                <a:srgbClr val="7030A0"/>
              </a:solidFill>
              <a:latin typeface="Arial" pitchFamily="34" charset="0"/>
              <a:cs typeface="Arial" pitchFamily="34" charset="0"/>
            </a:endParaRPr>
          </a:p>
        </p:txBody>
      </p:sp>
      <p:sp>
        <p:nvSpPr>
          <p:cNvPr id="14" name="Title 1"/>
          <p:cNvSpPr txBox="1">
            <a:spLocks/>
          </p:cNvSpPr>
          <p:nvPr/>
        </p:nvSpPr>
        <p:spPr>
          <a:xfrm>
            <a:off x="0" y="0"/>
            <a:ext cx="9144000" cy="47625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rgbClr val="002060"/>
                </a:solidFill>
                <a:effectLst/>
                <a:uLnTx/>
                <a:uFillTx/>
                <a:latin typeface="Arial Black" pitchFamily="34" charset="0"/>
                <a:ea typeface="+mj-ea"/>
                <a:cs typeface="+mj-cs"/>
              </a:rPr>
              <a:t>Athenian Democracy               Ancient Greece</a:t>
            </a:r>
            <a:endParaRPr kumimoji="0" lang="en-US" sz="2800" b="0" i="0" u="none" strike="noStrike" kern="1200" cap="none" spc="0" normalizeH="0" baseline="0" noProof="0" dirty="0">
              <a:ln>
                <a:noFill/>
              </a:ln>
              <a:solidFill>
                <a:srgbClr val="002060"/>
              </a:solidFill>
              <a:effectLst/>
              <a:uLnTx/>
              <a:uFillTx/>
              <a:latin typeface="Arial Black" pitchFamily="34" charset="0"/>
              <a:ea typeface="+mj-ea"/>
              <a:cs typeface="+mj-cs"/>
            </a:endParaRPr>
          </a:p>
        </p:txBody>
      </p:sp>
      <p:pic>
        <p:nvPicPr>
          <p:cNvPr id="2054" name="Picture 6"/>
          <p:cNvPicPr>
            <a:picLocks noChangeAspect="1" noChangeArrowheads="1"/>
          </p:cNvPicPr>
          <p:nvPr/>
        </p:nvPicPr>
        <p:blipFill>
          <a:blip r:embed="rId2" cstate="print"/>
          <a:srcRect/>
          <a:stretch>
            <a:fillRect/>
          </a:stretch>
        </p:blipFill>
        <p:spPr bwMode="auto">
          <a:xfrm>
            <a:off x="609600" y="609600"/>
            <a:ext cx="7543800" cy="3425361"/>
          </a:xfrm>
          <a:prstGeom prst="rect">
            <a:avLst/>
          </a:prstGeom>
          <a:noFill/>
          <a:ln w="9525">
            <a:noFill/>
            <a:miter lim="800000"/>
            <a:headEnd/>
            <a:tailEnd/>
          </a:ln>
          <a:effectLst/>
        </p:spPr>
      </p:pic>
    </p:spTree>
  </p:cSld>
  <p:clrMapOvr>
    <a:masterClrMapping/>
  </p:clrMapOvr>
  <p:transition advTm="4672">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81000" y="685800"/>
            <a:ext cx="8382000" cy="5509200"/>
          </a:xfrm>
          <a:prstGeom prst="rect">
            <a:avLst/>
          </a:prstGeom>
        </p:spPr>
        <p:txBody>
          <a:bodyPr wrap="square">
            <a:spAutoFit/>
          </a:bodyPr>
          <a:lstStyle/>
          <a:p>
            <a:r>
              <a:rPr lang="en-US" sz="3200" b="1" dirty="0" smtClean="0">
                <a:solidFill>
                  <a:srgbClr val="002060"/>
                </a:solidFill>
                <a:latin typeface="Arial" pitchFamily="34" charset="0"/>
                <a:cs typeface="Arial" pitchFamily="34" charset="0"/>
              </a:rPr>
              <a:t>In 594</a:t>
            </a:r>
            <a:r>
              <a:rPr lang="en-US" sz="2600" b="1" dirty="0" smtClean="0">
                <a:solidFill>
                  <a:srgbClr val="002060"/>
                </a:solidFill>
                <a:latin typeface="Arial" pitchFamily="34" charset="0"/>
                <a:cs typeface="Arial" pitchFamily="34" charset="0"/>
              </a:rPr>
              <a:t>BCE</a:t>
            </a:r>
            <a:r>
              <a:rPr lang="en-US" sz="3200" b="1" dirty="0" smtClean="0">
                <a:solidFill>
                  <a:srgbClr val="002060"/>
                </a:solidFill>
                <a:latin typeface="Arial" pitchFamily="34" charset="0"/>
                <a:cs typeface="Arial" pitchFamily="34" charset="0"/>
              </a:rPr>
              <a:t>, Solon became </a:t>
            </a:r>
          </a:p>
          <a:p>
            <a:r>
              <a:rPr lang="en-US" sz="3200" b="1" dirty="0" smtClean="0">
                <a:solidFill>
                  <a:srgbClr val="002060"/>
                </a:solidFill>
                <a:latin typeface="Arial" pitchFamily="34" charset="0"/>
                <a:cs typeface="Arial" pitchFamily="34" charset="0"/>
              </a:rPr>
              <a:t>the leader of Athens.  </a:t>
            </a:r>
          </a:p>
          <a:p>
            <a:r>
              <a:rPr lang="en-US" sz="3200" b="1" dirty="0" smtClean="0">
                <a:solidFill>
                  <a:srgbClr val="002060"/>
                </a:solidFill>
                <a:latin typeface="Arial" pitchFamily="34" charset="0"/>
                <a:cs typeface="Arial" pitchFamily="34" charset="0"/>
              </a:rPr>
              <a:t>Solon repealed Draco’s </a:t>
            </a:r>
          </a:p>
          <a:p>
            <a:r>
              <a:rPr lang="en-US" sz="3200" b="1" dirty="0" smtClean="0">
                <a:solidFill>
                  <a:srgbClr val="002060"/>
                </a:solidFill>
                <a:latin typeface="Arial" pitchFamily="34" charset="0"/>
                <a:cs typeface="Arial" pitchFamily="34" charset="0"/>
              </a:rPr>
              <a:t>harshest laws assembled </a:t>
            </a:r>
          </a:p>
          <a:p>
            <a:r>
              <a:rPr lang="en-US" sz="3200" b="1" dirty="0" smtClean="0">
                <a:solidFill>
                  <a:srgbClr val="002060"/>
                </a:solidFill>
                <a:latin typeface="Arial" pitchFamily="34" charset="0"/>
                <a:cs typeface="Arial" pitchFamily="34" charset="0"/>
              </a:rPr>
              <a:t>a group of ordinary citizens </a:t>
            </a:r>
          </a:p>
          <a:p>
            <a:r>
              <a:rPr lang="en-US" sz="3200" b="1" dirty="0" smtClean="0">
                <a:solidFill>
                  <a:srgbClr val="002060"/>
                </a:solidFill>
                <a:latin typeface="Arial" pitchFamily="34" charset="0"/>
                <a:cs typeface="Arial" pitchFamily="34" charset="0"/>
              </a:rPr>
              <a:t>to vote on how Athens </a:t>
            </a:r>
          </a:p>
          <a:p>
            <a:r>
              <a:rPr lang="en-US" sz="3200" b="1" dirty="0" smtClean="0">
                <a:solidFill>
                  <a:srgbClr val="002060"/>
                </a:solidFill>
                <a:latin typeface="Arial" pitchFamily="34" charset="0"/>
                <a:cs typeface="Arial" pitchFamily="34" charset="0"/>
              </a:rPr>
              <a:t>was to be governed.  </a:t>
            </a:r>
          </a:p>
          <a:p>
            <a:r>
              <a:rPr lang="en-US" sz="3200" b="1" dirty="0" smtClean="0">
                <a:solidFill>
                  <a:srgbClr val="7030A0"/>
                </a:solidFill>
                <a:latin typeface="Arial" pitchFamily="34" charset="0"/>
                <a:cs typeface="Arial" pitchFamily="34" charset="0"/>
              </a:rPr>
              <a:t>The Assembly gathered </a:t>
            </a:r>
          </a:p>
          <a:p>
            <a:r>
              <a:rPr lang="en-US" sz="3200" b="1" dirty="0" smtClean="0">
                <a:solidFill>
                  <a:srgbClr val="7030A0"/>
                </a:solidFill>
                <a:latin typeface="Arial" pitchFamily="34" charset="0"/>
                <a:cs typeface="Arial" pitchFamily="34" charset="0"/>
              </a:rPr>
              <a:t>forty times a year and </a:t>
            </a:r>
          </a:p>
          <a:p>
            <a:r>
              <a:rPr lang="en-US" sz="3200" b="1" dirty="0" smtClean="0">
                <a:solidFill>
                  <a:srgbClr val="7030A0"/>
                </a:solidFill>
                <a:latin typeface="Arial" pitchFamily="34" charset="0"/>
                <a:cs typeface="Arial" pitchFamily="34" charset="0"/>
              </a:rPr>
              <a:t>was open to all male citizens with at least two years of military service.</a:t>
            </a:r>
            <a:endParaRPr lang="en-US" sz="3200" dirty="0">
              <a:solidFill>
                <a:srgbClr val="7030A0"/>
              </a:solidFill>
            </a:endParaRPr>
          </a:p>
        </p:txBody>
      </p:sp>
      <p:pic>
        <p:nvPicPr>
          <p:cNvPr id="13" name="Picture 12" descr="athens solon.png"/>
          <p:cNvPicPr>
            <a:picLocks noChangeAspect="1"/>
          </p:cNvPicPr>
          <p:nvPr/>
        </p:nvPicPr>
        <p:blipFill>
          <a:blip r:embed="rId2" cstate="print"/>
          <a:stretch>
            <a:fillRect/>
          </a:stretch>
        </p:blipFill>
        <p:spPr>
          <a:xfrm>
            <a:off x="5334000" y="457200"/>
            <a:ext cx="3445162" cy="4488853"/>
          </a:xfrm>
          <a:prstGeom prst="rect">
            <a:avLst/>
          </a:prstGeom>
        </p:spPr>
      </p:pic>
      <p:sp>
        <p:nvSpPr>
          <p:cNvPr id="2050" name="AutoShape 2" descr="http://1-ps.googleusercontent.com/h/www.mrdowling.com/images/300x408x701spartan.png.pagespeed.ic.PMTuj7KuB1.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2" name="AutoShape 4" descr="http://1-ps.googleusercontent.com/h/www.mrdowling.com/images/300x408x701spartan.png.pagespeed.ic.PMTuj7KuB1.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 name="Title 1"/>
          <p:cNvSpPr txBox="1">
            <a:spLocks/>
          </p:cNvSpPr>
          <p:nvPr/>
        </p:nvSpPr>
        <p:spPr>
          <a:xfrm>
            <a:off x="0" y="0"/>
            <a:ext cx="9144000" cy="47625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rgbClr val="002060"/>
                </a:solidFill>
                <a:effectLst/>
                <a:uLnTx/>
                <a:uFillTx/>
                <a:latin typeface="Arial Black" pitchFamily="34" charset="0"/>
                <a:ea typeface="+mj-ea"/>
                <a:cs typeface="+mj-cs"/>
              </a:rPr>
              <a:t>Athenian Democracy               Ancient Greece</a:t>
            </a:r>
            <a:endParaRPr kumimoji="0" lang="en-US" sz="2800" b="0" i="0" u="none" strike="noStrike" kern="1200" cap="none" spc="0" normalizeH="0" baseline="0" noProof="0" dirty="0">
              <a:ln>
                <a:noFill/>
              </a:ln>
              <a:solidFill>
                <a:srgbClr val="002060"/>
              </a:solidFill>
              <a:effectLst/>
              <a:uLnTx/>
              <a:uFillTx/>
              <a:latin typeface="Arial Black" pitchFamily="34" charset="0"/>
              <a:ea typeface="+mj-ea"/>
              <a:cs typeface="+mj-cs"/>
            </a:endParaRPr>
          </a:p>
        </p:txBody>
      </p:sp>
    </p:spTree>
  </p:cSld>
  <p:clrMapOvr>
    <a:masterClrMapping/>
  </p:clrMapOvr>
  <p:transition advTm="8219">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descr="http://1-ps.googleusercontent.com/h/www.mrdowling.com/images/300x408x701spartan.png.pagespeed.ic.PMTuj7KuB1.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2" name="AutoShape 4" descr="http://1-ps.googleusercontent.com/h/www.mrdowling.com/images/300x408x701spartan.png.pagespeed.ic.PMTuj7KuB1.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 name="Rectangle 6"/>
          <p:cNvSpPr/>
          <p:nvPr/>
        </p:nvSpPr>
        <p:spPr>
          <a:xfrm>
            <a:off x="381000" y="685800"/>
            <a:ext cx="8610600" cy="6001643"/>
          </a:xfrm>
          <a:prstGeom prst="rect">
            <a:avLst/>
          </a:prstGeom>
        </p:spPr>
        <p:txBody>
          <a:bodyPr wrap="square">
            <a:spAutoFit/>
          </a:bodyPr>
          <a:lstStyle/>
          <a:p>
            <a:r>
              <a:rPr lang="en-US" sz="3200" b="1" dirty="0" smtClean="0">
                <a:solidFill>
                  <a:srgbClr val="7030A0"/>
                </a:solidFill>
                <a:latin typeface="Arial" pitchFamily="34" charset="0"/>
                <a:cs typeface="Arial" pitchFamily="34" charset="0"/>
              </a:rPr>
              <a:t>The word for people </a:t>
            </a:r>
          </a:p>
          <a:p>
            <a:r>
              <a:rPr lang="en-US" sz="3200" b="1" dirty="0" smtClean="0">
                <a:solidFill>
                  <a:srgbClr val="7030A0"/>
                </a:solidFill>
                <a:latin typeface="Arial" pitchFamily="34" charset="0"/>
                <a:cs typeface="Arial" pitchFamily="34" charset="0"/>
              </a:rPr>
              <a:t>in ancient Greek </a:t>
            </a:r>
          </a:p>
          <a:p>
            <a:r>
              <a:rPr lang="en-US" sz="3200" b="1" dirty="0" smtClean="0">
                <a:solidFill>
                  <a:srgbClr val="7030A0"/>
                </a:solidFill>
                <a:latin typeface="Arial" pitchFamily="34" charset="0"/>
                <a:cs typeface="Arial" pitchFamily="34" charset="0"/>
              </a:rPr>
              <a:t>was </a:t>
            </a:r>
            <a:r>
              <a:rPr lang="en-US" sz="3200" b="1" i="1" dirty="0" smtClean="0">
                <a:solidFill>
                  <a:srgbClr val="7030A0"/>
                </a:solidFill>
                <a:latin typeface="Arial" pitchFamily="34" charset="0"/>
                <a:cs typeface="Arial" pitchFamily="34" charset="0"/>
              </a:rPr>
              <a:t>demos</a:t>
            </a:r>
            <a:r>
              <a:rPr lang="en-US" sz="3200" b="1" dirty="0" smtClean="0">
                <a:solidFill>
                  <a:srgbClr val="7030A0"/>
                </a:solidFill>
                <a:latin typeface="Arial" pitchFamily="34" charset="0"/>
                <a:cs typeface="Arial" pitchFamily="34" charset="0"/>
              </a:rPr>
              <a:t>.  </a:t>
            </a:r>
            <a:r>
              <a:rPr lang="en-US" sz="3200" b="1" i="1" dirty="0" err="1" smtClean="0">
                <a:solidFill>
                  <a:srgbClr val="002060"/>
                </a:solidFill>
                <a:latin typeface="Arial" pitchFamily="34" charset="0"/>
                <a:cs typeface="Arial" pitchFamily="34" charset="0"/>
              </a:rPr>
              <a:t>Kratos</a:t>
            </a:r>
            <a:r>
              <a:rPr lang="en-US" sz="3200" b="1" dirty="0" smtClean="0">
                <a:solidFill>
                  <a:srgbClr val="002060"/>
                </a:solidFill>
                <a:latin typeface="Arial" pitchFamily="34" charset="0"/>
                <a:cs typeface="Arial" pitchFamily="34" charset="0"/>
              </a:rPr>
              <a:t> </a:t>
            </a:r>
          </a:p>
          <a:p>
            <a:r>
              <a:rPr lang="en-US" sz="3200" b="1" dirty="0" smtClean="0">
                <a:solidFill>
                  <a:srgbClr val="002060"/>
                </a:solidFill>
                <a:latin typeface="Arial" pitchFamily="34" charset="0"/>
                <a:cs typeface="Arial" pitchFamily="34" charset="0"/>
              </a:rPr>
              <a:t>meant rule.  The </a:t>
            </a:r>
          </a:p>
          <a:p>
            <a:r>
              <a:rPr lang="en-US" sz="3200" b="1" dirty="0" smtClean="0">
                <a:solidFill>
                  <a:srgbClr val="002060"/>
                </a:solidFill>
                <a:latin typeface="Arial" pitchFamily="34" charset="0"/>
                <a:cs typeface="Arial" pitchFamily="34" charset="0"/>
              </a:rPr>
              <a:t>government created </a:t>
            </a:r>
          </a:p>
          <a:p>
            <a:r>
              <a:rPr lang="en-US" sz="3200" b="1" dirty="0" smtClean="0">
                <a:solidFill>
                  <a:srgbClr val="002060"/>
                </a:solidFill>
                <a:latin typeface="Arial" pitchFamily="34" charset="0"/>
                <a:cs typeface="Arial" pitchFamily="34" charset="0"/>
              </a:rPr>
              <a:t>by Solon was a </a:t>
            </a:r>
          </a:p>
          <a:p>
            <a:r>
              <a:rPr lang="en-US" sz="3200" b="1" dirty="0" smtClean="0">
                <a:solidFill>
                  <a:srgbClr val="002060"/>
                </a:solidFill>
                <a:latin typeface="Arial" pitchFamily="34" charset="0"/>
                <a:cs typeface="Arial" pitchFamily="34" charset="0"/>
              </a:rPr>
              <a:t>democracy, where </a:t>
            </a:r>
          </a:p>
          <a:p>
            <a:r>
              <a:rPr lang="en-US" sz="3200" b="1" dirty="0" smtClean="0">
                <a:solidFill>
                  <a:srgbClr val="002060"/>
                </a:solidFill>
                <a:latin typeface="Arial" pitchFamily="34" charset="0"/>
                <a:cs typeface="Arial" pitchFamily="34" charset="0"/>
              </a:rPr>
              <a:t>the people ruled the </a:t>
            </a:r>
          </a:p>
          <a:p>
            <a:r>
              <a:rPr lang="en-US" sz="3200" b="1" dirty="0" smtClean="0">
                <a:solidFill>
                  <a:srgbClr val="002060"/>
                </a:solidFill>
                <a:latin typeface="Arial" pitchFamily="34" charset="0"/>
                <a:cs typeface="Arial" pitchFamily="34" charset="0"/>
              </a:rPr>
              <a:t>polis.   Most democratic nations have elected representatives to make laws, but Athens was a direct democracy because the citizens acted as lawmakers.   </a:t>
            </a:r>
            <a:endParaRPr lang="en-US" sz="3200" dirty="0">
              <a:solidFill>
                <a:srgbClr val="002060"/>
              </a:solidFill>
            </a:endParaRPr>
          </a:p>
        </p:txBody>
      </p:sp>
      <p:sp>
        <p:nvSpPr>
          <p:cNvPr id="12" name="Title 1"/>
          <p:cNvSpPr txBox="1">
            <a:spLocks/>
          </p:cNvSpPr>
          <p:nvPr/>
        </p:nvSpPr>
        <p:spPr>
          <a:xfrm>
            <a:off x="0" y="0"/>
            <a:ext cx="9144000" cy="47625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rgbClr val="002060"/>
                </a:solidFill>
                <a:effectLst/>
                <a:uLnTx/>
                <a:uFillTx/>
                <a:latin typeface="Arial Black" pitchFamily="34" charset="0"/>
                <a:ea typeface="+mj-ea"/>
                <a:cs typeface="+mj-cs"/>
              </a:rPr>
              <a:t>Athenian Democracy               Ancient Greece</a:t>
            </a:r>
            <a:endParaRPr kumimoji="0" lang="en-US" sz="2800" b="0" i="0" u="none" strike="noStrike" kern="1200" cap="none" spc="0" normalizeH="0" baseline="0" noProof="0" dirty="0">
              <a:ln>
                <a:noFill/>
              </a:ln>
              <a:solidFill>
                <a:srgbClr val="002060"/>
              </a:solidFill>
              <a:effectLst/>
              <a:uLnTx/>
              <a:uFillTx/>
              <a:latin typeface="Arial Black" pitchFamily="34" charset="0"/>
              <a:ea typeface="+mj-ea"/>
              <a:cs typeface="+mj-cs"/>
            </a:endParaRPr>
          </a:p>
        </p:txBody>
      </p:sp>
      <p:pic>
        <p:nvPicPr>
          <p:cNvPr id="33798" name="Picture 6" descr="http://vimasaronikou.files.wordpress.com/2012/12/cf80ceb5cf81ceb9cebacebbceaecf82.jpg?w=595"/>
          <p:cNvPicPr>
            <a:picLocks noChangeAspect="1" noChangeArrowheads="1"/>
          </p:cNvPicPr>
          <p:nvPr/>
        </p:nvPicPr>
        <p:blipFill>
          <a:blip r:embed="rId2" cstate="print"/>
          <a:srcRect/>
          <a:stretch>
            <a:fillRect/>
          </a:stretch>
        </p:blipFill>
        <p:spPr bwMode="auto">
          <a:xfrm>
            <a:off x="4563396" y="838200"/>
            <a:ext cx="4313903" cy="3429000"/>
          </a:xfrm>
          <a:prstGeom prst="rect">
            <a:avLst/>
          </a:prstGeom>
          <a:noFill/>
        </p:spPr>
      </p:pic>
    </p:spTree>
  </p:cSld>
  <p:clrMapOvr>
    <a:masterClrMapping/>
  </p:clrMapOvr>
  <p:transition advTm="3969">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3798"/>
                                        </p:tgtEl>
                                        <p:attrNameLst>
                                          <p:attrName>style.visibility</p:attrName>
                                        </p:attrNameLst>
                                      </p:cBhvr>
                                      <p:to>
                                        <p:strVal val="visible"/>
                                      </p:to>
                                    </p:set>
                                    <p:animEffect transition="in" filter="fade">
                                      <p:cBhvr>
                                        <p:cTn id="7" dur="2000"/>
                                        <p:tgtEl>
                                          <p:spTgt spid="337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descr="http://1-ps.googleusercontent.com/h/www.mrdowling.com/images/300x408x701spartan.png.pagespeed.ic.PMTuj7KuB1.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2" name="AutoShape 4" descr="http://1-ps.googleusercontent.com/h/www.mrdowling.com/images/300x408x701spartan.png.pagespeed.ic.PMTuj7KuB1.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 name="Rectangle 6"/>
          <p:cNvSpPr/>
          <p:nvPr/>
        </p:nvSpPr>
        <p:spPr>
          <a:xfrm>
            <a:off x="381000" y="685800"/>
            <a:ext cx="8610600" cy="6001643"/>
          </a:xfrm>
          <a:prstGeom prst="rect">
            <a:avLst/>
          </a:prstGeom>
        </p:spPr>
        <p:txBody>
          <a:bodyPr wrap="square">
            <a:spAutoFit/>
          </a:bodyPr>
          <a:lstStyle/>
          <a:p>
            <a:r>
              <a:rPr lang="en-US" sz="3200" b="1" dirty="0" smtClean="0">
                <a:solidFill>
                  <a:srgbClr val="002060"/>
                </a:solidFill>
                <a:latin typeface="Arial" pitchFamily="34" charset="0"/>
                <a:cs typeface="Arial" pitchFamily="34" charset="0"/>
              </a:rPr>
              <a:t>The word for people </a:t>
            </a:r>
          </a:p>
          <a:p>
            <a:r>
              <a:rPr lang="en-US" sz="3200" b="1" dirty="0" smtClean="0">
                <a:solidFill>
                  <a:srgbClr val="002060"/>
                </a:solidFill>
                <a:latin typeface="Arial" pitchFamily="34" charset="0"/>
                <a:cs typeface="Arial" pitchFamily="34" charset="0"/>
              </a:rPr>
              <a:t>in ancient Greek </a:t>
            </a:r>
          </a:p>
          <a:p>
            <a:r>
              <a:rPr lang="en-US" sz="3200" b="1" dirty="0" smtClean="0">
                <a:solidFill>
                  <a:srgbClr val="002060"/>
                </a:solidFill>
                <a:latin typeface="Arial" pitchFamily="34" charset="0"/>
                <a:cs typeface="Arial" pitchFamily="34" charset="0"/>
              </a:rPr>
              <a:t>was </a:t>
            </a:r>
            <a:r>
              <a:rPr lang="en-US" sz="3200" b="1" i="1" dirty="0" smtClean="0">
                <a:solidFill>
                  <a:srgbClr val="002060"/>
                </a:solidFill>
                <a:latin typeface="Arial" pitchFamily="34" charset="0"/>
                <a:cs typeface="Arial" pitchFamily="34" charset="0"/>
              </a:rPr>
              <a:t>demos</a:t>
            </a:r>
            <a:r>
              <a:rPr lang="en-US" sz="3200" b="1" dirty="0" smtClean="0">
                <a:solidFill>
                  <a:srgbClr val="7030A0"/>
                </a:solidFill>
                <a:latin typeface="Arial" pitchFamily="34" charset="0"/>
                <a:cs typeface="Arial" pitchFamily="34" charset="0"/>
              </a:rPr>
              <a:t>.  </a:t>
            </a:r>
            <a:r>
              <a:rPr lang="en-US" sz="3200" b="1" i="1" dirty="0" err="1" smtClean="0">
                <a:solidFill>
                  <a:srgbClr val="7030A0"/>
                </a:solidFill>
                <a:latin typeface="Arial" pitchFamily="34" charset="0"/>
                <a:cs typeface="Arial" pitchFamily="34" charset="0"/>
              </a:rPr>
              <a:t>Kratos</a:t>
            </a:r>
            <a:r>
              <a:rPr lang="en-US" sz="3200" b="1" dirty="0" smtClean="0">
                <a:solidFill>
                  <a:srgbClr val="7030A0"/>
                </a:solidFill>
                <a:latin typeface="Arial" pitchFamily="34" charset="0"/>
                <a:cs typeface="Arial" pitchFamily="34" charset="0"/>
              </a:rPr>
              <a:t> </a:t>
            </a:r>
          </a:p>
          <a:p>
            <a:r>
              <a:rPr lang="en-US" sz="3200" b="1" dirty="0" smtClean="0">
                <a:solidFill>
                  <a:srgbClr val="7030A0"/>
                </a:solidFill>
                <a:latin typeface="Arial" pitchFamily="34" charset="0"/>
                <a:cs typeface="Arial" pitchFamily="34" charset="0"/>
              </a:rPr>
              <a:t>meant rule. </a:t>
            </a:r>
            <a:r>
              <a:rPr lang="en-US" sz="3200" b="1" dirty="0" smtClean="0">
                <a:solidFill>
                  <a:srgbClr val="002060"/>
                </a:solidFill>
                <a:latin typeface="Arial" pitchFamily="34" charset="0"/>
                <a:cs typeface="Arial" pitchFamily="34" charset="0"/>
              </a:rPr>
              <a:t> The </a:t>
            </a:r>
          </a:p>
          <a:p>
            <a:r>
              <a:rPr lang="en-US" sz="3200" b="1" dirty="0" smtClean="0">
                <a:solidFill>
                  <a:srgbClr val="002060"/>
                </a:solidFill>
                <a:latin typeface="Arial" pitchFamily="34" charset="0"/>
                <a:cs typeface="Arial" pitchFamily="34" charset="0"/>
              </a:rPr>
              <a:t>government created </a:t>
            </a:r>
          </a:p>
          <a:p>
            <a:r>
              <a:rPr lang="en-US" sz="3200" b="1" dirty="0" smtClean="0">
                <a:solidFill>
                  <a:srgbClr val="002060"/>
                </a:solidFill>
                <a:latin typeface="Arial" pitchFamily="34" charset="0"/>
                <a:cs typeface="Arial" pitchFamily="34" charset="0"/>
              </a:rPr>
              <a:t>by Solon was a </a:t>
            </a:r>
          </a:p>
          <a:p>
            <a:r>
              <a:rPr lang="en-US" sz="3200" b="1" dirty="0" smtClean="0">
                <a:solidFill>
                  <a:srgbClr val="002060"/>
                </a:solidFill>
                <a:latin typeface="Arial" pitchFamily="34" charset="0"/>
                <a:cs typeface="Arial" pitchFamily="34" charset="0"/>
              </a:rPr>
              <a:t>democracy, where </a:t>
            </a:r>
          </a:p>
          <a:p>
            <a:r>
              <a:rPr lang="en-US" sz="3200" b="1" dirty="0" smtClean="0">
                <a:solidFill>
                  <a:srgbClr val="002060"/>
                </a:solidFill>
                <a:latin typeface="Arial" pitchFamily="34" charset="0"/>
                <a:cs typeface="Arial" pitchFamily="34" charset="0"/>
              </a:rPr>
              <a:t>the people ruled the </a:t>
            </a:r>
          </a:p>
          <a:p>
            <a:r>
              <a:rPr lang="en-US" sz="3200" b="1" dirty="0" smtClean="0">
                <a:solidFill>
                  <a:srgbClr val="002060"/>
                </a:solidFill>
                <a:latin typeface="Arial" pitchFamily="34" charset="0"/>
                <a:cs typeface="Arial" pitchFamily="34" charset="0"/>
              </a:rPr>
              <a:t>polis.   Most democratic nations have elected representatives to make laws, but Athens was a direct democracy because the citizens acted as lawmakers.   </a:t>
            </a:r>
            <a:endParaRPr lang="en-US" sz="3200" dirty="0">
              <a:solidFill>
                <a:srgbClr val="002060"/>
              </a:solidFill>
            </a:endParaRPr>
          </a:p>
        </p:txBody>
      </p:sp>
      <p:sp>
        <p:nvSpPr>
          <p:cNvPr id="12" name="Title 1"/>
          <p:cNvSpPr txBox="1">
            <a:spLocks/>
          </p:cNvSpPr>
          <p:nvPr/>
        </p:nvSpPr>
        <p:spPr>
          <a:xfrm>
            <a:off x="0" y="0"/>
            <a:ext cx="9144000" cy="47625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rgbClr val="002060"/>
                </a:solidFill>
                <a:effectLst/>
                <a:uLnTx/>
                <a:uFillTx/>
                <a:latin typeface="Arial Black" pitchFamily="34" charset="0"/>
                <a:ea typeface="+mj-ea"/>
                <a:cs typeface="+mj-cs"/>
              </a:rPr>
              <a:t>Athenian Democracy               Ancient Greece</a:t>
            </a:r>
            <a:endParaRPr kumimoji="0" lang="en-US" sz="2800" b="0" i="0" u="none" strike="noStrike" kern="1200" cap="none" spc="0" normalizeH="0" baseline="0" noProof="0" dirty="0">
              <a:ln>
                <a:noFill/>
              </a:ln>
              <a:solidFill>
                <a:srgbClr val="002060"/>
              </a:solidFill>
              <a:effectLst/>
              <a:uLnTx/>
              <a:uFillTx/>
              <a:latin typeface="Arial Black" pitchFamily="34" charset="0"/>
              <a:ea typeface="+mj-ea"/>
              <a:cs typeface="+mj-cs"/>
            </a:endParaRPr>
          </a:p>
        </p:txBody>
      </p:sp>
      <p:pic>
        <p:nvPicPr>
          <p:cNvPr id="33798" name="Picture 6" descr="http://vimasaronikou.files.wordpress.com/2012/12/cf80ceb5cf81ceb9cebacebbceaecf82.jpg?w=595"/>
          <p:cNvPicPr>
            <a:picLocks noChangeAspect="1" noChangeArrowheads="1"/>
          </p:cNvPicPr>
          <p:nvPr/>
        </p:nvPicPr>
        <p:blipFill>
          <a:blip r:embed="rId2" cstate="print"/>
          <a:srcRect/>
          <a:stretch>
            <a:fillRect/>
          </a:stretch>
        </p:blipFill>
        <p:spPr bwMode="auto">
          <a:xfrm>
            <a:off x="4563396" y="838200"/>
            <a:ext cx="4313903" cy="3429000"/>
          </a:xfrm>
          <a:prstGeom prst="rect">
            <a:avLst/>
          </a:prstGeom>
          <a:noFill/>
        </p:spPr>
      </p:pic>
    </p:spTree>
  </p:cSld>
  <p:clrMapOvr>
    <a:masterClrMapping/>
  </p:clrMapOvr>
  <p:transition advTm="1219">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descr="http://1-ps.googleusercontent.com/h/www.mrdowling.com/images/300x408x701spartan.png.pagespeed.ic.PMTuj7KuB1.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2" name="AutoShape 4" descr="http://1-ps.googleusercontent.com/h/www.mrdowling.com/images/300x408x701spartan.png.pagespeed.ic.PMTuj7KuB1.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 name="Rectangle 6"/>
          <p:cNvSpPr/>
          <p:nvPr/>
        </p:nvSpPr>
        <p:spPr>
          <a:xfrm>
            <a:off x="381000" y="685800"/>
            <a:ext cx="8610600" cy="6001643"/>
          </a:xfrm>
          <a:prstGeom prst="rect">
            <a:avLst/>
          </a:prstGeom>
        </p:spPr>
        <p:txBody>
          <a:bodyPr wrap="square">
            <a:spAutoFit/>
          </a:bodyPr>
          <a:lstStyle/>
          <a:p>
            <a:r>
              <a:rPr lang="en-US" sz="3200" b="1" dirty="0" smtClean="0">
                <a:solidFill>
                  <a:srgbClr val="002060"/>
                </a:solidFill>
                <a:latin typeface="Arial" pitchFamily="34" charset="0"/>
                <a:cs typeface="Arial" pitchFamily="34" charset="0"/>
              </a:rPr>
              <a:t>The word for people </a:t>
            </a:r>
          </a:p>
          <a:p>
            <a:r>
              <a:rPr lang="en-US" sz="3200" b="1" dirty="0" smtClean="0">
                <a:solidFill>
                  <a:srgbClr val="002060"/>
                </a:solidFill>
                <a:latin typeface="Arial" pitchFamily="34" charset="0"/>
                <a:cs typeface="Arial" pitchFamily="34" charset="0"/>
              </a:rPr>
              <a:t>in ancient Greek </a:t>
            </a:r>
          </a:p>
          <a:p>
            <a:r>
              <a:rPr lang="en-US" sz="3200" b="1" dirty="0" smtClean="0">
                <a:solidFill>
                  <a:srgbClr val="002060"/>
                </a:solidFill>
                <a:latin typeface="Arial" pitchFamily="34" charset="0"/>
                <a:cs typeface="Arial" pitchFamily="34" charset="0"/>
              </a:rPr>
              <a:t>was </a:t>
            </a:r>
            <a:r>
              <a:rPr lang="en-US" sz="3200" b="1" i="1" dirty="0" smtClean="0">
                <a:solidFill>
                  <a:srgbClr val="002060"/>
                </a:solidFill>
                <a:latin typeface="Arial" pitchFamily="34" charset="0"/>
                <a:cs typeface="Arial" pitchFamily="34" charset="0"/>
              </a:rPr>
              <a:t>demos</a:t>
            </a:r>
            <a:r>
              <a:rPr lang="en-US" sz="3200" b="1" dirty="0" smtClean="0">
                <a:solidFill>
                  <a:srgbClr val="002060"/>
                </a:solidFill>
                <a:latin typeface="Arial" pitchFamily="34" charset="0"/>
                <a:cs typeface="Arial" pitchFamily="34" charset="0"/>
              </a:rPr>
              <a:t>.  </a:t>
            </a:r>
            <a:r>
              <a:rPr lang="en-US" sz="3200" b="1" i="1" dirty="0" err="1" smtClean="0">
                <a:solidFill>
                  <a:srgbClr val="002060"/>
                </a:solidFill>
                <a:latin typeface="Arial" pitchFamily="34" charset="0"/>
                <a:cs typeface="Arial" pitchFamily="34" charset="0"/>
              </a:rPr>
              <a:t>Kratos</a:t>
            </a:r>
            <a:r>
              <a:rPr lang="en-US" sz="3200" b="1" dirty="0" smtClean="0">
                <a:solidFill>
                  <a:srgbClr val="002060"/>
                </a:solidFill>
                <a:latin typeface="Arial" pitchFamily="34" charset="0"/>
                <a:cs typeface="Arial" pitchFamily="34" charset="0"/>
              </a:rPr>
              <a:t> </a:t>
            </a:r>
          </a:p>
          <a:p>
            <a:r>
              <a:rPr lang="en-US" sz="3200" b="1" dirty="0" smtClean="0">
                <a:solidFill>
                  <a:srgbClr val="002060"/>
                </a:solidFill>
                <a:latin typeface="Arial" pitchFamily="34" charset="0"/>
                <a:cs typeface="Arial" pitchFamily="34" charset="0"/>
              </a:rPr>
              <a:t>meant rule.  </a:t>
            </a:r>
            <a:r>
              <a:rPr lang="en-US" sz="3200" b="1" dirty="0" smtClean="0">
                <a:solidFill>
                  <a:srgbClr val="7030A0"/>
                </a:solidFill>
                <a:latin typeface="Arial" pitchFamily="34" charset="0"/>
                <a:cs typeface="Arial" pitchFamily="34" charset="0"/>
              </a:rPr>
              <a:t>The </a:t>
            </a:r>
          </a:p>
          <a:p>
            <a:r>
              <a:rPr lang="en-US" sz="3200" b="1" dirty="0" smtClean="0">
                <a:solidFill>
                  <a:srgbClr val="7030A0"/>
                </a:solidFill>
                <a:latin typeface="Arial" pitchFamily="34" charset="0"/>
                <a:cs typeface="Arial" pitchFamily="34" charset="0"/>
              </a:rPr>
              <a:t>government created </a:t>
            </a:r>
          </a:p>
          <a:p>
            <a:r>
              <a:rPr lang="en-US" sz="3200" b="1" dirty="0" smtClean="0">
                <a:solidFill>
                  <a:srgbClr val="7030A0"/>
                </a:solidFill>
                <a:latin typeface="Arial" pitchFamily="34" charset="0"/>
                <a:cs typeface="Arial" pitchFamily="34" charset="0"/>
              </a:rPr>
              <a:t>by Solon was a </a:t>
            </a:r>
          </a:p>
          <a:p>
            <a:r>
              <a:rPr lang="en-US" sz="3200" b="1" dirty="0" smtClean="0">
                <a:solidFill>
                  <a:srgbClr val="7030A0"/>
                </a:solidFill>
                <a:latin typeface="Arial" pitchFamily="34" charset="0"/>
                <a:cs typeface="Arial" pitchFamily="34" charset="0"/>
              </a:rPr>
              <a:t>democracy, where </a:t>
            </a:r>
          </a:p>
          <a:p>
            <a:r>
              <a:rPr lang="en-US" sz="3200" b="1" dirty="0" smtClean="0">
                <a:solidFill>
                  <a:srgbClr val="7030A0"/>
                </a:solidFill>
                <a:latin typeface="Arial" pitchFamily="34" charset="0"/>
                <a:cs typeface="Arial" pitchFamily="34" charset="0"/>
              </a:rPr>
              <a:t>the people ruled the </a:t>
            </a:r>
          </a:p>
          <a:p>
            <a:r>
              <a:rPr lang="en-US" sz="3200" b="1" dirty="0" smtClean="0">
                <a:solidFill>
                  <a:srgbClr val="7030A0"/>
                </a:solidFill>
                <a:latin typeface="Arial" pitchFamily="34" charset="0"/>
                <a:cs typeface="Arial" pitchFamily="34" charset="0"/>
              </a:rPr>
              <a:t>polis.  </a:t>
            </a:r>
            <a:r>
              <a:rPr lang="en-US" sz="3200" b="1" dirty="0" smtClean="0">
                <a:solidFill>
                  <a:srgbClr val="002060"/>
                </a:solidFill>
                <a:latin typeface="Arial" pitchFamily="34" charset="0"/>
                <a:cs typeface="Arial" pitchFamily="34" charset="0"/>
              </a:rPr>
              <a:t> Most democratic nations have elected representatives to make laws, but Athens was a direct democracy because the citizens acted as lawmakers.   </a:t>
            </a:r>
            <a:endParaRPr lang="en-US" sz="3200" dirty="0">
              <a:solidFill>
                <a:srgbClr val="002060"/>
              </a:solidFill>
            </a:endParaRPr>
          </a:p>
        </p:txBody>
      </p:sp>
      <p:sp>
        <p:nvSpPr>
          <p:cNvPr id="12" name="Title 1"/>
          <p:cNvSpPr txBox="1">
            <a:spLocks/>
          </p:cNvSpPr>
          <p:nvPr/>
        </p:nvSpPr>
        <p:spPr>
          <a:xfrm>
            <a:off x="0" y="0"/>
            <a:ext cx="9144000" cy="47625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rgbClr val="002060"/>
                </a:solidFill>
                <a:effectLst/>
                <a:uLnTx/>
                <a:uFillTx/>
                <a:latin typeface="Arial Black" pitchFamily="34" charset="0"/>
                <a:ea typeface="+mj-ea"/>
                <a:cs typeface="+mj-cs"/>
              </a:rPr>
              <a:t>Athenian Democracy               Ancient Greece</a:t>
            </a:r>
            <a:endParaRPr kumimoji="0" lang="en-US" sz="2800" b="0" i="0" u="none" strike="noStrike" kern="1200" cap="none" spc="0" normalizeH="0" baseline="0" noProof="0" dirty="0">
              <a:ln>
                <a:noFill/>
              </a:ln>
              <a:solidFill>
                <a:srgbClr val="002060"/>
              </a:solidFill>
              <a:effectLst/>
              <a:uLnTx/>
              <a:uFillTx/>
              <a:latin typeface="Arial Black" pitchFamily="34" charset="0"/>
              <a:ea typeface="+mj-ea"/>
              <a:cs typeface="+mj-cs"/>
            </a:endParaRPr>
          </a:p>
        </p:txBody>
      </p:sp>
      <p:pic>
        <p:nvPicPr>
          <p:cNvPr id="33798" name="Picture 6" descr="http://vimasaronikou.files.wordpress.com/2012/12/cf80ceb5cf81ceb9cebacebbceaecf82.jpg?w=595"/>
          <p:cNvPicPr>
            <a:picLocks noChangeAspect="1" noChangeArrowheads="1"/>
          </p:cNvPicPr>
          <p:nvPr/>
        </p:nvPicPr>
        <p:blipFill>
          <a:blip r:embed="rId2" cstate="print"/>
          <a:srcRect/>
          <a:stretch>
            <a:fillRect/>
          </a:stretch>
        </p:blipFill>
        <p:spPr bwMode="auto">
          <a:xfrm>
            <a:off x="4563396" y="838200"/>
            <a:ext cx="4313903" cy="3429000"/>
          </a:xfrm>
          <a:prstGeom prst="rect">
            <a:avLst/>
          </a:prstGeom>
          <a:noFill/>
        </p:spPr>
      </p:pic>
    </p:spTree>
  </p:cSld>
  <p:clrMapOvr>
    <a:masterClrMapping/>
  </p:clrMapOvr>
  <p:transition advTm="5469">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descr="http://1-ps.googleusercontent.com/h/www.mrdowling.com/images/300x408x701spartan.png.pagespeed.ic.PMTuj7KuB1.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2" name="AutoShape 4" descr="http://1-ps.googleusercontent.com/h/www.mrdowling.com/images/300x408x701spartan.png.pagespeed.ic.PMTuj7KuB1.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 name="Rectangle 6"/>
          <p:cNvSpPr/>
          <p:nvPr/>
        </p:nvSpPr>
        <p:spPr>
          <a:xfrm>
            <a:off x="381000" y="685800"/>
            <a:ext cx="8610600" cy="6001643"/>
          </a:xfrm>
          <a:prstGeom prst="rect">
            <a:avLst/>
          </a:prstGeom>
        </p:spPr>
        <p:txBody>
          <a:bodyPr wrap="square">
            <a:spAutoFit/>
          </a:bodyPr>
          <a:lstStyle/>
          <a:p>
            <a:r>
              <a:rPr lang="en-US" sz="3200" b="1" dirty="0" smtClean="0">
                <a:solidFill>
                  <a:srgbClr val="002060"/>
                </a:solidFill>
                <a:latin typeface="Arial" pitchFamily="34" charset="0"/>
                <a:cs typeface="Arial" pitchFamily="34" charset="0"/>
              </a:rPr>
              <a:t>The word for people </a:t>
            </a:r>
          </a:p>
          <a:p>
            <a:r>
              <a:rPr lang="en-US" sz="3200" b="1" dirty="0" smtClean="0">
                <a:solidFill>
                  <a:srgbClr val="002060"/>
                </a:solidFill>
                <a:latin typeface="Arial" pitchFamily="34" charset="0"/>
                <a:cs typeface="Arial" pitchFamily="34" charset="0"/>
              </a:rPr>
              <a:t>in ancient Greek </a:t>
            </a:r>
          </a:p>
          <a:p>
            <a:r>
              <a:rPr lang="en-US" sz="3200" b="1" dirty="0" smtClean="0">
                <a:solidFill>
                  <a:srgbClr val="002060"/>
                </a:solidFill>
                <a:latin typeface="Arial" pitchFamily="34" charset="0"/>
                <a:cs typeface="Arial" pitchFamily="34" charset="0"/>
              </a:rPr>
              <a:t>was </a:t>
            </a:r>
            <a:r>
              <a:rPr lang="en-US" sz="3200" b="1" i="1" dirty="0" smtClean="0">
                <a:solidFill>
                  <a:srgbClr val="002060"/>
                </a:solidFill>
                <a:latin typeface="Arial" pitchFamily="34" charset="0"/>
                <a:cs typeface="Arial" pitchFamily="34" charset="0"/>
              </a:rPr>
              <a:t>demos</a:t>
            </a:r>
            <a:r>
              <a:rPr lang="en-US" sz="3200" b="1" dirty="0" smtClean="0">
                <a:solidFill>
                  <a:srgbClr val="002060"/>
                </a:solidFill>
                <a:latin typeface="Arial" pitchFamily="34" charset="0"/>
                <a:cs typeface="Arial" pitchFamily="34" charset="0"/>
              </a:rPr>
              <a:t>.  </a:t>
            </a:r>
            <a:r>
              <a:rPr lang="en-US" sz="3200" b="1" i="1" dirty="0" err="1" smtClean="0">
                <a:solidFill>
                  <a:srgbClr val="002060"/>
                </a:solidFill>
                <a:latin typeface="Arial" pitchFamily="34" charset="0"/>
                <a:cs typeface="Arial" pitchFamily="34" charset="0"/>
              </a:rPr>
              <a:t>Kratos</a:t>
            </a:r>
            <a:r>
              <a:rPr lang="en-US" sz="3200" b="1" dirty="0" smtClean="0">
                <a:solidFill>
                  <a:srgbClr val="002060"/>
                </a:solidFill>
                <a:latin typeface="Arial" pitchFamily="34" charset="0"/>
                <a:cs typeface="Arial" pitchFamily="34" charset="0"/>
              </a:rPr>
              <a:t> </a:t>
            </a:r>
          </a:p>
          <a:p>
            <a:r>
              <a:rPr lang="en-US" sz="3200" b="1" dirty="0" smtClean="0">
                <a:solidFill>
                  <a:srgbClr val="002060"/>
                </a:solidFill>
                <a:latin typeface="Arial" pitchFamily="34" charset="0"/>
                <a:cs typeface="Arial" pitchFamily="34" charset="0"/>
              </a:rPr>
              <a:t>meant rule.  The </a:t>
            </a:r>
          </a:p>
          <a:p>
            <a:r>
              <a:rPr lang="en-US" sz="3200" b="1" dirty="0" smtClean="0">
                <a:solidFill>
                  <a:srgbClr val="002060"/>
                </a:solidFill>
                <a:latin typeface="Arial" pitchFamily="34" charset="0"/>
                <a:cs typeface="Arial" pitchFamily="34" charset="0"/>
              </a:rPr>
              <a:t>government created </a:t>
            </a:r>
          </a:p>
          <a:p>
            <a:r>
              <a:rPr lang="en-US" sz="3200" b="1" dirty="0" smtClean="0">
                <a:solidFill>
                  <a:srgbClr val="002060"/>
                </a:solidFill>
                <a:latin typeface="Arial" pitchFamily="34" charset="0"/>
                <a:cs typeface="Arial" pitchFamily="34" charset="0"/>
              </a:rPr>
              <a:t>by Solon was a </a:t>
            </a:r>
          </a:p>
          <a:p>
            <a:r>
              <a:rPr lang="en-US" sz="3200" b="1" dirty="0" smtClean="0">
                <a:solidFill>
                  <a:srgbClr val="002060"/>
                </a:solidFill>
                <a:latin typeface="Arial" pitchFamily="34" charset="0"/>
                <a:cs typeface="Arial" pitchFamily="34" charset="0"/>
              </a:rPr>
              <a:t>democracy, where </a:t>
            </a:r>
          </a:p>
          <a:p>
            <a:r>
              <a:rPr lang="en-US" sz="3200" b="1" dirty="0" smtClean="0">
                <a:solidFill>
                  <a:srgbClr val="002060"/>
                </a:solidFill>
                <a:latin typeface="Arial" pitchFamily="34" charset="0"/>
                <a:cs typeface="Arial" pitchFamily="34" charset="0"/>
              </a:rPr>
              <a:t>the people ruled the </a:t>
            </a:r>
          </a:p>
          <a:p>
            <a:r>
              <a:rPr lang="en-US" sz="3200" b="1" dirty="0" smtClean="0">
                <a:solidFill>
                  <a:srgbClr val="002060"/>
                </a:solidFill>
                <a:latin typeface="Arial" pitchFamily="34" charset="0"/>
                <a:cs typeface="Arial" pitchFamily="34" charset="0"/>
              </a:rPr>
              <a:t>polis</a:t>
            </a:r>
            <a:r>
              <a:rPr lang="en-US" sz="3200" b="1" dirty="0" smtClean="0">
                <a:solidFill>
                  <a:srgbClr val="7030A0"/>
                </a:solidFill>
                <a:latin typeface="Arial" pitchFamily="34" charset="0"/>
                <a:cs typeface="Arial" pitchFamily="34" charset="0"/>
              </a:rPr>
              <a:t>.   Most democratic nations have elected representatives to make laws, but Athens was a direct democracy because the citizens acted as lawmakers.   </a:t>
            </a:r>
            <a:endParaRPr lang="en-US" sz="3200" dirty="0">
              <a:solidFill>
                <a:srgbClr val="7030A0"/>
              </a:solidFill>
            </a:endParaRPr>
          </a:p>
        </p:txBody>
      </p:sp>
      <p:sp>
        <p:nvSpPr>
          <p:cNvPr id="12" name="Title 1"/>
          <p:cNvSpPr txBox="1">
            <a:spLocks/>
          </p:cNvSpPr>
          <p:nvPr/>
        </p:nvSpPr>
        <p:spPr>
          <a:xfrm>
            <a:off x="0" y="0"/>
            <a:ext cx="9144000" cy="47625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rgbClr val="002060"/>
                </a:solidFill>
                <a:effectLst/>
                <a:uLnTx/>
                <a:uFillTx/>
                <a:latin typeface="Arial Black" pitchFamily="34" charset="0"/>
                <a:ea typeface="+mj-ea"/>
                <a:cs typeface="+mj-cs"/>
              </a:rPr>
              <a:t>Athenian Democracy               Ancient Greece</a:t>
            </a:r>
            <a:endParaRPr kumimoji="0" lang="en-US" sz="2800" b="0" i="0" u="none" strike="noStrike" kern="1200" cap="none" spc="0" normalizeH="0" baseline="0" noProof="0" dirty="0">
              <a:ln>
                <a:noFill/>
              </a:ln>
              <a:solidFill>
                <a:srgbClr val="002060"/>
              </a:solidFill>
              <a:effectLst/>
              <a:uLnTx/>
              <a:uFillTx/>
              <a:latin typeface="Arial Black" pitchFamily="34" charset="0"/>
              <a:ea typeface="+mj-ea"/>
              <a:cs typeface="+mj-cs"/>
            </a:endParaRPr>
          </a:p>
        </p:txBody>
      </p:sp>
      <p:pic>
        <p:nvPicPr>
          <p:cNvPr id="33798" name="Picture 6" descr="http://vimasaronikou.files.wordpress.com/2012/12/cf80ceb5cf81ceb9cebacebbceaecf82.jpg?w=595"/>
          <p:cNvPicPr>
            <a:picLocks noChangeAspect="1" noChangeArrowheads="1"/>
          </p:cNvPicPr>
          <p:nvPr/>
        </p:nvPicPr>
        <p:blipFill>
          <a:blip r:embed="rId2" cstate="print"/>
          <a:srcRect/>
          <a:stretch>
            <a:fillRect/>
          </a:stretch>
        </p:blipFill>
        <p:spPr bwMode="auto">
          <a:xfrm>
            <a:off x="4563396" y="838200"/>
            <a:ext cx="4313903" cy="3429000"/>
          </a:xfrm>
          <a:prstGeom prst="rect">
            <a:avLst/>
          </a:prstGeom>
          <a:noFill/>
        </p:spPr>
      </p:pic>
    </p:spTree>
  </p:cSld>
  <p:clrMapOvr>
    <a:masterClrMapping/>
  </p:clrMapOvr>
  <p:transition advTm="9891">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descr="http://1-ps.googleusercontent.com/h/www.mrdowling.com/images/300x408x701spartan.png.pagespeed.ic.PMTuj7KuB1.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2" name="AutoShape 4" descr="http://1-ps.googleusercontent.com/h/www.mrdowling.com/images/300x408x701spartan.png.pagespeed.ic.PMTuj7KuB1.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 name="Rectangle 6"/>
          <p:cNvSpPr/>
          <p:nvPr/>
        </p:nvSpPr>
        <p:spPr>
          <a:xfrm>
            <a:off x="381000" y="685800"/>
            <a:ext cx="8534400" cy="3539430"/>
          </a:xfrm>
          <a:prstGeom prst="rect">
            <a:avLst/>
          </a:prstGeom>
        </p:spPr>
        <p:txBody>
          <a:bodyPr wrap="square">
            <a:spAutoFit/>
          </a:bodyPr>
          <a:lstStyle/>
          <a:p>
            <a:r>
              <a:rPr lang="en-US" sz="3200" b="1" dirty="0" smtClean="0">
                <a:solidFill>
                  <a:srgbClr val="7030A0"/>
                </a:solidFill>
                <a:latin typeface="Arial" pitchFamily="34" charset="0"/>
                <a:cs typeface="Arial" pitchFamily="34" charset="0"/>
              </a:rPr>
              <a:t>Direct democracy was possible in ancient Athens and is how many small towns govern today, but gathering all citizens together to make decisions is not practical in large countries </a:t>
            </a:r>
          </a:p>
          <a:p>
            <a:r>
              <a:rPr lang="en-US" sz="3200" b="1" dirty="0" smtClean="0">
                <a:solidFill>
                  <a:srgbClr val="7030A0"/>
                </a:solidFill>
                <a:latin typeface="Arial" pitchFamily="34" charset="0"/>
                <a:cs typeface="Arial" pitchFamily="34" charset="0"/>
              </a:rPr>
              <a:t>such as the </a:t>
            </a:r>
          </a:p>
          <a:p>
            <a:r>
              <a:rPr lang="en-US" sz="3200" b="1" dirty="0" smtClean="0">
                <a:solidFill>
                  <a:srgbClr val="7030A0"/>
                </a:solidFill>
                <a:latin typeface="Arial" pitchFamily="34" charset="0"/>
                <a:cs typeface="Arial" pitchFamily="34" charset="0"/>
              </a:rPr>
              <a:t>United States.</a:t>
            </a:r>
            <a:endParaRPr lang="en-US" sz="3200" dirty="0">
              <a:solidFill>
                <a:srgbClr val="7030A0"/>
              </a:solidFill>
            </a:endParaRPr>
          </a:p>
        </p:txBody>
      </p:sp>
      <p:sp>
        <p:nvSpPr>
          <p:cNvPr id="12" name="Title 1"/>
          <p:cNvSpPr txBox="1">
            <a:spLocks/>
          </p:cNvSpPr>
          <p:nvPr/>
        </p:nvSpPr>
        <p:spPr>
          <a:xfrm>
            <a:off x="0" y="0"/>
            <a:ext cx="9144000" cy="47625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rgbClr val="002060"/>
                </a:solidFill>
                <a:effectLst/>
                <a:uLnTx/>
                <a:uFillTx/>
                <a:latin typeface="Arial Black" pitchFamily="34" charset="0"/>
                <a:ea typeface="+mj-ea"/>
                <a:cs typeface="+mj-cs"/>
              </a:rPr>
              <a:t>Athenian Democracy               Ancient Greece</a:t>
            </a:r>
            <a:endParaRPr kumimoji="0" lang="en-US" sz="2800" b="0" i="0" u="none" strike="noStrike" kern="1200" cap="none" spc="0" normalizeH="0" baseline="0" noProof="0" dirty="0">
              <a:ln>
                <a:noFill/>
              </a:ln>
              <a:solidFill>
                <a:srgbClr val="002060"/>
              </a:solidFill>
              <a:effectLst/>
              <a:uLnTx/>
              <a:uFillTx/>
              <a:latin typeface="Arial Black" pitchFamily="34" charset="0"/>
              <a:ea typeface="+mj-ea"/>
              <a:cs typeface="+mj-cs"/>
            </a:endParaRPr>
          </a:p>
        </p:txBody>
      </p:sp>
      <p:pic>
        <p:nvPicPr>
          <p:cNvPr id="13" name="Picture 12" descr="athens direct democracy.jpg"/>
          <p:cNvPicPr>
            <a:picLocks noChangeAspect="1"/>
          </p:cNvPicPr>
          <p:nvPr/>
        </p:nvPicPr>
        <p:blipFill>
          <a:blip r:embed="rId2" cstate="print"/>
          <a:stretch>
            <a:fillRect/>
          </a:stretch>
        </p:blipFill>
        <p:spPr>
          <a:xfrm>
            <a:off x="4191000" y="3048000"/>
            <a:ext cx="4394200" cy="3295650"/>
          </a:xfrm>
          <a:prstGeom prst="rect">
            <a:avLst/>
          </a:prstGeom>
        </p:spPr>
      </p:pic>
    </p:spTree>
  </p:cSld>
  <p:clrMapOvr>
    <a:masterClrMapping/>
  </p:clrMapOvr>
  <p:transition advTm="1359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descr="http://1-ps.googleusercontent.com/h/www.mrdowling.com/images/300x408x701spartan.png.pagespeed.ic.PMTuj7KuB1.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2" name="AutoShape 4" descr="http://1-ps.googleusercontent.com/h/www.mrdowling.com/images/300x408x701spartan.png.pagespeed.ic.PMTuj7KuB1.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 name="Rectangle 6"/>
          <p:cNvSpPr/>
          <p:nvPr/>
        </p:nvSpPr>
        <p:spPr>
          <a:xfrm>
            <a:off x="381000" y="685800"/>
            <a:ext cx="8077200" cy="6001643"/>
          </a:xfrm>
          <a:prstGeom prst="rect">
            <a:avLst/>
          </a:prstGeom>
        </p:spPr>
        <p:txBody>
          <a:bodyPr wrap="square">
            <a:spAutoFit/>
          </a:bodyPr>
          <a:lstStyle/>
          <a:p>
            <a:r>
              <a:rPr lang="en-US" sz="3200" b="1" dirty="0" smtClean="0">
                <a:solidFill>
                  <a:srgbClr val="7030A0"/>
                </a:solidFill>
                <a:latin typeface="Arial" pitchFamily="34" charset="0"/>
                <a:cs typeface="Arial" pitchFamily="34" charset="0"/>
              </a:rPr>
              <a:t>A council known as the </a:t>
            </a:r>
          </a:p>
          <a:p>
            <a:r>
              <a:rPr lang="en-US" sz="3200" b="1" dirty="0" err="1" smtClean="0">
                <a:solidFill>
                  <a:srgbClr val="7030A0"/>
                </a:solidFill>
                <a:latin typeface="Arial" pitchFamily="34" charset="0"/>
                <a:cs typeface="Arial" pitchFamily="34" charset="0"/>
              </a:rPr>
              <a:t>boule</a:t>
            </a:r>
            <a:r>
              <a:rPr lang="en-US" sz="3200" b="1" dirty="0" smtClean="0">
                <a:solidFill>
                  <a:srgbClr val="7030A0"/>
                </a:solidFill>
                <a:latin typeface="Arial" pitchFamily="34" charset="0"/>
                <a:cs typeface="Arial" pitchFamily="34" charset="0"/>
              </a:rPr>
              <a:t> managed the daily affairs of the polis.  </a:t>
            </a:r>
            <a:r>
              <a:rPr lang="en-US" sz="3200" b="1" dirty="0" smtClean="0">
                <a:solidFill>
                  <a:srgbClr val="002060"/>
                </a:solidFill>
                <a:latin typeface="Arial" pitchFamily="34" charset="0"/>
                <a:cs typeface="Arial" pitchFamily="34" charset="0"/>
              </a:rPr>
              <a:t>Members of the </a:t>
            </a:r>
          </a:p>
          <a:p>
            <a:r>
              <a:rPr lang="en-US" sz="3200" b="1" dirty="0" err="1" smtClean="0">
                <a:solidFill>
                  <a:srgbClr val="002060"/>
                </a:solidFill>
                <a:latin typeface="Arial" pitchFamily="34" charset="0"/>
                <a:cs typeface="Arial" pitchFamily="34" charset="0"/>
              </a:rPr>
              <a:t>boule</a:t>
            </a:r>
            <a:r>
              <a:rPr lang="en-US" sz="3200" b="1" dirty="0" smtClean="0">
                <a:solidFill>
                  <a:srgbClr val="002060"/>
                </a:solidFill>
                <a:latin typeface="Arial" pitchFamily="34" charset="0"/>
                <a:cs typeface="Arial" pitchFamily="34" charset="0"/>
              </a:rPr>
              <a:t> were not elected; </a:t>
            </a:r>
          </a:p>
          <a:p>
            <a:r>
              <a:rPr lang="en-US" sz="3200" b="1" dirty="0" smtClean="0">
                <a:solidFill>
                  <a:srgbClr val="002060"/>
                </a:solidFill>
                <a:latin typeface="Arial" pitchFamily="34" charset="0"/>
                <a:cs typeface="Arial" pitchFamily="34" charset="0"/>
              </a:rPr>
              <a:t>they were chosen </a:t>
            </a:r>
          </a:p>
          <a:p>
            <a:r>
              <a:rPr lang="en-US" sz="3200" b="1" dirty="0" smtClean="0">
                <a:solidFill>
                  <a:srgbClr val="002060"/>
                </a:solidFill>
                <a:latin typeface="Arial" pitchFamily="34" charset="0"/>
                <a:cs typeface="Arial" pitchFamily="34" charset="0"/>
              </a:rPr>
              <a:t>randomly from the </a:t>
            </a:r>
          </a:p>
          <a:p>
            <a:r>
              <a:rPr lang="en-US" sz="3200" b="1" dirty="0" smtClean="0">
                <a:solidFill>
                  <a:srgbClr val="002060"/>
                </a:solidFill>
                <a:latin typeface="Arial" pitchFamily="34" charset="0"/>
                <a:cs typeface="Arial" pitchFamily="34" charset="0"/>
              </a:rPr>
              <a:t>Assembly so that every </a:t>
            </a:r>
          </a:p>
          <a:p>
            <a:r>
              <a:rPr lang="en-US" sz="3200" b="1" dirty="0" smtClean="0">
                <a:solidFill>
                  <a:srgbClr val="002060"/>
                </a:solidFill>
                <a:latin typeface="Arial" pitchFamily="34" charset="0"/>
                <a:cs typeface="Arial" pitchFamily="34" charset="0"/>
              </a:rPr>
              <a:t>qualified person had an equal opportunity to serve on the council.  At the end of the year, members of the </a:t>
            </a:r>
            <a:r>
              <a:rPr lang="en-US" sz="3200" b="1" dirty="0" err="1" smtClean="0">
                <a:solidFill>
                  <a:srgbClr val="002060"/>
                </a:solidFill>
                <a:latin typeface="Arial" pitchFamily="34" charset="0"/>
                <a:cs typeface="Arial" pitchFamily="34" charset="0"/>
              </a:rPr>
              <a:t>boule</a:t>
            </a:r>
            <a:r>
              <a:rPr lang="en-US" sz="3200" b="1" dirty="0" smtClean="0">
                <a:solidFill>
                  <a:srgbClr val="002060"/>
                </a:solidFill>
                <a:latin typeface="Arial" pitchFamily="34" charset="0"/>
                <a:cs typeface="Arial" pitchFamily="34" charset="0"/>
              </a:rPr>
              <a:t> appeared before the Assembly to account for their work. </a:t>
            </a:r>
            <a:endParaRPr lang="en-US" sz="3200" dirty="0">
              <a:solidFill>
                <a:srgbClr val="002060"/>
              </a:solidFill>
            </a:endParaRPr>
          </a:p>
        </p:txBody>
      </p:sp>
      <p:sp>
        <p:nvSpPr>
          <p:cNvPr id="12" name="Title 1"/>
          <p:cNvSpPr txBox="1">
            <a:spLocks/>
          </p:cNvSpPr>
          <p:nvPr/>
        </p:nvSpPr>
        <p:spPr>
          <a:xfrm>
            <a:off x="0" y="0"/>
            <a:ext cx="9144000" cy="47625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rgbClr val="002060"/>
                </a:solidFill>
                <a:effectLst/>
                <a:uLnTx/>
                <a:uFillTx/>
                <a:latin typeface="Arial Black" pitchFamily="34" charset="0"/>
                <a:ea typeface="+mj-ea"/>
                <a:cs typeface="+mj-cs"/>
              </a:rPr>
              <a:t>Athenian Democracy               Ancient Greece</a:t>
            </a:r>
            <a:endParaRPr kumimoji="0" lang="en-US" sz="2800" b="0" i="0" u="none" strike="noStrike" kern="1200" cap="none" spc="0" normalizeH="0" baseline="0" noProof="0" dirty="0">
              <a:ln>
                <a:noFill/>
              </a:ln>
              <a:solidFill>
                <a:srgbClr val="002060"/>
              </a:solidFill>
              <a:effectLst/>
              <a:uLnTx/>
              <a:uFillTx/>
              <a:latin typeface="Arial Black" pitchFamily="34" charset="0"/>
              <a:ea typeface="+mj-ea"/>
              <a:cs typeface="+mj-cs"/>
            </a:endParaRPr>
          </a:p>
        </p:txBody>
      </p:sp>
      <p:pic>
        <p:nvPicPr>
          <p:cNvPr id="13" name="Picture 12" descr="athens boule.jpg"/>
          <p:cNvPicPr>
            <a:picLocks noChangeAspect="1"/>
          </p:cNvPicPr>
          <p:nvPr/>
        </p:nvPicPr>
        <p:blipFill>
          <a:blip r:embed="rId2" cstate="print"/>
          <a:stretch>
            <a:fillRect/>
          </a:stretch>
        </p:blipFill>
        <p:spPr>
          <a:xfrm>
            <a:off x="5334000" y="1143000"/>
            <a:ext cx="3708400" cy="2781300"/>
          </a:xfrm>
          <a:prstGeom prst="rect">
            <a:avLst/>
          </a:prstGeom>
        </p:spPr>
      </p:pic>
    </p:spTree>
  </p:cSld>
  <p:clrMapOvr>
    <a:masterClrMapping/>
  </p:clrMapOvr>
  <p:transition advTm="4813">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descr="http://1-ps.googleusercontent.com/h/www.mrdowling.com/images/300x408x701spartan.png.pagespeed.ic.PMTuj7KuB1.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2" name="AutoShape 4" descr="http://1-ps.googleusercontent.com/h/www.mrdowling.com/images/300x408x701spartan.png.pagespeed.ic.PMTuj7KuB1.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 name="Rectangle 6"/>
          <p:cNvSpPr/>
          <p:nvPr/>
        </p:nvSpPr>
        <p:spPr>
          <a:xfrm>
            <a:off x="381000" y="685800"/>
            <a:ext cx="8077200" cy="6001643"/>
          </a:xfrm>
          <a:prstGeom prst="rect">
            <a:avLst/>
          </a:prstGeom>
        </p:spPr>
        <p:txBody>
          <a:bodyPr wrap="square">
            <a:spAutoFit/>
          </a:bodyPr>
          <a:lstStyle/>
          <a:p>
            <a:r>
              <a:rPr lang="en-US" sz="3200" b="1" dirty="0" smtClean="0">
                <a:solidFill>
                  <a:srgbClr val="002060"/>
                </a:solidFill>
                <a:latin typeface="Arial" pitchFamily="34" charset="0"/>
                <a:cs typeface="Arial" pitchFamily="34" charset="0"/>
              </a:rPr>
              <a:t>A council known as the </a:t>
            </a:r>
          </a:p>
          <a:p>
            <a:r>
              <a:rPr lang="en-US" sz="3200" b="1" dirty="0" err="1" smtClean="0">
                <a:solidFill>
                  <a:srgbClr val="002060"/>
                </a:solidFill>
                <a:latin typeface="Arial" pitchFamily="34" charset="0"/>
                <a:cs typeface="Arial" pitchFamily="34" charset="0"/>
              </a:rPr>
              <a:t>boule</a:t>
            </a:r>
            <a:r>
              <a:rPr lang="en-US" sz="3200" b="1" dirty="0" smtClean="0">
                <a:solidFill>
                  <a:srgbClr val="002060"/>
                </a:solidFill>
                <a:latin typeface="Arial" pitchFamily="34" charset="0"/>
                <a:cs typeface="Arial" pitchFamily="34" charset="0"/>
              </a:rPr>
              <a:t> managed the daily affairs of the polis.  </a:t>
            </a:r>
            <a:r>
              <a:rPr lang="en-US" sz="3200" b="1" dirty="0" smtClean="0">
                <a:solidFill>
                  <a:srgbClr val="7030A0"/>
                </a:solidFill>
                <a:latin typeface="Arial" pitchFamily="34" charset="0"/>
                <a:cs typeface="Arial" pitchFamily="34" charset="0"/>
              </a:rPr>
              <a:t>Members of the </a:t>
            </a:r>
          </a:p>
          <a:p>
            <a:r>
              <a:rPr lang="en-US" sz="3200" b="1" dirty="0" err="1" smtClean="0">
                <a:solidFill>
                  <a:srgbClr val="7030A0"/>
                </a:solidFill>
                <a:latin typeface="Arial" pitchFamily="34" charset="0"/>
                <a:cs typeface="Arial" pitchFamily="34" charset="0"/>
              </a:rPr>
              <a:t>boule</a:t>
            </a:r>
            <a:r>
              <a:rPr lang="en-US" sz="3200" b="1" dirty="0" smtClean="0">
                <a:solidFill>
                  <a:srgbClr val="7030A0"/>
                </a:solidFill>
                <a:latin typeface="Arial" pitchFamily="34" charset="0"/>
                <a:cs typeface="Arial" pitchFamily="34" charset="0"/>
              </a:rPr>
              <a:t> were not elected; </a:t>
            </a:r>
          </a:p>
          <a:p>
            <a:r>
              <a:rPr lang="en-US" sz="3200" b="1" dirty="0" smtClean="0">
                <a:solidFill>
                  <a:srgbClr val="7030A0"/>
                </a:solidFill>
                <a:latin typeface="Arial" pitchFamily="34" charset="0"/>
                <a:cs typeface="Arial" pitchFamily="34" charset="0"/>
              </a:rPr>
              <a:t>they were chosen </a:t>
            </a:r>
          </a:p>
          <a:p>
            <a:r>
              <a:rPr lang="en-US" sz="3200" b="1" dirty="0" smtClean="0">
                <a:solidFill>
                  <a:srgbClr val="7030A0"/>
                </a:solidFill>
                <a:latin typeface="Arial" pitchFamily="34" charset="0"/>
                <a:cs typeface="Arial" pitchFamily="34" charset="0"/>
              </a:rPr>
              <a:t>randomly from the </a:t>
            </a:r>
          </a:p>
          <a:p>
            <a:r>
              <a:rPr lang="en-US" sz="3200" b="1" dirty="0" smtClean="0">
                <a:solidFill>
                  <a:srgbClr val="7030A0"/>
                </a:solidFill>
                <a:latin typeface="Arial" pitchFamily="34" charset="0"/>
                <a:cs typeface="Arial" pitchFamily="34" charset="0"/>
              </a:rPr>
              <a:t>Assembly so that every </a:t>
            </a:r>
          </a:p>
          <a:p>
            <a:r>
              <a:rPr lang="en-US" sz="3200" b="1" dirty="0" smtClean="0">
                <a:solidFill>
                  <a:srgbClr val="7030A0"/>
                </a:solidFill>
                <a:latin typeface="Arial" pitchFamily="34" charset="0"/>
                <a:cs typeface="Arial" pitchFamily="34" charset="0"/>
              </a:rPr>
              <a:t>qualified person had an equal opportunity to serve on the council.  </a:t>
            </a:r>
            <a:r>
              <a:rPr lang="en-US" sz="3200" b="1" dirty="0" smtClean="0">
                <a:solidFill>
                  <a:srgbClr val="002060"/>
                </a:solidFill>
                <a:latin typeface="Arial" pitchFamily="34" charset="0"/>
                <a:cs typeface="Arial" pitchFamily="34" charset="0"/>
              </a:rPr>
              <a:t>At the end of the year, members of the </a:t>
            </a:r>
            <a:r>
              <a:rPr lang="en-US" sz="3200" b="1" dirty="0" err="1" smtClean="0">
                <a:solidFill>
                  <a:srgbClr val="002060"/>
                </a:solidFill>
                <a:latin typeface="Arial" pitchFamily="34" charset="0"/>
                <a:cs typeface="Arial" pitchFamily="34" charset="0"/>
              </a:rPr>
              <a:t>boule</a:t>
            </a:r>
            <a:r>
              <a:rPr lang="en-US" sz="3200" b="1" dirty="0" smtClean="0">
                <a:solidFill>
                  <a:srgbClr val="002060"/>
                </a:solidFill>
                <a:latin typeface="Arial" pitchFamily="34" charset="0"/>
                <a:cs typeface="Arial" pitchFamily="34" charset="0"/>
              </a:rPr>
              <a:t> appeared before the Assembly to account for their work. </a:t>
            </a:r>
            <a:endParaRPr lang="en-US" sz="3200" dirty="0">
              <a:solidFill>
                <a:srgbClr val="002060"/>
              </a:solidFill>
            </a:endParaRPr>
          </a:p>
        </p:txBody>
      </p:sp>
      <p:sp>
        <p:nvSpPr>
          <p:cNvPr id="12" name="Title 1"/>
          <p:cNvSpPr txBox="1">
            <a:spLocks/>
          </p:cNvSpPr>
          <p:nvPr/>
        </p:nvSpPr>
        <p:spPr>
          <a:xfrm>
            <a:off x="0" y="0"/>
            <a:ext cx="9144000" cy="47625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rgbClr val="002060"/>
                </a:solidFill>
                <a:effectLst/>
                <a:uLnTx/>
                <a:uFillTx/>
                <a:latin typeface="Arial Black" pitchFamily="34" charset="0"/>
                <a:ea typeface="+mj-ea"/>
                <a:cs typeface="+mj-cs"/>
              </a:rPr>
              <a:t>Athenian Democracy               Ancient Greece</a:t>
            </a:r>
            <a:endParaRPr kumimoji="0" lang="en-US" sz="2800" b="0" i="0" u="none" strike="noStrike" kern="1200" cap="none" spc="0" normalizeH="0" baseline="0" noProof="0" dirty="0">
              <a:ln>
                <a:noFill/>
              </a:ln>
              <a:solidFill>
                <a:srgbClr val="002060"/>
              </a:solidFill>
              <a:effectLst/>
              <a:uLnTx/>
              <a:uFillTx/>
              <a:latin typeface="Arial Black" pitchFamily="34" charset="0"/>
              <a:ea typeface="+mj-ea"/>
              <a:cs typeface="+mj-cs"/>
            </a:endParaRPr>
          </a:p>
        </p:txBody>
      </p:sp>
      <p:pic>
        <p:nvPicPr>
          <p:cNvPr id="13" name="Picture 12" descr="athens boule.jpg"/>
          <p:cNvPicPr>
            <a:picLocks noChangeAspect="1"/>
          </p:cNvPicPr>
          <p:nvPr/>
        </p:nvPicPr>
        <p:blipFill>
          <a:blip r:embed="rId2" cstate="print"/>
          <a:stretch>
            <a:fillRect/>
          </a:stretch>
        </p:blipFill>
        <p:spPr>
          <a:xfrm>
            <a:off x="5334000" y="1143000"/>
            <a:ext cx="3708400" cy="2781300"/>
          </a:xfrm>
          <a:prstGeom prst="rect">
            <a:avLst/>
          </a:prstGeom>
        </p:spPr>
      </p:pic>
    </p:spTree>
  </p:cSld>
  <p:clrMapOvr>
    <a:masterClrMapping/>
  </p:clrMapOvr>
  <p:transition advTm="9781">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descr="http://1-ps.googleusercontent.com/h/www.mrdowling.com/images/300x408x701spartan.png.pagespeed.ic.PMTuj7KuB1.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2" name="AutoShape 4" descr="http://1-ps.googleusercontent.com/h/www.mrdowling.com/images/300x408x701spartan.png.pagespeed.ic.PMTuj7KuB1.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 name="Rectangle 6"/>
          <p:cNvSpPr/>
          <p:nvPr/>
        </p:nvSpPr>
        <p:spPr>
          <a:xfrm>
            <a:off x="381000" y="685800"/>
            <a:ext cx="8077200" cy="6001643"/>
          </a:xfrm>
          <a:prstGeom prst="rect">
            <a:avLst/>
          </a:prstGeom>
        </p:spPr>
        <p:txBody>
          <a:bodyPr wrap="square">
            <a:spAutoFit/>
          </a:bodyPr>
          <a:lstStyle/>
          <a:p>
            <a:r>
              <a:rPr lang="en-US" sz="3200" b="1" dirty="0" smtClean="0">
                <a:solidFill>
                  <a:srgbClr val="002060"/>
                </a:solidFill>
                <a:latin typeface="Arial" pitchFamily="34" charset="0"/>
                <a:cs typeface="Arial" pitchFamily="34" charset="0"/>
              </a:rPr>
              <a:t>A council known as the </a:t>
            </a:r>
          </a:p>
          <a:p>
            <a:r>
              <a:rPr lang="en-US" sz="3200" b="1" dirty="0" err="1" smtClean="0">
                <a:solidFill>
                  <a:srgbClr val="002060"/>
                </a:solidFill>
                <a:latin typeface="Arial" pitchFamily="34" charset="0"/>
                <a:cs typeface="Arial" pitchFamily="34" charset="0"/>
              </a:rPr>
              <a:t>boule</a:t>
            </a:r>
            <a:r>
              <a:rPr lang="en-US" sz="3200" b="1" dirty="0" smtClean="0">
                <a:solidFill>
                  <a:srgbClr val="002060"/>
                </a:solidFill>
                <a:latin typeface="Arial" pitchFamily="34" charset="0"/>
                <a:cs typeface="Arial" pitchFamily="34" charset="0"/>
              </a:rPr>
              <a:t> managed the daily affairs of the polis.  Members of the </a:t>
            </a:r>
          </a:p>
          <a:p>
            <a:r>
              <a:rPr lang="en-US" sz="3200" b="1" dirty="0" err="1" smtClean="0">
                <a:solidFill>
                  <a:srgbClr val="002060"/>
                </a:solidFill>
                <a:latin typeface="Arial" pitchFamily="34" charset="0"/>
                <a:cs typeface="Arial" pitchFamily="34" charset="0"/>
              </a:rPr>
              <a:t>boule</a:t>
            </a:r>
            <a:r>
              <a:rPr lang="en-US" sz="3200" b="1" dirty="0" smtClean="0">
                <a:solidFill>
                  <a:srgbClr val="002060"/>
                </a:solidFill>
                <a:latin typeface="Arial" pitchFamily="34" charset="0"/>
                <a:cs typeface="Arial" pitchFamily="34" charset="0"/>
              </a:rPr>
              <a:t> were not elected; </a:t>
            </a:r>
          </a:p>
          <a:p>
            <a:r>
              <a:rPr lang="en-US" sz="3200" b="1" dirty="0" smtClean="0">
                <a:solidFill>
                  <a:srgbClr val="002060"/>
                </a:solidFill>
                <a:latin typeface="Arial" pitchFamily="34" charset="0"/>
                <a:cs typeface="Arial" pitchFamily="34" charset="0"/>
              </a:rPr>
              <a:t>they were chosen </a:t>
            </a:r>
          </a:p>
          <a:p>
            <a:r>
              <a:rPr lang="en-US" sz="3200" b="1" dirty="0" smtClean="0">
                <a:solidFill>
                  <a:srgbClr val="002060"/>
                </a:solidFill>
                <a:latin typeface="Arial" pitchFamily="34" charset="0"/>
                <a:cs typeface="Arial" pitchFamily="34" charset="0"/>
              </a:rPr>
              <a:t>randomly from the </a:t>
            </a:r>
          </a:p>
          <a:p>
            <a:r>
              <a:rPr lang="en-US" sz="3200" b="1" dirty="0" smtClean="0">
                <a:solidFill>
                  <a:srgbClr val="002060"/>
                </a:solidFill>
                <a:latin typeface="Arial" pitchFamily="34" charset="0"/>
                <a:cs typeface="Arial" pitchFamily="34" charset="0"/>
              </a:rPr>
              <a:t>Assembly so that every </a:t>
            </a:r>
          </a:p>
          <a:p>
            <a:r>
              <a:rPr lang="en-US" sz="3200" b="1" dirty="0" smtClean="0">
                <a:solidFill>
                  <a:srgbClr val="002060"/>
                </a:solidFill>
                <a:latin typeface="Arial" pitchFamily="34" charset="0"/>
                <a:cs typeface="Arial" pitchFamily="34" charset="0"/>
              </a:rPr>
              <a:t>qualified person had an equal opportunity to serve on the council.  </a:t>
            </a:r>
            <a:r>
              <a:rPr lang="en-US" sz="3200" b="1" dirty="0" smtClean="0">
                <a:solidFill>
                  <a:srgbClr val="7030A0"/>
                </a:solidFill>
                <a:latin typeface="Arial" pitchFamily="34" charset="0"/>
                <a:cs typeface="Arial" pitchFamily="34" charset="0"/>
              </a:rPr>
              <a:t>At the end of the year, members of the </a:t>
            </a:r>
            <a:r>
              <a:rPr lang="en-US" sz="3200" b="1" dirty="0" err="1" smtClean="0">
                <a:solidFill>
                  <a:srgbClr val="7030A0"/>
                </a:solidFill>
                <a:latin typeface="Arial" pitchFamily="34" charset="0"/>
                <a:cs typeface="Arial" pitchFamily="34" charset="0"/>
              </a:rPr>
              <a:t>boule</a:t>
            </a:r>
            <a:r>
              <a:rPr lang="en-US" sz="3200" b="1" dirty="0" smtClean="0">
                <a:solidFill>
                  <a:srgbClr val="7030A0"/>
                </a:solidFill>
                <a:latin typeface="Arial" pitchFamily="34" charset="0"/>
                <a:cs typeface="Arial" pitchFamily="34" charset="0"/>
              </a:rPr>
              <a:t> appeared before the Assembly to account for their work. </a:t>
            </a:r>
            <a:endParaRPr lang="en-US" sz="3200" dirty="0">
              <a:solidFill>
                <a:srgbClr val="7030A0"/>
              </a:solidFill>
            </a:endParaRPr>
          </a:p>
        </p:txBody>
      </p:sp>
      <p:sp>
        <p:nvSpPr>
          <p:cNvPr id="12" name="Title 1"/>
          <p:cNvSpPr txBox="1">
            <a:spLocks/>
          </p:cNvSpPr>
          <p:nvPr/>
        </p:nvSpPr>
        <p:spPr>
          <a:xfrm>
            <a:off x="0" y="0"/>
            <a:ext cx="9144000" cy="47625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rgbClr val="002060"/>
                </a:solidFill>
                <a:effectLst/>
                <a:uLnTx/>
                <a:uFillTx/>
                <a:latin typeface="Arial Black" pitchFamily="34" charset="0"/>
                <a:ea typeface="+mj-ea"/>
                <a:cs typeface="+mj-cs"/>
              </a:rPr>
              <a:t>Athenian Democracy               Ancient Greece</a:t>
            </a:r>
            <a:endParaRPr kumimoji="0" lang="en-US" sz="2800" b="0" i="0" u="none" strike="noStrike" kern="1200" cap="none" spc="0" normalizeH="0" baseline="0" noProof="0" dirty="0">
              <a:ln>
                <a:noFill/>
              </a:ln>
              <a:solidFill>
                <a:srgbClr val="002060"/>
              </a:solidFill>
              <a:effectLst/>
              <a:uLnTx/>
              <a:uFillTx/>
              <a:latin typeface="Arial Black" pitchFamily="34" charset="0"/>
              <a:ea typeface="+mj-ea"/>
              <a:cs typeface="+mj-cs"/>
            </a:endParaRPr>
          </a:p>
        </p:txBody>
      </p:sp>
      <p:pic>
        <p:nvPicPr>
          <p:cNvPr id="13" name="Picture 12" descr="athens boule.jpg"/>
          <p:cNvPicPr>
            <a:picLocks noChangeAspect="1"/>
          </p:cNvPicPr>
          <p:nvPr/>
        </p:nvPicPr>
        <p:blipFill>
          <a:blip r:embed="rId2" cstate="print"/>
          <a:stretch>
            <a:fillRect/>
          </a:stretch>
        </p:blipFill>
        <p:spPr>
          <a:xfrm>
            <a:off x="5334000" y="1143000"/>
            <a:ext cx="3708400" cy="2781300"/>
          </a:xfrm>
          <a:prstGeom prst="rect">
            <a:avLst/>
          </a:prstGeom>
        </p:spPr>
      </p:pic>
    </p:spTree>
  </p:cSld>
  <p:clrMapOvr>
    <a:masterClrMapping/>
  </p:clrMapOvr>
  <p:transition advTm="5563">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descr="http://1-ps.googleusercontent.com/h/www.mrdowling.com/images/300x408x701spartan.png.pagespeed.ic.PMTuj7KuB1.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2" name="AutoShape 4" descr="http://1-ps.googleusercontent.com/h/www.mrdowling.com/images/300x408x701spartan.png.pagespeed.ic.PMTuj7KuB1.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 name="Rectangle 6"/>
          <p:cNvSpPr/>
          <p:nvPr/>
        </p:nvSpPr>
        <p:spPr>
          <a:xfrm>
            <a:off x="381000" y="762000"/>
            <a:ext cx="8382000" cy="5016758"/>
          </a:xfrm>
          <a:prstGeom prst="rect">
            <a:avLst/>
          </a:prstGeom>
        </p:spPr>
        <p:txBody>
          <a:bodyPr wrap="square">
            <a:spAutoFit/>
          </a:bodyPr>
          <a:lstStyle/>
          <a:p>
            <a:r>
              <a:rPr lang="en-US" sz="3200" b="1" dirty="0" smtClean="0">
                <a:solidFill>
                  <a:srgbClr val="7030A0"/>
                </a:solidFill>
                <a:latin typeface="Arial" pitchFamily="34" charset="0"/>
                <a:cs typeface="Arial" pitchFamily="34" charset="0"/>
              </a:rPr>
              <a:t>Only adult males born in Athens participated in the assembly.  </a:t>
            </a:r>
            <a:r>
              <a:rPr lang="en-US" sz="3200" b="1" dirty="0" smtClean="0">
                <a:solidFill>
                  <a:srgbClr val="002060"/>
                </a:solidFill>
                <a:latin typeface="Arial" pitchFamily="34" charset="0"/>
                <a:cs typeface="Arial" pitchFamily="34" charset="0"/>
              </a:rPr>
              <a:t>Athens encouraged outsiders to move to their polis, but only </a:t>
            </a:r>
          </a:p>
          <a:p>
            <a:r>
              <a:rPr lang="en-US" sz="3200" b="1" dirty="0" smtClean="0">
                <a:solidFill>
                  <a:srgbClr val="002060"/>
                </a:solidFill>
                <a:latin typeface="Arial" pitchFamily="34" charset="0"/>
                <a:cs typeface="Arial" pitchFamily="34" charset="0"/>
              </a:rPr>
              <a:t>free-born males </a:t>
            </a:r>
          </a:p>
          <a:p>
            <a:r>
              <a:rPr lang="en-US" sz="3200" b="1" dirty="0" smtClean="0">
                <a:solidFill>
                  <a:srgbClr val="002060"/>
                </a:solidFill>
                <a:latin typeface="Arial" pitchFamily="34" charset="0"/>
                <a:cs typeface="Arial" pitchFamily="34" charset="0"/>
              </a:rPr>
              <a:t>could vote.  </a:t>
            </a:r>
          </a:p>
          <a:p>
            <a:r>
              <a:rPr lang="en-US" sz="3200" b="1" dirty="0" smtClean="0">
                <a:solidFill>
                  <a:srgbClr val="002060"/>
                </a:solidFill>
                <a:latin typeface="Arial" pitchFamily="34" charset="0"/>
                <a:cs typeface="Arial" pitchFamily="34" charset="0"/>
              </a:rPr>
              <a:t>Women could </a:t>
            </a:r>
          </a:p>
          <a:p>
            <a:r>
              <a:rPr lang="en-US" sz="3200" b="1" dirty="0" smtClean="0">
                <a:solidFill>
                  <a:srgbClr val="002060"/>
                </a:solidFill>
                <a:latin typeface="Arial" pitchFamily="34" charset="0"/>
                <a:cs typeface="Arial" pitchFamily="34" charset="0"/>
              </a:rPr>
              <a:t>own property </a:t>
            </a:r>
          </a:p>
          <a:p>
            <a:r>
              <a:rPr lang="en-US" sz="3200" b="1" dirty="0" smtClean="0">
                <a:solidFill>
                  <a:srgbClr val="002060"/>
                </a:solidFill>
                <a:latin typeface="Arial" pitchFamily="34" charset="0"/>
                <a:cs typeface="Arial" pitchFamily="34" charset="0"/>
              </a:rPr>
              <a:t>but were not </a:t>
            </a:r>
          </a:p>
          <a:p>
            <a:r>
              <a:rPr lang="en-US" sz="3200" b="1" dirty="0" smtClean="0">
                <a:solidFill>
                  <a:srgbClr val="002060"/>
                </a:solidFill>
                <a:latin typeface="Arial" pitchFamily="34" charset="0"/>
                <a:cs typeface="Arial" pitchFamily="34" charset="0"/>
              </a:rPr>
              <a:t>allowed to vote.  </a:t>
            </a:r>
            <a:endParaRPr lang="en-US" sz="3200" dirty="0">
              <a:solidFill>
                <a:srgbClr val="002060"/>
              </a:solidFill>
            </a:endParaRPr>
          </a:p>
        </p:txBody>
      </p:sp>
      <p:sp>
        <p:nvSpPr>
          <p:cNvPr id="12" name="Title 1"/>
          <p:cNvSpPr txBox="1">
            <a:spLocks/>
          </p:cNvSpPr>
          <p:nvPr/>
        </p:nvSpPr>
        <p:spPr>
          <a:xfrm>
            <a:off x="0" y="0"/>
            <a:ext cx="9144000" cy="47625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rgbClr val="002060"/>
                </a:solidFill>
                <a:effectLst/>
                <a:uLnTx/>
                <a:uFillTx/>
                <a:latin typeface="Arial Black" pitchFamily="34" charset="0"/>
                <a:ea typeface="+mj-ea"/>
                <a:cs typeface="+mj-cs"/>
              </a:rPr>
              <a:t>Athenian Democracy               Ancient Greece</a:t>
            </a:r>
            <a:endParaRPr kumimoji="0" lang="en-US" sz="2800" b="0" i="0" u="none" strike="noStrike" kern="1200" cap="none" spc="0" normalizeH="0" baseline="0" noProof="0" dirty="0">
              <a:ln>
                <a:noFill/>
              </a:ln>
              <a:solidFill>
                <a:srgbClr val="002060"/>
              </a:solidFill>
              <a:effectLst/>
              <a:uLnTx/>
              <a:uFillTx/>
              <a:latin typeface="Arial Black" pitchFamily="34" charset="0"/>
              <a:ea typeface="+mj-ea"/>
              <a:cs typeface="+mj-cs"/>
            </a:endParaRPr>
          </a:p>
        </p:txBody>
      </p:sp>
      <p:pic>
        <p:nvPicPr>
          <p:cNvPr id="13" name="Picture 12" descr="athens assembly.jpg"/>
          <p:cNvPicPr>
            <a:picLocks noChangeAspect="1"/>
          </p:cNvPicPr>
          <p:nvPr/>
        </p:nvPicPr>
        <p:blipFill>
          <a:blip r:embed="rId2" cstate="print"/>
          <a:stretch>
            <a:fillRect/>
          </a:stretch>
        </p:blipFill>
        <p:spPr>
          <a:xfrm>
            <a:off x="4038600" y="2590800"/>
            <a:ext cx="4470400" cy="3352800"/>
          </a:xfrm>
          <a:prstGeom prst="rect">
            <a:avLst/>
          </a:prstGeom>
        </p:spPr>
      </p:pic>
    </p:spTree>
  </p:cSld>
  <p:clrMapOvr>
    <a:masterClrMapping/>
  </p:clrMapOvr>
  <p:transition advTm="4907">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thens ship.png"/>
          <p:cNvPicPr>
            <a:picLocks noChangeAspect="1"/>
          </p:cNvPicPr>
          <p:nvPr/>
        </p:nvPicPr>
        <p:blipFill>
          <a:blip r:embed="rId2" cstate="print"/>
          <a:stretch>
            <a:fillRect/>
          </a:stretch>
        </p:blipFill>
        <p:spPr>
          <a:xfrm>
            <a:off x="3124200" y="3530194"/>
            <a:ext cx="5269795" cy="3067021"/>
          </a:xfrm>
          <a:prstGeom prst="rect">
            <a:avLst/>
          </a:prstGeom>
        </p:spPr>
      </p:pic>
      <p:sp>
        <p:nvSpPr>
          <p:cNvPr id="2050" name="AutoShape 2" descr="http://1-ps.googleusercontent.com/h/www.mrdowling.com/images/300x408x701spartan.png.pagespeed.ic.PMTuj7KuB1.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2" name="AutoShape 4" descr="http://1-ps.googleusercontent.com/h/www.mrdowling.com/images/300x408x701spartan.png.pagespeed.ic.PMTuj7KuB1.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 name="Rectangle 6"/>
          <p:cNvSpPr/>
          <p:nvPr/>
        </p:nvSpPr>
        <p:spPr>
          <a:xfrm>
            <a:off x="381000" y="685800"/>
            <a:ext cx="8382000" cy="3539430"/>
          </a:xfrm>
          <a:prstGeom prst="rect">
            <a:avLst/>
          </a:prstGeom>
        </p:spPr>
        <p:txBody>
          <a:bodyPr wrap="square">
            <a:spAutoFit/>
          </a:bodyPr>
          <a:lstStyle/>
          <a:p>
            <a:r>
              <a:rPr lang="en-US" sz="3200" b="1" dirty="0" smtClean="0">
                <a:solidFill>
                  <a:srgbClr val="7030A0"/>
                </a:solidFill>
                <a:latin typeface="Arial" pitchFamily="34" charset="0"/>
                <a:cs typeface="Arial" pitchFamily="34" charset="0"/>
              </a:rPr>
              <a:t>Unlike Sparta, it was difficult for the rulers of ancient Athens to have complete control over their citizens.  </a:t>
            </a:r>
            <a:r>
              <a:rPr lang="en-US" sz="3200" b="1" dirty="0" smtClean="0">
                <a:solidFill>
                  <a:srgbClr val="002060"/>
                </a:solidFill>
                <a:latin typeface="Arial" pitchFamily="34" charset="0"/>
                <a:cs typeface="Arial" pitchFamily="34" charset="0"/>
              </a:rPr>
              <a:t>Athens developed as a merchant </a:t>
            </a:r>
            <a:r>
              <a:rPr lang="en-US" sz="3200" b="1" dirty="0" err="1" smtClean="0">
                <a:solidFill>
                  <a:srgbClr val="002060"/>
                </a:solidFill>
                <a:latin typeface="Arial" pitchFamily="34" charset="0"/>
                <a:cs typeface="Arial" pitchFamily="34" charset="0"/>
              </a:rPr>
              <a:t>poli</a:t>
            </a:r>
            <a:r>
              <a:rPr lang="en-US" sz="3200" b="1" dirty="0" smtClean="0">
                <a:solidFill>
                  <a:srgbClr val="002060"/>
                </a:solidFill>
                <a:latin typeface="Arial" pitchFamily="34" charset="0"/>
                <a:cs typeface="Arial" pitchFamily="34" charset="0"/>
              </a:rPr>
              <a:t> whose ships traded with many faraway places.  The traders were exposed to many new ideas.</a:t>
            </a:r>
            <a:endParaRPr lang="en-US" sz="3200" dirty="0">
              <a:solidFill>
                <a:srgbClr val="002060"/>
              </a:solidFill>
            </a:endParaRPr>
          </a:p>
        </p:txBody>
      </p:sp>
      <p:sp>
        <p:nvSpPr>
          <p:cNvPr id="13" name="Title 1"/>
          <p:cNvSpPr txBox="1">
            <a:spLocks/>
          </p:cNvSpPr>
          <p:nvPr/>
        </p:nvSpPr>
        <p:spPr>
          <a:xfrm>
            <a:off x="0" y="0"/>
            <a:ext cx="9144000" cy="47625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rgbClr val="002060"/>
                </a:solidFill>
                <a:effectLst/>
                <a:uLnTx/>
                <a:uFillTx/>
                <a:latin typeface="Arial Black" pitchFamily="34" charset="0"/>
                <a:ea typeface="+mj-ea"/>
                <a:cs typeface="+mj-cs"/>
              </a:rPr>
              <a:t>Athenian Democracy               Ancient Greece</a:t>
            </a:r>
            <a:endParaRPr kumimoji="0" lang="en-US" sz="2800" b="0" i="0" u="none" strike="noStrike" kern="1200" cap="none" spc="0" normalizeH="0" baseline="0" noProof="0" dirty="0">
              <a:ln>
                <a:noFill/>
              </a:ln>
              <a:solidFill>
                <a:srgbClr val="002060"/>
              </a:solidFill>
              <a:effectLst/>
              <a:uLnTx/>
              <a:uFillTx/>
              <a:latin typeface="Arial Black" pitchFamily="34" charset="0"/>
              <a:ea typeface="+mj-ea"/>
              <a:cs typeface="+mj-cs"/>
            </a:endParaRPr>
          </a:p>
        </p:txBody>
      </p:sp>
    </p:spTree>
  </p:cSld>
  <p:clrMapOvr>
    <a:masterClrMapping/>
  </p:clrMapOvr>
  <p:transition advTm="6625">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descr="http://1-ps.googleusercontent.com/h/www.mrdowling.com/images/300x408x701spartan.png.pagespeed.ic.PMTuj7KuB1.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2" name="AutoShape 4" descr="http://1-ps.googleusercontent.com/h/www.mrdowling.com/images/300x408x701spartan.png.pagespeed.ic.PMTuj7KuB1.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 name="Rectangle 6"/>
          <p:cNvSpPr/>
          <p:nvPr/>
        </p:nvSpPr>
        <p:spPr>
          <a:xfrm>
            <a:off x="381000" y="762000"/>
            <a:ext cx="8382000" cy="5016758"/>
          </a:xfrm>
          <a:prstGeom prst="rect">
            <a:avLst/>
          </a:prstGeom>
        </p:spPr>
        <p:txBody>
          <a:bodyPr wrap="square">
            <a:spAutoFit/>
          </a:bodyPr>
          <a:lstStyle/>
          <a:p>
            <a:r>
              <a:rPr lang="en-US" sz="3200" b="1" dirty="0" smtClean="0">
                <a:solidFill>
                  <a:srgbClr val="002060"/>
                </a:solidFill>
                <a:latin typeface="Arial" pitchFamily="34" charset="0"/>
                <a:cs typeface="Arial" pitchFamily="34" charset="0"/>
              </a:rPr>
              <a:t>Only adult males born in Athens participated in the assembly.  </a:t>
            </a:r>
            <a:r>
              <a:rPr lang="en-US" sz="3200" b="1" dirty="0" smtClean="0">
                <a:solidFill>
                  <a:srgbClr val="7030A0"/>
                </a:solidFill>
                <a:latin typeface="Arial" pitchFamily="34" charset="0"/>
                <a:cs typeface="Arial" pitchFamily="34" charset="0"/>
              </a:rPr>
              <a:t>Athens encouraged outsiders to move to their polis, but only </a:t>
            </a:r>
          </a:p>
          <a:p>
            <a:r>
              <a:rPr lang="en-US" sz="3200" b="1" dirty="0" smtClean="0">
                <a:solidFill>
                  <a:srgbClr val="7030A0"/>
                </a:solidFill>
                <a:latin typeface="Arial" pitchFamily="34" charset="0"/>
                <a:cs typeface="Arial" pitchFamily="34" charset="0"/>
              </a:rPr>
              <a:t>free-born males </a:t>
            </a:r>
          </a:p>
          <a:p>
            <a:r>
              <a:rPr lang="en-US" sz="3200" b="1" dirty="0" smtClean="0">
                <a:solidFill>
                  <a:srgbClr val="7030A0"/>
                </a:solidFill>
                <a:latin typeface="Arial" pitchFamily="34" charset="0"/>
                <a:cs typeface="Arial" pitchFamily="34" charset="0"/>
              </a:rPr>
              <a:t>could vote.  </a:t>
            </a:r>
          </a:p>
          <a:p>
            <a:r>
              <a:rPr lang="en-US" sz="3200" b="1" dirty="0" smtClean="0">
                <a:solidFill>
                  <a:srgbClr val="002060"/>
                </a:solidFill>
                <a:latin typeface="Arial" pitchFamily="34" charset="0"/>
                <a:cs typeface="Arial" pitchFamily="34" charset="0"/>
              </a:rPr>
              <a:t>Women could </a:t>
            </a:r>
          </a:p>
          <a:p>
            <a:r>
              <a:rPr lang="en-US" sz="3200" b="1" dirty="0" smtClean="0">
                <a:solidFill>
                  <a:srgbClr val="002060"/>
                </a:solidFill>
                <a:latin typeface="Arial" pitchFamily="34" charset="0"/>
                <a:cs typeface="Arial" pitchFamily="34" charset="0"/>
              </a:rPr>
              <a:t>own property </a:t>
            </a:r>
          </a:p>
          <a:p>
            <a:r>
              <a:rPr lang="en-US" sz="3200" b="1" dirty="0" smtClean="0">
                <a:solidFill>
                  <a:srgbClr val="002060"/>
                </a:solidFill>
                <a:latin typeface="Arial" pitchFamily="34" charset="0"/>
                <a:cs typeface="Arial" pitchFamily="34" charset="0"/>
              </a:rPr>
              <a:t>but were not </a:t>
            </a:r>
          </a:p>
          <a:p>
            <a:r>
              <a:rPr lang="en-US" sz="3200" b="1" dirty="0" smtClean="0">
                <a:solidFill>
                  <a:srgbClr val="002060"/>
                </a:solidFill>
                <a:latin typeface="Arial" pitchFamily="34" charset="0"/>
                <a:cs typeface="Arial" pitchFamily="34" charset="0"/>
              </a:rPr>
              <a:t>allowed to vote.  </a:t>
            </a:r>
            <a:endParaRPr lang="en-US" sz="3200" dirty="0">
              <a:solidFill>
                <a:srgbClr val="002060"/>
              </a:solidFill>
            </a:endParaRPr>
          </a:p>
        </p:txBody>
      </p:sp>
      <p:sp>
        <p:nvSpPr>
          <p:cNvPr id="12" name="Title 1"/>
          <p:cNvSpPr txBox="1">
            <a:spLocks/>
          </p:cNvSpPr>
          <p:nvPr/>
        </p:nvSpPr>
        <p:spPr>
          <a:xfrm>
            <a:off x="0" y="0"/>
            <a:ext cx="9144000" cy="47625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rgbClr val="002060"/>
                </a:solidFill>
                <a:effectLst/>
                <a:uLnTx/>
                <a:uFillTx/>
                <a:latin typeface="Arial Black" pitchFamily="34" charset="0"/>
                <a:ea typeface="+mj-ea"/>
                <a:cs typeface="+mj-cs"/>
              </a:rPr>
              <a:t>Athenian Democracy               Ancient Greece</a:t>
            </a:r>
            <a:endParaRPr kumimoji="0" lang="en-US" sz="2800" b="0" i="0" u="none" strike="noStrike" kern="1200" cap="none" spc="0" normalizeH="0" baseline="0" noProof="0" dirty="0">
              <a:ln>
                <a:noFill/>
              </a:ln>
              <a:solidFill>
                <a:srgbClr val="002060"/>
              </a:solidFill>
              <a:effectLst/>
              <a:uLnTx/>
              <a:uFillTx/>
              <a:latin typeface="Arial Black" pitchFamily="34" charset="0"/>
              <a:ea typeface="+mj-ea"/>
              <a:cs typeface="+mj-cs"/>
            </a:endParaRPr>
          </a:p>
        </p:txBody>
      </p:sp>
      <p:pic>
        <p:nvPicPr>
          <p:cNvPr id="13" name="Picture 12" descr="athens assembly.jpg"/>
          <p:cNvPicPr>
            <a:picLocks noChangeAspect="1"/>
          </p:cNvPicPr>
          <p:nvPr/>
        </p:nvPicPr>
        <p:blipFill>
          <a:blip r:embed="rId2" cstate="print"/>
          <a:stretch>
            <a:fillRect/>
          </a:stretch>
        </p:blipFill>
        <p:spPr>
          <a:xfrm>
            <a:off x="4038600" y="2590800"/>
            <a:ext cx="4470400" cy="3352800"/>
          </a:xfrm>
          <a:prstGeom prst="rect">
            <a:avLst/>
          </a:prstGeom>
        </p:spPr>
      </p:pic>
    </p:spTree>
  </p:cSld>
  <p:clrMapOvr>
    <a:masterClrMapping/>
  </p:clrMapOvr>
  <p:transition advTm="5735">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descr="http://1-ps.googleusercontent.com/h/www.mrdowling.com/images/300x408x701spartan.png.pagespeed.ic.PMTuj7KuB1.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2" name="AutoShape 4" descr="http://1-ps.googleusercontent.com/h/www.mrdowling.com/images/300x408x701spartan.png.pagespeed.ic.PMTuj7KuB1.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 name="Rectangle 6"/>
          <p:cNvSpPr/>
          <p:nvPr/>
        </p:nvSpPr>
        <p:spPr>
          <a:xfrm>
            <a:off x="381000" y="762000"/>
            <a:ext cx="8382000" cy="5016758"/>
          </a:xfrm>
          <a:prstGeom prst="rect">
            <a:avLst/>
          </a:prstGeom>
        </p:spPr>
        <p:txBody>
          <a:bodyPr wrap="square">
            <a:spAutoFit/>
          </a:bodyPr>
          <a:lstStyle/>
          <a:p>
            <a:r>
              <a:rPr lang="en-US" sz="3200" b="1" dirty="0" smtClean="0">
                <a:solidFill>
                  <a:srgbClr val="002060"/>
                </a:solidFill>
                <a:latin typeface="Arial" pitchFamily="34" charset="0"/>
                <a:cs typeface="Arial" pitchFamily="34" charset="0"/>
              </a:rPr>
              <a:t>Only adult males born in Athens participated in the assembly.  Athens encouraged outsiders to move to their polis, but only </a:t>
            </a:r>
          </a:p>
          <a:p>
            <a:r>
              <a:rPr lang="en-US" sz="3200" b="1" dirty="0" smtClean="0">
                <a:solidFill>
                  <a:srgbClr val="002060"/>
                </a:solidFill>
                <a:latin typeface="Arial" pitchFamily="34" charset="0"/>
                <a:cs typeface="Arial" pitchFamily="34" charset="0"/>
              </a:rPr>
              <a:t>free-born males </a:t>
            </a:r>
          </a:p>
          <a:p>
            <a:r>
              <a:rPr lang="en-US" sz="3200" b="1" dirty="0" smtClean="0">
                <a:solidFill>
                  <a:srgbClr val="002060"/>
                </a:solidFill>
                <a:latin typeface="Arial" pitchFamily="34" charset="0"/>
                <a:cs typeface="Arial" pitchFamily="34" charset="0"/>
              </a:rPr>
              <a:t>could vote.  </a:t>
            </a:r>
          </a:p>
          <a:p>
            <a:r>
              <a:rPr lang="en-US" sz="3200" b="1" dirty="0" smtClean="0">
                <a:solidFill>
                  <a:srgbClr val="7030A0"/>
                </a:solidFill>
                <a:latin typeface="Arial" pitchFamily="34" charset="0"/>
                <a:cs typeface="Arial" pitchFamily="34" charset="0"/>
              </a:rPr>
              <a:t>Women could </a:t>
            </a:r>
          </a:p>
          <a:p>
            <a:r>
              <a:rPr lang="en-US" sz="3200" b="1" dirty="0" smtClean="0">
                <a:solidFill>
                  <a:srgbClr val="7030A0"/>
                </a:solidFill>
                <a:latin typeface="Arial" pitchFamily="34" charset="0"/>
                <a:cs typeface="Arial" pitchFamily="34" charset="0"/>
              </a:rPr>
              <a:t>own property </a:t>
            </a:r>
          </a:p>
          <a:p>
            <a:r>
              <a:rPr lang="en-US" sz="3200" b="1" dirty="0" smtClean="0">
                <a:solidFill>
                  <a:srgbClr val="7030A0"/>
                </a:solidFill>
                <a:latin typeface="Arial" pitchFamily="34" charset="0"/>
                <a:cs typeface="Arial" pitchFamily="34" charset="0"/>
              </a:rPr>
              <a:t>but were not </a:t>
            </a:r>
          </a:p>
          <a:p>
            <a:r>
              <a:rPr lang="en-US" sz="3200" b="1" dirty="0" smtClean="0">
                <a:solidFill>
                  <a:srgbClr val="7030A0"/>
                </a:solidFill>
                <a:latin typeface="Arial" pitchFamily="34" charset="0"/>
                <a:cs typeface="Arial" pitchFamily="34" charset="0"/>
              </a:rPr>
              <a:t>allowed to vote.  </a:t>
            </a:r>
            <a:endParaRPr lang="en-US" sz="3200" dirty="0">
              <a:solidFill>
                <a:srgbClr val="7030A0"/>
              </a:solidFill>
            </a:endParaRPr>
          </a:p>
        </p:txBody>
      </p:sp>
      <p:sp>
        <p:nvSpPr>
          <p:cNvPr id="12" name="Title 1"/>
          <p:cNvSpPr txBox="1">
            <a:spLocks/>
          </p:cNvSpPr>
          <p:nvPr/>
        </p:nvSpPr>
        <p:spPr>
          <a:xfrm>
            <a:off x="0" y="0"/>
            <a:ext cx="9144000" cy="47625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rgbClr val="002060"/>
                </a:solidFill>
                <a:effectLst/>
                <a:uLnTx/>
                <a:uFillTx/>
                <a:latin typeface="Arial Black" pitchFamily="34" charset="0"/>
                <a:ea typeface="+mj-ea"/>
                <a:cs typeface="+mj-cs"/>
              </a:rPr>
              <a:t>Athenian Democracy               Ancient Greece</a:t>
            </a:r>
            <a:endParaRPr kumimoji="0" lang="en-US" sz="2800" b="0" i="0" u="none" strike="noStrike" kern="1200" cap="none" spc="0" normalizeH="0" baseline="0" noProof="0" dirty="0">
              <a:ln>
                <a:noFill/>
              </a:ln>
              <a:solidFill>
                <a:srgbClr val="002060"/>
              </a:solidFill>
              <a:effectLst/>
              <a:uLnTx/>
              <a:uFillTx/>
              <a:latin typeface="Arial Black" pitchFamily="34" charset="0"/>
              <a:ea typeface="+mj-ea"/>
              <a:cs typeface="+mj-cs"/>
            </a:endParaRPr>
          </a:p>
        </p:txBody>
      </p:sp>
      <p:pic>
        <p:nvPicPr>
          <p:cNvPr id="13" name="Picture 12" descr="athens assembly.jpg"/>
          <p:cNvPicPr>
            <a:picLocks noChangeAspect="1"/>
          </p:cNvPicPr>
          <p:nvPr/>
        </p:nvPicPr>
        <p:blipFill>
          <a:blip r:embed="rId2" cstate="print"/>
          <a:stretch>
            <a:fillRect/>
          </a:stretch>
        </p:blipFill>
        <p:spPr>
          <a:xfrm>
            <a:off x="4038600" y="2590800"/>
            <a:ext cx="4470400" cy="3352800"/>
          </a:xfrm>
          <a:prstGeom prst="rect">
            <a:avLst/>
          </a:prstGeom>
        </p:spPr>
      </p:pic>
    </p:spTree>
  </p:cSld>
  <p:clrMapOvr>
    <a:masterClrMapping/>
  </p:clrMapOvr>
  <p:transition advTm="3313">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thens slaves.png"/>
          <p:cNvPicPr>
            <a:picLocks noChangeAspect="1"/>
          </p:cNvPicPr>
          <p:nvPr/>
        </p:nvPicPr>
        <p:blipFill>
          <a:blip r:embed="rId2" cstate="print"/>
          <a:stretch>
            <a:fillRect/>
          </a:stretch>
        </p:blipFill>
        <p:spPr>
          <a:xfrm>
            <a:off x="4191000" y="3162300"/>
            <a:ext cx="4700158" cy="3525118"/>
          </a:xfrm>
          <a:prstGeom prst="rect">
            <a:avLst/>
          </a:prstGeom>
        </p:spPr>
      </p:pic>
      <p:sp>
        <p:nvSpPr>
          <p:cNvPr id="2050" name="AutoShape 2" descr="http://1-ps.googleusercontent.com/h/www.mrdowling.com/images/300x408x701spartan.png.pagespeed.ic.PMTuj7KuB1.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2" name="AutoShape 4" descr="http://1-ps.googleusercontent.com/h/www.mrdowling.com/images/300x408x701spartan.png.pagespeed.ic.PMTuj7KuB1.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 name="Rectangle 6"/>
          <p:cNvSpPr/>
          <p:nvPr/>
        </p:nvSpPr>
        <p:spPr>
          <a:xfrm>
            <a:off x="381000" y="685800"/>
            <a:ext cx="8077200" cy="5509200"/>
          </a:xfrm>
          <a:prstGeom prst="rect">
            <a:avLst/>
          </a:prstGeom>
        </p:spPr>
        <p:txBody>
          <a:bodyPr wrap="square">
            <a:spAutoFit/>
          </a:bodyPr>
          <a:lstStyle/>
          <a:p>
            <a:r>
              <a:rPr lang="en-US" sz="3200" b="1" dirty="0" smtClean="0">
                <a:solidFill>
                  <a:srgbClr val="7030A0"/>
                </a:solidFill>
                <a:latin typeface="Arial" pitchFamily="34" charset="0"/>
                <a:cs typeface="Arial" pitchFamily="34" charset="0"/>
              </a:rPr>
              <a:t>The members of the Assembly had time to work on public affairs because slaves did most of the physical work in the polis.  </a:t>
            </a:r>
            <a:r>
              <a:rPr lang="en-US" sz="3200" b="1" dirty="0" smtClean="0">
                <a:solidFill>
                  <a:srgbClr val="002060"/>
                </a:solidFill>
                <a:latin typeface="Arial" pitchFamily="34" charset="0"/>
                <a:cs typeface="Arial" pitchFamily="34" charset="0"/>
              </a:rPr>
              <a:t>About one in four people living in Athens were slaves.  The members of the Assembly </a:t>
            </a:r>
            <a:br>
              <a:rPr lang="en-US" sz="3200" b="1" dirty="0" smtClean="0">
                <a:solidFill>
                  <a:srgbClr val="002060"/>
                </a:solidFill>
                <a:latin typeface="Arial" pitchFamily="34" charset="0"/>
                <a:cs typeface="Arial" pitchFamily="34" charset="0"/>
              </a:rPr>
            </a:br>
            <a:r>
              <a:rPr lang="en-US" sz="3200" b="1" dirty="0" smtClean="0">
                <a:solidFill>
                  <a:srgbClr val="002060"/>
                </a:solidFill>
                <a:latin typeface="Arial" pitchFamily="34" charset="0"/>
                <a:cs typeface="Arial" pitchFamily="34" charset="0"/>
              </a:rPr>
              <a:t>accounted for only </a:t>
            </a:r>
            <a:br>
              <a:rPr lang="en-US" sz="3200" b="1" dirty="0" smtClean="0">
                <a:solidFill>
                  <a:srgbClr val="002060"/>
                </a:solidFill>
                <a:latin typeface="Arial" pitchFamily="34" charset="0"/>
                <a:cs typeface="Arial" pitchFamily="34" charset="0"/>
              </a:rPr>
            </a:br>
            <a:r>
              <a:rPr lang="en-US" sz="3200" b="1" dirty="0" smtClean="0">
                <a:solidFill>
                  <a:srgbClr val="002060"/>
                </a:solidFill>
                <a:latin typeface="Arial" pitchFamily="34" charset="0"/>
                <a:cs typeface="Arial" pitchFamily="34" charset="0"/>
              </a:rPr>
              <a:t>about one-fourth </a:t>
            </a:r>
            <a:br>
              <a:rPr lang="en-US" sz="3200" b="1" dirty="0" smtClean="0">
                <a:solidFill>
                  <a:srgbClr val="002060"/>
                </a:solidFill>
                <a:latin typeface="Arial" pitchFamily="34" charset="0"/>
                <a:cs typeface="Arial" pitchFamily="34" charset="0"/>
              </a:rPr>
            </a:br>
            <a:r>
              <a:rPr lang="en-US" sz="3200" b="1" dirty="0" smtClean="0">
                <a:solidFill>
                  <a:srgbClr val="002060"/>
                </a:solidFill>
                <a:latin typeface="Arial" pitchFamily="34" charset="0"/>
                <a:cs typeface="Arial" pitchFamily="34" charset="0"/>
              </a:rPr>
              <a:t>of the total </a:t>
            </a:r>
            <a:br>
              <a:rPr lang="en-US" sz="3200" b="1" dirty="0" smtClean="0">
                <a:solidFill>
                  <a:srgbClr val="002060"/>
                </a:solidFill>
                <a:latin typeface="Arial" pitchFamily="34" charset="0"/>
                <a:cs typeface="Arial" pitchFamily="34" charset="0"/>
              </a:rPr>
            </a:br>
            <a:r>
              <a:rPr lang="en-US" sz="3200" b="1" dirty="0" smtClean="0">
                <a:solidFill>
                  <a:srgbClr val="002060"/>
                </a:solidFill>
                <a:latin typeface="Arial" pitchFamily="34" charset="0"/>
                <a:cs typeface="Arial" pitchFamily="34" charset="0"/>
              </a:rPr>
              <a:t>population </a:t>
            </a:r>
            <a:br>
              <a:rPr lang="en-US" sz="3200" b="1" dirty="0" smtClean="0">
                <a:solidFill>
                  <a:srgbClr val="002060"/>
                </a:solidFill>
                <a:latin typeface="Arial" pitchFamily="34" charset="0"/>
                <a:cs typeface="Arial" pitchFamily="34" charset="0"/>
              </a:rPr>
            </a:br>
            <a:r>
              <a:rPr lang="en-US" sz="3200" b="1" dirty="0" smtClean="0">
                <a:solidFill>
                  <a:srgbClr val="002060"/>
                </a:solidFill>
                <a:latin typeface="Arial" pitchFamily="34" charset="0"/>
                <a:cs typeface="Arial" pitchFamily="34" charset="0"/>
              </a:rPr>
              <a:t>of Athens.</a:t>
            </a:r>
            <a:endParaRPr lang="en-US" sz="3200" dirty="0">
              <a:solidFill>
                <a:srgbClr val="002060"/>
              </a:solidFill>
            </a:endParaRPr>
          </a:p>
        </p:txBody>
      </p:sp>
      <p:sp>
        <p:nvSpPr>
          <p:cNvPr id="11" name="Title 1"/>
          <p:cNvSpPr txBox="1">
            <a:spLocks/>
          </p:cNvSpPr>
          <p:nvPr/>
        </p:nvSpPr>
        <p:spPr>
          <a:xfrm>
            <a:off x="0" y="0"/>
            <a:ext cx="9144000" cy="47625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rgbClr val="002060"/>
                </a:solidFill>
                <a:effectLst/>
                <a:uLnTx/>
                <a:uFillTx/>
                <a:latin typeface="Arial Black" pitchFamily="34" charset="0"/>
                <a:ea typeface="+mj-ea"/>
                <a:cs typeface="+mj-cs"/>
              </a:rPr>
              <a:t>Athenian Democracy               Ancient Greece</a:t>
            </a:r>
            <a:endParaRPr kumimoji="0" lang="en-US" sz="2800" b="0" i="0" u="none" strike="noStrike" kern="1200" cap="none" spc="0" normalizeH="0" baseline="0" noProof="0" dirty="0">
              <a:ln>
                <a:noFill/>
              </a:ln>
              <a:solidFill>
                <a:srgbClr val="002060"/>
              </a:solidFill>
              <a:effectLst/>
              <a:uLnTx/>
              <a:uFillTx/>
              <a:latin typeface="Arial Black" pitchFamily="34" charset="0"/>
              <a:ea typeface="+mj-ea"/>
              <a:cs typeface="+mj-cs"/>
            </a:endParaRPr>
          </a:p>
        </p:txBody>
      </p:sp>
    </p:spTree>
  </p:cSld>
  <p:clrMapOvr>
    <a:masterClrMapping/>
  </p:clrMapOvr>
  <p:transition advTm="725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thens slaves.png"/>
          <p:cNvPicPr>
            <a:picLocks noChangeAspect="1"/>
          </p:cNvPicPr>
          <p:nvPr/>
        </p:nvPicPr>
        <p:blipFill>
          <a:blip r:embed="rId2" cstate="print"/>
          <a:stretch>
            <a:fillRect/>
          </a:stretch>
        </p:blipFill>
        <p:spPr>
          <a:xfrm>
            <a:off x="4191000" y="3162300"/>
            <a:ext cx="4700158" cy="3525118"/>
          </a:xfrm>
          <a:prstGeom prst="rect">
            <a:avLst/>
          </a:prstGeom>
        </p:spPr>
      </p:pic>
      <p:sp>
        <p:nvSpPr>
          <p:cNvPr id="2050" name="AutoShape 2" descr="http://1-ps.googleusercontent.com/h/www.mrdowling.com/images/300x408x701spartan.png.pagespeed.ic.PMTuj7KuB1.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2" name="AutoShape 4" descr="http://1-ps.googleusercontent.com/h/www.mrdowling.com/images/300x408x701spartan.png.pagespeed.ic.PMTuj7KuB1.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 name="Rectangle 6"/>
          <p:cNvSpPr/>
          <p:nvPr/>
        </p:nvSpPr>
        <p:spPr>
          <a:xfrm>
            <a:off x="381000" y="685800"/>
            <a:ext cx="8077200" cy="5509200"/>
          </a:xfrm>
          <a:prstGeom prst="rect">
            <a:avLst/>
          </a:prstGeom>
        </p:spPr>
        <p:txBody>
          <a:bodyPr wrap="square">
            <a:spAutoFit/>
          </a:bodyPr>
          <a:lstStyle/>
          <a:p>
            <a:r>
              <a:rPr lang="en-US" sz="3200" b="1" dirty="0" smtClean="0">
                <a:solidFill>
                  <a:srgbClr val="002060"/>
                </a:solidFill>
                <a:latin typeface="Arial" pitchFamily="34" charset="0"/>
                <a:cs typeface="Arial" pitchFamily="34" charset="0"/>
              </a:rPr>
              <a:t>The members of the Assembly had time to work on public affairs because slaves did most of the physical work in the polis.  </a:t>
            </a:r>
            <a:r>
              <a:rPr lang="en-US" sz="3200" b="1" dirty="0" smtClean="0">
                <a:solidFill>
                  <a:srgbClr val="7030A0"/>
                </a:solidFill>
                <a:latin typeface="Arial" pitchFamily="34" charset="0"/>
                <a:cs typeface="Arial" pitchFamily="34" charset="0"/>
              </a:rPr>
              <a:t>About one in four people living in Athens were slaves.  </a:t>
            </a:r>
            <a:r>
              <a:rPr lang="en-US" sz="3200" b="1" dirty="0" smtClean="0">
                <a:solidFill>
                  <a:srgbClr val="002060"/>
                </a:solidFill>
                <a:latin typeface="Arial" pitchFamily="34" charset="0"/>
                <a:cs typeface="Arial" pitchFamily="34" charset="0"/>
              </a:rPr>
              <a:t>The members of the Assembly </a:t>
            </a:r>
            <a:br>
              <a:rPr lang="en-US" sz="3200" b="1" dirty="0" smtClean="0">
                <a:solidFill>
                  <a:srgbClr val="002060"/>
                </a:solidFill>
                <a:latin typeface="Arial" pitchFamily="34" charset="0"/>
                <a:cs typeface="Arial" pitchFamily="34" charset="0"/>
              </a:rPr>
            </a:br>
            <a:r>
              <a:rPr lang="en-US" sz="3200" b="1" dirty="0" smtClean="0">
                <a:solidFill>
                  <a:srgbClr val="002060"/>
                </a:solidFill>
                <a:latin typeface="Arial" pitchFamily="34" charset="0"/>
                <a:cs typeface="Arial" pitchFamily="34" charset="0"/>
              </a:rPr>
              <a:t>accounted for only </a:t>
            </a:r>
            <a:br>
              <a:rPr lang="en-US" sz="3200" b="1" dirty="0" smtClean="0">
                <a:solidFill>
                  <a:srgbClr val="002060"/>
                </a:solidFill>
                <a:latin typeface="Arial" pitchFamily="34" charset="0"/>
                <a:cs typeface="Arial" pitchFamily="34" charset="0"/>
              </a:rPr>
            </a:br>
            <a:r>
              <a:rPr lang="en-US" sz="3200" b="1" dirty="0" smtClean="0">
                <a:solidFill>
                  <a:srgbClr val="002060"/>
                </a:solidFill>
                <a:latin typeface="Arial" pitchFamily="34" charset="0"/>
                <a:cs typeface="Arial" pitchFamily="34" charset="0"/>
              </a:rPr>
              <a:t>about one-fourth </a:t>
            </a:r>
            <a:br>
              <a:rPr lang="en-US" sz="3200" b="1" dirty="0" smtClean="0">
                <a:solidFill>
                  <a:srgbClr val="002060"/>
                </a:solidFill>
                <a:latin typeface="Arial" pitchFamily="34" charset="0"/>
                <a:cs typeface="Arial" pitchFamily="34" charset="0"/>
              </a:rPr>
            </a:br>
            <a:r>
              <a:rPr lang="en-US" sz="3200" b="1" dirty="0" smtClean="0">
                <a:solidFill>
                  <a:srgbClr val="002060"/>
                </a:solidFill>
                <a:latin typeface="Arial" pitchFamily="34" charset="0"/>
                <a:cs typeface="Arial" pitchFamily="34" charset="0"/>
              </a:rPr>
              <a:t>of the total </a:t>
            </a:r>
            <a:br>
              <a:rPr lang="en-US" sz="3200" b="1" dirty="0" smtClean="0">
                <a:solidFill>
                  <a:srgbClr val="002060"/>
                </a:solidFill>
                <a:latin typeface="Arial" pitchFamily="34" charset="0"/>
                <a:cs typeface="Arial" pitchFamily="34" charset="0"/>
              </a:rPr>
            </a:br>
            <a:r>
              <a:rPr lang="en-US" sz="3200" b="1" dirty="0" smtClean="0">
                <a:solidFill>
                  <a:srgbClr val="002060"/>
                </a:solidFill>
                <a:latin typeface="Arial" pitchFamily="34" charset="0"/>
                <a:cs typeface="Arial" pitchFamily="34" charset="0"/>
              </a:rPr>
              <a:t>population </a:t>
            </a:r>
            <a:br>
              <a:rPr lang="en-US" sz="3200" b="1" dirty="0" smtClean="0">
                <a:solidFill>
                  <a:srgbClr val="002060"/>
                </a:solidFill>
                <a:latin typeface="Arial" pitchFamily="34" charset="0"/>
                <a:cs typeface="Arial" pitchFamily="34" charset="0"/>
              </a:rPr>
            </a:br>
            <a:r>
              <a:rPr lang="en-US" sz="3200" b="1" dirty="0" smtClean="0">
                <a:solidFill>
                  <a:srgbClr val="002060"/>
                </a:solidFill>
                <a:latin typeface="Arial" pitchFamily="34" charset="0"/>
                <a:cs typeface="Arial" pitchFamily="34" charset="0"/>
              </a:rPr>
              <a:t>of Athens.</a:t>
            </a:r>
            <a:endParaRPr lang="en-US" sz="3200" dirty="0">
              <a:solidFill>
                <a:srgbClr val="002060"/>
              </a:solidFill>
            </a:endParaRPr>
          </a:p>
        </p:txBody>
      </p:sp>
      <p:sp>
        <p:nvSpPr>
          <p:cNvPr id="11" name="Title 1"/>
          <p:cNvSpPr txBox="1">
            <a:spLocks/>
          </p:cNvSpPr>
          <p:nvPr/>
        </p:nvSpPr>
        <p:spPr>
          <a:xfrm>
            <a:off x="0" y="0"/>
            <a:ext cx="9144000" cy="47625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rgbClr val="002060"/>
                </a:solidFill>
                <a:effectLst/>
                <a:uLnTx/>
                <a:uFillTx/>
                <a:latin typeface="Arial Black" pitchFamily="34" charset="0"/>
                <a:ea typeface="+mj-ea"/>
                <a:cs typeface="+mj-cs"/>
              </a:rPr>
              <a:t>Athenian Democracy               Ancient Greece</a:t>
            </a:r>
            <a:endParaRPr kumimoji="0" lang="en-US" sz="2800" b="0" i="0" u="none" strike="noStrike" kern="1200" cap="none" spc="0" normalizeH="0" baseline="0" noProof="0" dirty="0">
              <a:ln>
                <a:noFill/>
              </a:ln>
              <a:solidFill>
                <a:srgbClr val="002060"/>
              </a:solidFill>
              <a:effectLst/>
              <a:uLnTx/>
              <a:uFillTx/>
              <a:latin typeface="Arial Black" pitchFamily="34" charset="0"/>
              <a:ea typeface="+mj-ea"/>
              <a:cs typeface="+mj-cs"/>
            </a:endParaRPr>
          </a:p>
        </p:txBody>
      </p:sp>
    </p:spTree>
  </p:cSld>
  <p:clrMapOvr>
    <a:masterClrMapping/>
  </p:clrMapOvr>
  <p:transition advTm="3938">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thens slaves.png"/>
          <p:cNvPicPr>
            <a:picLocks noChangeAspect="1"/>
          </p:cNvPicPr>
          <p:nvPr/>
        </p:nvPicPr>
        <p:blipFill>
          <a:blip r:embed="rId2" cstate="print"/>
          <a:stretch>
            <a:fillRect/>
          </a:stretch>
        </p:blipFill>
        <p:spPr>
          <a:xfrm>
            <a:off x="4191000" y="3162300"/>
            <a:ext cx="4700158" cy="3525118"/>
          </a:xfrm>
          <a:prstGeom prst="rect">
            <a:avLst/>
          </a:prstGeom>
        </p:spPr>
      </p:pic>
      <p:sp>
        <p:nvSpPr>
          <p:cNvPr id="2050" name="AutoShape 2" descr="http://1-ps.googleusercontent.com/h/www.mrdowling.com/images/300x408x701spartan.png.pagespeed.ic.PMTuj7KuB1.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2" name="AutoShape 4" descr="http://1-ps.googleusercontent.com/h/www.mrdowling.com/images/300x408x701spartan.png.pagespeed.ic.PMTuj7KuB1.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 name="Rectangle 6"/>
          <p:cNvSpPr/>
          <p:nvPr/>
        </p:nvSpPr>
        <p:spPr>
          <a:xfrm>
            <a:off x="381000" y="685800"/>
            <a:ext cx="8077200" cy="5509200"/>
          </a:xfrm>
          <a:prstGeom prst="rect">
            <a:avLst/>
          </a:prstGeom>
        </p:spPr>
        <p:txBody>
          <a:bodyPr wrap="square">
            <a:spAutoFit/>
          </a:bodyPr>
          <a:lstStyle/>
          <a:p>
            <a:r>
              <a:rPr lang="en-US" sz="3200" b="1" dirty="0" smtClean="0">
                <a:solidFill>
                  <a:srgbClr val="002060"/>
                </a:solidFill>
                <a:latin typeface="Arial" pitchFamily="34" charset="0"/>
                <a:cs typeface="Arial" pitchFamily="34" charset="0"/>
              </a:rPr>
              <a:t>The members of the Assembly had time to work on public affairs because slaves did most of the physical work in the polis.  About one in four people living in Athens were slaves.  </a:t>
            </a:r>
            <a:r>
              <a:rPr lang="en-US" sz="3200" b="1" dirty="0" smtClean="0">
                <a:solidFill>
                  <a:srgbClr val="7030A0"/>
                </a:solidFill>
                <a:latin typeface="Arial" pitchFamily="34" charset="0"/>
                <a:cs typeface="Arial" pitchFamily="34" charset="0"/>
              </a:rPr>
              <a:t>The members of the Assembly </a:t>
            </a:r>
            <a:br>
              <a:rPr lang="en-US" sz="3200" b="1" dirty="0" smtClean="0">
                <a:solidFill>
                  <a:srgbClr val="7030A0"/>
                </a:solidFill>
                <a:latin typeface="Arial" pitchFamily="34" charset="0"/>
                <a:cs typeface="Arial" pitchFamily="34" charset="0"/>
              </a:rPr>
            </a:br>
            <a:r>
              <a:rPr lang="en-US" sz="3200" b="1" dirty="0" smtClean="0">
                <a:solidFill>
                  <a:srgbClr val="7030A0"/>
                </a:solidFill>
                <a:latin typeface="Arial" pitchFamily="34" charset="0"/>
                <a:cs typeface="Arial" pitchFamily="34" charset="0"/>
              </a:rPr>
              <a:t>accounted for only </a:t>
            </a:r>
            <a:br>
              <a:rPr lang="en-US" sz="3200" b="1" dirty="0" smtClean="0">
                <a:solidFill>
                  <a:srgbClr val="7030A0"/>
                </a:solidFill>
                <a:latin typeface="Arial" pitchFamily="34" charset="0"/>
                <a:cs typeface="Arial" pitchFamily="34" charset="0"/>
              </a:rPr>
            </a:br>
            <a:r>
              <a:rPr lang="en-US" sz="3200" b="1" dirty="0" smtClean="0">
                <a:solidFill>
                  <a:srgbClr val="7030A0"/>
                </a:solidFill>
                <a:latin typeface="Arial" pitchFamily="34" charset="0"/>
                <a:cs typeface="Arial" pitchFamily="34" charset="0"/>
              </a:rPr>
              <a:t>about one-fourth </a:t>
            </a:r>
            <a:br>
              <a:rPr lang="en-US" sz="3200" b="1" dirty="0" smtClean="0">
                <a:solidFill>
                  <a:srgbClr val="7030A0"/>
                </a:solidFill>
                <a:latin typeface="Arial" pitchFamily="34" charset="0"/>
                <a:cs typeface="Arial" pitchFamily="34" charset="0"/>
              </a:rPr>
            </a:br>
            <a:r>
              <a:rPr lang="en-US" sz="3200" b="1" dirty="0" smtClean="0">
                <a:solidFill>
                  <a:srgbClr val="7030A0"/>
                </a:solidFill>
                <a:latin typeface="Arial" pitchFamily="34" charset="0"/>
                <a:cs typeface="Arial" pitchFamily="34" charset="0"/>
              </a:rPr>
              <a:t>of the total </a:t>
            </a:r>
            <a:br>
              <a:rPr lang="en-US" sz="3200" b="1" dirty="0" smtClean="0">
                <a:solidFill>
                  <a:srgbClr val="7030A0"/>
                </a:solidFill>
                <a:latin typeface="Arial" pitchFamily="34" charset="0"/>
                <a:cs typeface="Arial" pitchFamily="34" charset="0"/>
              </a:rPr>
            </a:br>
            <a:r>
              <a:rPr lang="en-US" sz="3200" b="1" dirty="0" smtClean="0">
                <a:solidFill>
                  <a:srgbClr val="7030A0"/>
                </a:solidFill>
                <a:latin typeface="Arial" pitchFamily="34" charset="0"/>
                <a:cs typeface="Arial" pitchFamily="34" charset="0"/>
              </a:rPr>
              <a:t>population </a:t>
            </a:r>
            <a:br>
              <a:rPr lang="en-US" sz="3200" b="1" dirty="0" smtClean="0">
                <a:solidFill>
                  <a:srgbClr val="7030A0"/>
                </a:solidFill>
                <a:latin typeface="Arial" pitchFamily="34" charset="0"/>
                <a:cs typeface="Arial" pitchFamily="34" charset="0"/>
              </a:rPr>
            </a:br>
            <a:r>
              <a:rPr lang="en-US" sz="3200" b="1" dirty="0" smtClean="0">
                <a:solidFill>
                  <a:srgbClr val="7030A0"/>
                </a:solidFill>
                <a:latin typeface="Arial" pitchFamily="34" charset="0"/>
                <a:cs typeface="Arial" pitchFamily="34" charset="0"/>
              </a:rPr>
              <a:t>of Athens.</a:t>
            </a:r>
            <a:endParaRPr lang="en-US" sz="3200" dirty="0">
              <a:solidFill>
                <a:srgbClr val="7030A0"/>
              </a:solidFill>
            </a:endParaRPr>
          </a:p>
        </p:txBody>
      </p:sp>
      <p:sp>
        <p:nvSpPr>
          <p:cNvPr id="11" name="Title 1"/>
          <p:cNvSpPr txBox="1">
            <a:spLocks/>
          </p:cNvSpPr>
          <p:nvPr/>
        </p:nvSpPr>
        <p:spPr>
          <a:xfrm>
            <a:off x="0" y="0"/>
            <a:ext cx="9144000" cy="47625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rgbClr val="002060"/>
                </a:solidFill>
                <a:effectLst/>
                <a:uLnTx/>
                <a:uFillTx/>
                <a:latin typeface="Arial Black" pitchFamily="34" charset="0"/>
                <a:ea typeface="+mj-ea"/>
                <a:cs typeface="+mj-cs"/>
              </a:rPr>
              <a:t>Athenian Democracy               Ancient Greece</a:t>
            </a:r>
            <a:endParaRPr kumimoji="0" lang="en-US" sz="2800" b="0" i="0" u="none" strike="noStrike" kern="1200" cap="none" spc="0" normalizeH="0" baseline="0" noProof="0" dirty="0">
              <a:ln>
                <a:noFill/>
              </a:ln>
              <a:solidFill>
                <a:srgbClr val="002060"/>
              </a:solidFill>
              <a:effectLst/>
              <a:uLnTx/>
              <a:uFillTx/>
              <a:latin typeface="Arial Black" pitchFamily="34" charset="0"/>
              <a:ea typeface="+mj-ea"/>
              <a:cs typeface="+mj-cs"/>
            </a:endParaRPr>
          </a:p>
        </p:txBody>
      </p:sp>
    </p:spTree>
  </p:cSld>
  <p:clrMapOvr>
    <a:masterClrMapping/>
  </p:clrMapOvr>
  <p:transition advTm="5719">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thens captol.png"/>
          <p:cNvPicPr>
            <a:picLocks noChangeAspect="1"/>
          </p:cNvPicPr>
          <p:nvPr/>
        </p:nvPicPr>
        <p:blipFill>
          <a:blip r:embed="rId2" cstate="print"/>
          <a:stretch>
            <a:fillRect/>
          </a:stretch>
        </p:blipFill>
        <p:spPr>
          <a:xfrm>
            <a:off x="5867400" y="2528219"/>
            <a:ext cx="3372400" cy="4329782"/>
          </a:xfrm>
          <a:prstGeom prst="rect">
            <a:avLst/>
          </a:prstGeom>
        </p:spPr>
      </p:pic>
      <p:sp>
        <p:nvSpPr>
          <p:cNvPr id="2050" name="AutoShape 2" descr="http://1-ps.googleusercontent.com/h/www.mrdowling.com/images/300x408x701spartan.png.pagespeed.ic.PMTuj7KuB1.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2" name="AutoShape 4" descr="http://1-ps.googleusercontent.com/h/www.mrdowling.com/images/300x408x701spartan.png.pagespeed.ic.PMTuj7KuB1.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 name="Rectangle 6"/>
          <p:cNvSpPr/>
          <p:nvPr/>
        </p:nvSpPr>
        <p:spPr>
          <a:xfrm>
            <a:off x="381000" y="685800"/>
            <a:ext cx="8077200" cy="5509200"/>
          </a:xfrm>
          <a:prstGeom prst="rect">
            <a:avLst/>
          </a:prstGeom>
        </p:spPr>
        <p:txBody>
          <a:bodyPr wrap="square">
            <a:spAutoFit/>
          </a:bodyPr>
          <a:lstStyle/>
          <a:p>
            <a:r>
              <a:rPr lang="en-US" sz="3200" b="1" dirty="0" smtClean="0">
                <a:solidFill>
                  <a:srgbClr val="7030A0"/>
                </a:solidFill>
                <a:latin typeface="Arial" pitchFamily="34" charset="0"/>
                <a:cs typeface="Arial" pitchFamily="34" charset="0"/>
              </a:rPr>
              <a:t>Participation in government by common people was an idea that eventually became a model for other governments.  </a:t>
            </a:r>
            <a:r>
              <a:rPr lang="en-US" sz="3200" b="1" dirty="0" smtClean="0">
                <a:solidFill>
                  <a:srgbClr val="002060"/>
                </a:solidFill>
                <a:latin typeface="Arial" pitchFamily="34" charset="0"/>
                <a:cs typeface="Arial" pitchFamily="34" charset="0"/>
              </a:rPr>
              <a:t>The democratic government in Athens inspired the writers of the </a:t>
            </a:r>
            <a:br>
              <a:rPr lang="en-US" sz="3200" b="1" dirty="0" smtClean="0">
                <a:solidFill>
                  <a:srgbClr val="002060"/>
                </a:solidFill>
                <a:latin typeface="Arial" pitchFamily="34" charset="0"/>
                <a:cs typeface="Arial" pitchFamily="34" charset="0"/>
              </a:rPr>
            </a:br>
            <a:r>
              <a:rPr lang="en-US" sz="3200" b="1" dirty="0" smtClean="0">
                <a:solidFill>
                  <a:srgbClr val="002060"/>
                </a:solidFill>
                <a:latin typeface="Arial" pitchFamily="34" charset="0"/>
                <a:cs typeface="Arial" pitchFamily="34" charset="0"/>
              </a:rPr>
              <a:t>American Constitution.  </a:t>
            </a:r>
          </a:p>
          <a:p>
            <a:r>
              <a:rPr lang="en-US" sz="3200" b="1" dirty="0" smtClean="0">
                <a:solidFill>
                  <a:srgbClr val="002060"/>
                </a:solidFill>
                <a:latin typeface="Arial" pitchFamily="34" charset="0"/>
                <a:cs typeface="Arial" pitchFamily="34" charset="0"/>
              </a:rPr>
              <a:t>Athenian democracy was </a:t>
            </a:r>
          </a:p>
          <a:p>
            <a:r>
              <a:rPr lang="en-US" sz="3200" b="1" dirty="0" smtClean="0">
                <a:solidFill>
                  <a:srgbClr val="002060"/>
                </a:solidFill>
                <a:latin typeface="Arial" pitchFamily="34" charset="0"/>
                <a:cs typeface="Arial" pitchFamily="34" charset="0"/>
              </a:rPr>
              <a:t>limited, but it gave some </a:t>
            </a:r>
          </a:p>
          <a:p>
            <a:r>
              <a:rPr lang="en-US" sz="3200" b="1" dirty="0" smtClean="0">
                <a:solidFill>
                  <a:srgbClr val="002060"/>
                </a:solidFill>
                <a:latin typeface="Arial" pitchFamily="34" charset="0"/>
                <a:cs typeface="Arial" pitchFamily="34" charset="0"/>
              </a:rPr>
              <a:t>people the opportunity </a:t>
            </a:r>
          </a:p>
          <a:p>
            <a:r>
              <a:rPr lang="en-US" sz="3200" b="1" dirty="0" smtClean="0">
                <a:solidFill>
                  <a:srgbClr val="002060"/>
                </a:solidFill>
                <a:latin typeface="Arial" pitchFamily="34" charset="0"/>
                <a:cs typeface="Arial" pitchFamily="34" charset="0"/>
              </a:rPr>
              <a:t>to make decisions about </a:t>
            </a:r>
          </a:p>
          <a:p>
            <a:r>
              <a:rPr lang="en-US" sz="3200" b="1" dirty="0" smtClean="0">
                <a:solidFill>
                  <a:srgbClr val="002060"/>
                </a:solidFill>
                <a:latin typeface="Arial" pitchFamily="34" charset="0"/>
                <a:cs typeface="Arial" pitchFamily="34" charset="0"/>
              </a:rPr>
              <a:t>how they were governed. </a:t>
            </a:r>
            <a:endParaRPr lang="en-US" sz="3200" dirty="0">
              <a:solidFill>
                <a:srgbClr val="002060"/>
              </a:solidFill>
            </a:endParaRPr>
          </a:p>
        </p:txBody>
      </p:sp>
      <p:sp>
        <p:nvSpPr>
          <p:cNvPr id="11" name="Title 1"/>
          <p:cNvSpPr txBox="1">
            <a:spLocks/>
          </p:cNvSpPr>
          <p:nvPr/>
        </p:nvSpPr>
        <p:spPr>
          <a:xfrm>
            <a:off x="0" y="0"/>
            <a:ext cx="9144000" cy="47625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rgbClr val="002060"/>
                </a:solidFill>
                <a:effectLst/>
                <a:uLnTx/>
                <a:uFillTx/>
                <a:latin typeface="Arial Black" pitchFamily="34" charset="0"/>
                <a:ea typeface="+mj-ea"/>
                <a:cs typeface="+mj-cs"/>
              </a:rPr>
              <a:t>Athenian Democracy               Ancient Greece</a:t>
            </a:r>
            <a:endParaRPr kumimoji="0" lang="en-US" sz="2800" b="0" i="0" u="none" strike="noStrike" kern="1200" cap="none" spc="0" normalizeH="0" baseline="0" noProof="0" dirty="0">
              <a:ln>
                <a:noFill/>
              </a:ln>
              <a:solidFill>
                <a:srgbClr val="002060"/>
              </a:solidFill>
              <a:effectLst/>
              <a:uLnTx/>
              <a:uFillTx/>
              <a:latin typeface="Arial Black" pitchFamily="34" charset="0"/>
              <a:ea typeface="+mj-ea"/>
              <a:cs typeface="+mj-cs"/>
            </a:endParaRPr>
          </a:p>
        </p:txBody>
      </p:sp>
    </p:spTree>
  </p:cSld>
  <p:clrMapOvr>
    <a:masterClrMapping/>
  </p:clrMapOvr>
  <p:transition advTm="764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thens captol.png"/>
          <p:cNvPicPr>
            <a:picLocks noChangeAspect="1"/>
          </p:cNvPicPr>
          <p:nvPr/>
        </p:nvPicPr>
        <p:blipFill>
          <a:blip r:embed="rId2" cstate="print"/>
          <a:stretch>
            <a:fillRect/>
          </a:stretch>
        </p:blipFill>
        <p:spPr>
          <a:xfrm>
            <a:off x="5867400" y="2528219"/>
            <a:ext cx="3372400" cy="4329782"/>
          </a:xfrm>
          <a:prstGeom prst="rect">
            <a:avLst/>
          </a:prstGeom>
        </p:spPr>
      </p:pic>
      <p:sp>
        <p:nvSpPr>
          <p:cNvPr id="2050" name="AutoShape 2" descr="http://1-ps.googleusercontent.com/h/www.mrdowling.com/images/300x408x701spartan.png.pagespeed.ic.PMTuj7KuB1.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2" name="AutoShape 4" descr="http://1-ps.googleusercontent.com/h/www.mrdowling.com/images/300x408x701spartan.png.pagespeed.ic.PMTuj7KuB1.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 name="Rectangle 6"/>
          <p:cNvSpPr/>
          <p:nvPr/>
        </p:nvSpPr>
        <p:spPr>
          <a:xfrm>
            <a:off x="381000" y="685800"/>
            <a:ext cx="8077200" cy="5509200"/>
          </a:xfrm>
          <a:prstGeom prst="rect">
            <a:avLst/>
          </a:prstGeom>
        </p:spPr>
        <p:txBody>
          <a:bodyPr wrap="square">
            <a:spAutoFit/>
          </a:bodyPr>
          <a:lstStyle/>
          <a:p>
            <a:r>
              <a:rPr lang="en-US" sz="3200" b="1" dirty="0" smtClean="0">
                <a:solidFill>
                  <a:srgbClr val="002060"/>
                </a:solidFill>
                <a:latin typeface="Arial" pitchFamily="34" charset="0"/>
                <a:cs typeface="Arial" pitchFamily="34" charset="0"/>
              </a:rPr>
              <a:t>Participation in government by common people was an idea that eventually became a model for other governments.  </a:t>
            </a:r>
            <a:r>
              <a:rPr lang="en-US" sz="3200" b="1" dirty="0" smtClean="0">
                <a:solidFill>
                  <a:srgbClr val="7030A0"/>
                </a:solidFill>
                <a:latin typeface="Arial" pitchFamily="34" charset="0"/>
                <a:cs typeface="Arial" pitchFamily="34" charset="0"/>
              </a:rPr>
              <a:t>The democratic government in Athens inspired the writers of the </a:t>
            </a:r>
            <a:br>
              <a:rPr lang="en-US" sz="3200" b="1" dirty="0" smtClean="0">
                <a:solidFill>
                  <a:srgbClr val="7030A0"/>
                </a:solidFill>
                <a:latin typeface="Arial" pitchFamily="34" charset="0"/>
                <a:cs typeface="Arial" pitchFamily="34" charset="0"/>
              </a:rPr>
            </a:br>
            <a:r>
              <a:rPr lang="en-US" sz="3200" b="1" dirty="0" smtClean="0">
                <a:solidFill>
                  <a:srgbClr val="7030A0"/>
                </a:solidFill>
                <a:latin typeface="Arial" pitchFamily="34" charset="0"/>
                <a:cs typeface="Arial" pitchFamily="34" charset="0"/>
              </a:rPr>
              <a:t>American Constitution.  </a:t>
            </a:r>
          </a:p>
          <a:p>
            <a:r>
              <a:rPr lang="en-US" sz="3200" b="1" dirty="0" smtClean="0">
                <a:solidFill>
                  <a:srgbClr val="002060"/>
                </a:solidFill>
                <a:latin typeface="Arial" pitchFamily="34" charset="0"/>
                <a:cs typeface="Arial" pitchFamily="34" charset="0"/>
              </a:rPr>
              <a:t>Athenian democracy was </a:t>
            </a:r>
          </a:p>
          <a:p>
            <a:r>
              <a:rPr lang="en-US" sz="3200" b="1" dirty="0" smtClean="0">
                <a:solidFill>
                  <a:srgbClr val="002060"/>
                </a:solidFill>
                <a:latin typeface="Arial" pitchFamily="34" charset="0"/>
                <a:cs typeface="Arial" pitchFamily="34" charset="0"/>
              </a:rPr>
              <a:t>limited, but it gave some </a:t>
            </a:r>
          </a:p>
          <a:p>
            <a:r>
              <a:rPr lang="en-US" sz="3200" b="1" dirty="0" smtClean="0">
                <a:solidFill>
                  <a:srgbClr val="002060"/>
                </a:solidFill>
                <a:latin typeface="Arial" pitchFamily="34" charset="0"/>
                <a:cs typeface="Arial" pitchFamily="34" charset="0"/>
              </a:rPr>
              <a:t>people the opportunity </a:t>
            </a:r>
          </a:p>
          <a:p>
            <a:r>
              <a:rPr lang="en-US" sz="3200" b="1" dirty="0" smtClean="0">
                <a:solidFill>
                  <a:srgbClr val="002060"/>
                </a:solidFill>
                <a:latin typeface="Arial" pitchFamily="34" charset="0"/>
                <a:cs typeface="Arial" pitchFamily="34" charset="0"/>
              </a:rPr>
              <a:t>to make decisions about </a:t>
            </a:r>
          </a:p>
          <a:p>
            <a:r>
              <a:rPr lang="en-US" sz="3200" b="1" dirty="0" smtClean="0">
                <a:solidFill>
                  <a:srgbClr val="002060"/>
                </a:solidFill>
                <a:latin typeface="Arial" pitchFamily="34" charset="0"/>
                <a:cs typeface="Arial" pitchFamily="34" charset="0"/>
              </a:rPr>
              <a:t>how they were governed. </a:t>
            </a:r>
            <a:endParaRPr lang="en-US" sz="3200" dirty="0">
              <a:solidFill>
                <a:srgbClr val="002060"/>
              </a:solidFill>
            </a:endParaRPr>
          </a:p>
        </p:txBody>
      </p:sp>
      <p:sp>
        <p:nvSpPr>
          <p:cNvPr id="11" name="Title 1"/>
          <p:cNvSpPr txBox="1">
            <a:spLocks/>
          </p:cNvSpPr>
          <p:nvPr/>
        </p:nvSpPr>
        <p:spPr>
          <a:xfrm>
            <a:off x="0" y="0"/>
            <a:ext cx="9144000" cy="47625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rgbClr val="002060"/>
                </a:solidFill>
                <a:effectLst/>
                <a:uLnTx/>
                <a:uFillTx/>
                <a:latin typeface="Arial Black" pitchFamily="34" charset="0"/>
                <a:ea typeface="+mj-ea"/>
                <a:cs typeface="+mj-cs"/>
              </a:rPr>
              <a:t>Athenian Democracy               Ancient Greece</a:t>
            </a:r>
            <a:endParaRPr kumimoji="0" lang="en-US" sz="2800" b="0" i="0" u="none" strike="noStrike" kern="1200" cap="none" spc="0" normalizeH="0" baseline="0" noProof="0" dirty="0">
              <a:ln>
                <a:noFill/>
              </a:ln>
              <a:solidFill>
                <a:srgbClr val="002060"/>
              </a:solidFill>
              <a:effectLst/>
              <a:uLnTx/>
              <a:uFillTx/>
              <a:latin typeface="Arial Black" pitchFamily="34" charset="0"/>
              <a:ea typeface="+mj-ea"/>
              <a:cs typeface="+mj-cs"/>
            </a:endParaRPr>
          </a:p>
        </p:txBody>
      </p:sp>
    </p:spTree>
  </p:cSld>
  <p:clrMapOvr>
    <a:masterClrMapping/>
  </p:clrMapOvr>
  <p:transition advTm="5438">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thens captol.png"/>
          <p:cNvPicPr>
            <a:picLocks noChangeAspect="1"/>
          </p:cNvPicPr>
          <p:nvPr/>
        </p:nvPicPr>
        <p:blipFill>
          <a:blip r:embed="rId2" cstate="print"/>
          <a:stretch>
            <a:fillRect/>
          </a:stretch>
        </p:blipFill>
        <p:spPr>
          <a:xfrm>
            <a:off x="5867400" y="2528219"/>
            <a:ext cx="3372400" cy="4329782"/>
          </a:xfrm>
          <a:prstGeom prst="rect">
            <a:avLst/>
          </a:prstGeom>
        </p:spPr>
      </p:pic>
      <p:sp>
        <p:nvSpPr>
          <p:cNvPr id="2050" name="AutoShape 2" descr="http://1-ps.googleusercontent.com/h/www.mrdowling.com/images/300x408x701spartan.png.pagespeed.ic.PMTuj7KuB1.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2" name="AutoShape 4" descr="http://1-ps.googleusercontent.com/h/www.mrdowling.com/images/300x408x701spartan.png.pagespeed.ic.PMTuj7KuB1.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 name="Rectangle 6"/>
          <p:cNvSpPr/>
          <p:nvPr/>
        </p:nvSpPr>
        <p:spPr>
          <a:xfrm>
            <a:off x="381000" y="685800"/>
            <a:ext cx="8077200" cy="5509200"/>
          </a:xfrm>
          <a:prstGeom prst="rect">
            <a:avLst/>
          </a:prstGeom>
        </p:spPr>
        <p:txBody>
          <a:bodyPr wrap="square">
            <a:spAutoFit/>
          </a:bodyPr>
          <a:lstStyle/>
          <a:p>
            <a:r>
              <a:rPr lang="en-US" sz="3200" b="1" dirty="0" smtClean="0">
                <a:solidFill>
                  <a:srgbClr val="002060"/>
                </a:solidFill>
                <a:latin typeface="Arial" pitchFamily="34" charset="0"/>
                <a:cs typeface="Arial" pitchFamily="34" charset="0"/>
              </a:rPr>
              <a:t>Participation in government by common people was an idea that eventually became a model for other governments.  The democratic government in Athens inspired the writers of the </a:t>
            </a:r>
            <a:br>
              <a:rPr lang="en-US" sz="3200" b="1" dirty="0" smtClean="0">
                <a:solidFill>
                  <a:srgbClr val="002060"/>
                </a:solidFill>
                <a:latin typeface="Arial" pitchFamily="34" charset="0"/>
                <a:cs typeface="Arial" pitchFamily="34" charset="0"/>
              </a:rPr>
            </a:br>
            <a:r>
              <a:rPr lang="en-US" sz="3200" b="1" dirty="0" smtClean="0">
                <a:solidFill>
                  <a:srgbClr val="002060"/>
                </a:solidFill>
                <a:latin typeface="Arial" pitchFamily="34" charset="0"/>
                <a:cs typeface="Arial" pitchFamily="34" charset="0"/>
              </a:rPr>
              <a:t>American Constitution.  </a:t>
            </a:r>
          </a:p>
          <a:p>
            <a:r>
              <a:rPr lang="en-US" sz="3200" b="1" dirty="0" smtClean="0">
                <a:solidFill>
                  <a:srgbClr val="7030A0"/>
                </a:solidFill>
                <a:latin typeface="Arial" pitchFamily="34" charset="0"/>
                <a:cs typeface="Arial" pitchFamily="34" charset="0"/>
              </a:rPr>
              <a:t>Athenian democracy was </a:t>
            </a:r>
          </a:p>
          <a:p>
            <a:r>
              <a:rPr lang="en-US" sz="3200" b="1" dirty="0" smtClean="0">
                <a:solidFill>
                  <a:srgbClr val="7030A0"/>
                </a:solidFill>
                <a:latin typeface="Arial" pitchFamily="34" charset="0"/>
                <a:cs typeface="Arial" pitchFamily="34" charset="0"/>
              </a:rPr>
              <a:t>limited, but it gave some </a:t>
            </a:r>
          </a:p>
          <a:p>
            <a:r>
              <a:rPr lang="en-US" sz="3200" b="1" dirty="0" smtClean="0">
                <a:solidFill>
                  <a:srgbClr val="7030A0"/>
                </a:solidFill>
                <a:latin typeface="Arial" pitchFamily="34" charset="0"/>
                <a:cs typeface="Arial" pitchFamily="34" charset="0"/>
              </a:rPr>
              <a:t>people the opportunity </a:t>
            </a:r>
          </a:p>
          <a:p>
            <a:r>
              <a:rPr lang="en-US" sz="3200" b="1" dirty="0" smtClean="0">
                <a:solidFill>
                  <a:srgbClr val="7030A0"/>
                </a:solidFill>
                <a:latin typeface="Arial" pitchFamily="34" charset="0"/>
                <a:cs typeface="Arial" pitchFamily="34" charset="0"/>
              </a:rPr>
              <a:t>to make decisions about </a:t>
            </a:r>
          </a:p>
          <a:p>
            <a:r>
              <a:rPr lang="en-US" sz="3200" b="1" dirty="0" smtClean="0">
                <a:solidFill>
                  <a:srgbClr val="7030A0"/>
                </a:solidFill>
                <a:latin typeface="Arial" pitchFamily="34" charset="0"/>
                <a:cs typeface="Arial" pitchFamily="34" charset="0"/>
              </a:rPr>
              <a:t>how they were governed. </a:t>
            </a:r>
            <a:endParaRPr lang="en-US" sz="3200" dirty="0">
              <a:solidFill>
                <a:srgbClr val="7030A0"/>
              </a:solidFill>
            </a:endParaRPr>
          </a:p>
        </p:txBody>
      </p:sp>
      <p:sp>
        <p:nvSpPr>
          <p:cNvPr id="11" name="Title 1"/>
          <p:cNvSpPr txBox="1">
            <a:spLocks/>
          </p:cNvSpPr>
          <p:nvPr/>
        </p:nvSpPr>
        <p:spPr>
          <a:xfrm>
            <a:off x="0" y="0"/>
            <a:ext cx="9144000" cy="47625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rgbClr val="002060"/>
                </a:solidFill>
                <a:effectLst/>
                <a:uLnTx/>
                <a:uFillTx/>
                <a:latin typeface="Arial Black" pitchFamily="34" charset="0"/>
                <a:ea typeface="+mj-ea"/>
                <a:cs typeface="+mj-cs"/>
              </a:rPr>
              <a:t>Athenian Democracy               Ancient Greece</a:t>
            </a:r>
            <a:endParaRPr kumimoji="0" lang="en-US" sz="2800" b="0" i="0" u="none" strike="noStrike" kern="1200" cap="none" spc="0" normalizeH="0" baseline="0" noProof="0" dirty="0">
              <a:ln>
                <a:noFill/>
              </a:ln>
              <a:solidFill>
                <a:srgbClr val="002060"/>
              </a:solidFill>
              <a:effectLst/>
              <a:uLnTx/>
              <a:uFillTx/>
              <a:latin typeface="Arial Black" pitchFamily="34" charset="0"/>
              <a:ea typeface="+mj-ea"/>
              <a:cs typeface="+mj-cs"/>
            </a:endParaRPr>
          </a:p>
        </p:txBody>
      </p:sp>
    </p:spTree>
  </p:cSld>
  <p:clrMapOvr>
    <a:masterClrMapping/>
  </p:clrMapOvr>
  <p:transition advTm="7860">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4800" y="4495800"/>
            <a:ext cx="8458200" cy="1077218"/>
          </a:xfrm>
          <a:prstGeom prst="rect">
            <a:avLst/>
          </a:prstGeom>
          <a:ln>
            <a:noFill/>
          </a:ln>
        </p:spPr>
        <p:txBody>
          <a:bodyPr wrap="square">
            <a:spAutoFit/>
          </a:bodyPr>
          <a:lstStyle/>
          <a:p>
            <a:pPr algn="ctr"/>
            <a:r>
              <a:rPr lang="en-US" sz="3200" b="1" dirty="0" smtClean="0">
                <a:solidFill>
                  <a:srgbClr val="7030A0"/>
                </a:solidFill>
              </a:rPr>
              <a:t>Learn more about history at</a:t>
            </a:r>
          </a:p>
          <a:p>
            <a:pPr algn="ctr"/>
            <a:r>
              <a:rPr lang="en-US" sz="3200" b="1" dirty="0" smtClean="0">
                <a:solidFill>
                  <a:srgbClr val="7030A0"/>
                </a:solidFill>
              </a:rPr>
              <a:t>www.mrdowling.com</a:t>
            </a:r>
            <a:endParaRPr lang="en-US" sz="3200" dirty="0">
              <a:solidFill>
                <a:srgbClr val="7030A0"/>
              </a:solidFill>
            </a:endParaRPr>
          </a:p>
        </p:txBody>
      </p:sp>
      <p:pic>
        <p:nvPicPr>
          <p:cNvPr id="8" name="Picture 7" descr="logotransparent.png"/>
          <p:cNvPicPr>
            <a:picLocks noChangeAspect="1"/>
          </p:cNvPicPr>
          <p:nvPr/>
        </p:nvPicPr>
        <p:blipFill>
          <a:blip r:embed="rId2" cstate="print"/>
          <a:stretch>
            <a:fillRect/>
          </a:stretch>
        </p:blipFill>
        <p:spPr>
          <a:xfrm>
            <a:off x="2590800" y="2590800"/>
            <a:ext cx="3898270" cy="1630526"/>
          </a:xfrm>
          <a:prstGeom prst="rect">
            <a:avLst/>
          </a:prstGeom>
        </p:spPr>
      </p:pic>
    </p:spTree>
  </p:cSld>
  <p:clrMapOvr>
    <a:masterClrMapping/>
  </p:clrMapOvr>
  <p:transition advTm="5172">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thens ship.png"/>
          <p:cNvPicPr>
            <a:picLocks noChangeAspect="1"/>
          </p:cNvPicPr>
          <p:nvPr/>
        </p:nvPicPr>
        <p:blipFill>
          <a:blip r:embed="rId2" cstate="print"/>
          <a:stretch>
            <a:fillRect/>
          </a:stretch>
        </p:blipFill>
        <p:spPr>
          <a:xfrm>
            <a:off x="3124200" y="3530194"/>
            <a:ext cx="5269795" cy="3067021"/>
          </a:xfrm>
          <a:prstGeom prst="rect">
            <a:avLst/>
          </a:prstGeom>
        </p:spPr>
      </p:pic>
      <p:sp>
        <p:nvSpPr>
          <p:cNvPr id="2050" name="AutoShape 2" descr="http://1-ps.googleusercontent.com/h/www.mrdowling.com/images/300x408x701spartan.png.pagespeed.ic.PMTuj7KuB1.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2" name="AutoShape 4" descr="http://1-ps.googleusercontent.com/h/www.mrdowling.com/images/300x408x701spartan.png.pagespeed.ic.PMTuj7KuB1.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 name="Rectangle 6"/>
          <p:cNvSpPr/>
          <p:nvPr/>
        </p:nvSpPr>
        <p:spPr>
          <a:xfrm>
            <a:off x="381000" y="685800"/>
            <a:ext cx="8382000" cy="3539430"/>
          </a:xfrm>
          <a:prstGeom prst="rect">
            <a:avLst/>
          </a:prstGeom>
        </p:spPr>
        <p:txBody>
          <a:bodyPr wrap="square">
            <a:spAutoFit/>
          </a:bodyPr>
          <a:lstStyle/>
          <a:p>
            <a:r>
              <a:rPr lang="en-US" sz="3200" b="1" dirty="0" smtClean="0">
                <a:solidFill>
                  <a:srgbClr val="002060"/>
                </a:solidFill>
                <a:latin typeface="Arial" pitchFamily="34" charset="0"/>
                <a:cs typeface="Arial" pitchFamily="34" charset="0"/>
              </a:rPr>
              <a:t>Unlike Sparta, it was difficult for the rulers of ancient Athens to have complete control over their citizens.  </a:t>
            </a:r>
            <a:r>
              <a:rPr lang="en-US" sz="3200" b="1" dirty="0" smtClean="0">
                <a:solidFill>
                  <a:srgbClr val="7030A0"/>
                </a:solidFill>
                <a:latin typeface="Arial" pitchFamily="34" charset="0"/>
                <a:cs typeface="Arial" pitchFamily="34" charset="0"/>
              </a:rPr>
              <a:t>Athens developed as a merchant </a:t>
            </a:r>
            <a:r>
              <a:rPr lang="en-US" sz="3200" b="1" dirty="0" err="1" smtClean="0">
                <a:solidFill>
                  <a:srgbClr val="7030A0"/>
                </a:solidFill>
                <a:latin typeface="Arial" pitchFamily="34" charset="0"/>
                <a:cs typeface="Arial" pitchFamily="34" charset="0"/>
              </a:rPr>
              <a:t>poli</a:t>
            </a:r>
            <a:r>
              <a:rPr lang="en-US" sz="3200" b="1" dirty="0" smtClean="0">
                <a:solidFill>
                  <a:srgbClr val="7030A0"/>
                </a:solidFill>
                <a:latin typeface="Arial" pitchFamily="34" charset="0"/>
                <a:cs typeface="Arial" pitchFamily="34" charset="0"/>
              </a:rPr>
              <a:t> whose ships traded with many faraway places.  </a:t>
            </a:r>
            <a:r>
              <a:rPr lang="en-US" sz="3200" b="1" dirty="0" smtClean="0">
                <a:solidFill>
                  <a:srgbClr val="002060"/>
                </a:solidFill>
                <a:latin typeface="Arial" pitchFamily="34" charset="0"/>
                <a:cs typeface="Arial" pitchFamily="34" charset="0"/>
              </a:rPr>
              <a:t>The traders were exposed to many new ideas.</a:t>
            </a:r>
            <a:endParaRPr lang="en-US" sz="3200" dirty="0">
              <a:solidFill>
                <a:srgbClr val="002060"/>
              </a:solidFill>
            </a:endParaRPr>
          </a:p>
        </p:txBody>
      </p:sp>
      <p:sp>
        <p:nvSpPr>
          <p:cNvPr id="13" name="Title 1"/>
          <p:cNvSpPr txBox="1">
            <a:spLocks/>
          </p:cNvSpPr>
          <p:nvPr/>
        </p:nvSpPr>
        <p:spPr>
          <a:xfrm>
            <a:off x="0" y="0"/>
            <a:ext cx="9144000" cy="47625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rgbClr val="002060"/>
                </a:solidFill>
                <a:effectLst/>
                <a:uLnTx/>
                <a:uFillTx/>
                <a:latin typeface="Arial Black" pitchFamily="34" charset="0"/>
                <a:ea typeface="+mj-ea"/>
                <a:cs typeface="+mj-cs"/>
              </a:rPr>
              <a:t>Athenian Democracy               Ancient Greece</a:t>
            </a:r>
            <a:endParaRPr kumimoji="0" lang="en-US" sz="2800" b="0" i="0" u="none" strike="noStrike" kern="1200" cap="none" spc="0" normalizeH="0" baseline="0" noProof="0" dirty="0">
              <a:ln>
                <a:noFill/>
              </a:ln>
              <a:solidFill>
                <a:srgbClr val="002060"/>
              </a:solidFill>
              <a:effectLst/>
              <a:uLnTx/>
              <a:uFillTx/>
              <a:latin typeface="Arial Black" pitchFamily="34" charset="0"/>
              <a:ea typeface="+mj-ea"/>
              <a:cs typeface="+mj-cs"/>
            </a:endParaRPr>
          </a:p>
        </p:txBody>
      </p:sp>
    </p:spTree>
  </p:cSld>
  <p:clrMapOvr>
    <a:masterClrMapping/>
  </p:clrMapOvr>
  <p:transition advTm="5782">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thens ship.png"/>
          <p:cNvPicPr>
            <a:picLocks noChangeAspect="1"/>
          </p:cNvPicPr>
          <p:nvPr/>
        </p:nvPicPr>
        <p:blipFill>
          <a:blip r:embed="rId2" cstate="print"/>
          <a:stretch>
            <a:fillRect/>
          </a:stretch>
        </p:blipFill>
        <p:spPr>
          <a:xfrm>
            <a:off x="3124200" y="3530194"/>
            <a:ext cx="5269795" cy="3067021"/>
          </a:xfrm>
          <a:prstGeom prst="rect">
            <a:avLst/>
          </a:prstGeom>
        </p:spPr>
      </p:pic>
      <p:sp>
        <p:nvSpPr>
          <p:cNvPr id="2050" name="AutoShape 2" descr="http://1-ps.googleusercontent.com/h/www.mrdowling.com/images/300x408x701spartan.png.pagespeed.ic.PMTuj7KuB1.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2" name="AutoShape 4" descr="http://1-ps.googleusercontent.com/h/www.mrdowling.com/images/300x408x701spartan.png.pagespeed.ic.PMTuj7KuB1.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 name="Rectangle 6"/>
          <p:cNvSpPr/>
          <p:nvPr/>
        </p:nvSpPr>
        <p:spPr>
          <a:xfrm>
            <a:off x="381000" y="685800"/>
            <a:ext cx="8382000" cy="3539430"/>
          </a:xfrm>
          <a:prstGeom prst="rect">
            <a:avLst/>
          </a:prstGeom>
        </p:spPr>
        <p:txBody>
          <a:bodyPr wrap="square">
            <a:spAutoFit/>
          </a:bodyPr>
          <a:lstStyle/>
          <a:p>
            <a:r>
              <a:rPr lang="en-US" sz="3200" b="1" dirty="0" smtClean="0">
                <a:solidFill>
                  <a:srgbClr val="002060"/>
                </a:solidFill>
                <a:latin typeface="Arial" pitchFamily="34" charset="0"/>
                <a:cs typeface="Arial" pitchFamily="34" charset="0"/>
              </a:rPr>
              <a:t>Unlike Sparta, it was difficult for the rulers of ancient Athens to have complete control over their citizens.  Athens developed as a merchant </a:t>
            </a:r>
            <a:r>
              <a:rPr lang="en-US" sz="3200" b="1" dirty="0" err="1" smtClean="0">
                <a:solidFill>
                  <a:srgbClr val="002060"/>
                </a:solidFill>
                <a:latin typeface="Arial" pitchFamily="34" charset="0"/>
                <a:cs typeface="Arial" pitchFamily="34" charset="0"/>
              </a:rPr>
              <a:t>poli</a:t>
            </a:r>
            <a:r>
              <a:rPr lang="en-US" sz="3200" b="1" dirty="0" smtClean="0">
                <a:solidFill>
                  <a:srgbClr val="002060"/>
                </a:solidFill>
                <a:latin typeface="Arial" pitchFamily="34" charset="0"/>
                <a:cs typeface="Arial" pitchFamily="34" charset="0"/>
              </a:rPr>
              <a:t> whose ships traded with many faraway places.  </a:t>
            </a:r>
            <a:r>
              <a:rPr lang="en-US" sz="3200" b="1" dirty="0" smtClean="0">
                <a:solidFill>
                  <a:srgbClr val="7030A0"/>
                </a:solidFill>
                <a:latin typeface="Arial" pitchFamily="34" charset="0"/>
                <a:cs typeface="Arial" pitchFamily="34" charset="0"/>
              </a:rPr>
              <a:t>The traders were exposed to many new ideas.</a:t>
            </a:r>
            <a:endParaRPr lang="en-US" sz="3200" dirty="0">
              <a:solidFill>
                <a:srgbClr val="7030A0"/>
              </a:solidFill>
            </a:endParaRPr>
          </a:p>
        </p:txBody>
      </p:sp>
      <p:sp>
        <p:nvSpPr>
          <p:cNvPr id="13" name="Title 1"/>
          <p:cNvSpPr txBox="1">
            <a:spLocks/>
          </p:cNvSpPr>
          <p:nvPr/>
        </p:nvSpPr>
        <p:spPr>
          <a:xfrm>
            <a:off x="0" y="0"/>
            <a:ext cx="9144000" cy="47625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rgbClr val="002060"/>
                </a:solidFill>
                <a:effectLst/>
                <a:uLnTx/>
                <a:uFillTx/>
                <a:latin typeface="Arial Black" pitchFamily="34" charset="0"/>
                <a:ea typeface="+mj-ea"/>
                <a:cs typeface="+mj-cs"/>
              </a:rPr>
              <a:t>Athenian Democracy               Ancient Greece</a:t>
            </a:r>
            <a:endParaRPr kumimoji="0" lang="en-US" sz="2800" b="0" i="0" u="none" strike="noStrike" kern="1200" cap="none" spc="0" normalizeH="0" baseline="0" noProof="0" dirty="0">
              <a:ln>
                <a:noFill/>
              </a:ln>
              <a:solidFill>
                <a:srgbClr val="002060"/>
              </a:solidFill>
              <a:effectLst/>
              <a:uLnTx/>
              <a:uFillTx/>
              <a:latin typeface="Arial Black" pitchFamily="34" charset="0"/>
              <a:ea typeface="+mj-ea"/>
              <a:cs typeface="+mj-cs"/>
            </a:endParaRPr>
          </a:p>
        </p:txBody>
      </p:sp>
    </p:spTree>
  </p:cSld>
  <p:clrMapOvr>
    <a:masterClrMapping/>
  </p:clrMapOvr>
  <p:transition advTm="3422">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thens aristocrats.png"/>
          <p:cNvPicPr>
            <a:picLocks noChangeAspect="1"/>
          </p:cNvPicPr>
          <p:nvPr/>
        </p:nvPicPr>
        <p:blipFill>
          <a:blip r:embed="rId3" cstate="print"/>
          <a:stretch>
            <a:fillRect/>
          </a:stretch>
        </p:blipFill>
        <p:spPr>
          <a:xfrm>
            <a:off x="2209800" y="685800"/>
            <a:ext cx="4495800" cy="3276314"/>
          </a:xfrm>
          <a:prstGeom prst="rect">
            <a:avLst/>
          </a:prstGeom>
        </p:spPr>
      </p:pic>
      <p:sp>
        <p:nvSpPr>
          <p:cNvPr id="2050" name="AutoShape 2" descr="http://1-ps.googleusercontent.com/h/www.mrdowling.com/images/300x408x701spartan.png.pagespeed.ic.PMTuj7KuB1.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2" name="AutoShape 4" descr="http://1-ps.googleusercontent.com/h/www.mrdowling.com/images/300x408x701spartan.png.pagespeed.ic.PMTuj7KuB1.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 name="Rectangle 6"/>
          <p:cNvSpPr/>
          <p:nvPr/>
        </p:nvSpPr>
        <p:spPr>
          <a:xfrm>
            <a:off x="381000" y="4038600"/>
            <a:ext cx="8382000" cy="2554545"/>
          </a:xfrm>
          <a:prstGeom prst="rect">
            <a:avLst/>
          </a:prstGeom>
        </p:spPr>
        <p:txBody>
          <a:bodyPr wrap="square">
            <a:spAutoFit/>
          </a:bodyPr>
          <a:lstStyle/>
          <a:p>
            <a:r>
              <a:rPr lang="en-US" sz="3200" b="1" dirty="0" smtClean="0">
                <a:solidFill>
                  <a:srgbClr val="7030A0"/>
                </a:solidFill>
                <a:latin typeface="Arial" pitchFamily="34" charset="0"/>
                <a:cs typeface="Arial" pitchFamily="34" charset="0"/>
              </a:rPr>
              <a:t>The first Athenian rulers were warriors who controlled the </a:t>
            </a:r>
            <a:r>
              <a:rPr lang="en-US" sz="3200" b="1" dirty="0" err="1" smtClean="0">
                <a:solidFill>
                  <a:srgbClr val="7030A0"/>
                </a:solidFill>
                <a:latin typeface="Arial" pitchFamily="34" charset="0"/>
                <a:cs typeface="Arial" pitchFamily="34" charset="0"/>
              </a:rPr>
              <a:t>poli</a:t>
            </a:r>
            <a:r>
              <a:rPr lang="en-US" sz="3200" b="1" dirty="0" smtClean="0">
                <a:solidFill>
                  <a:srgbClr val="7030A0"/>
                </a:solidFill>
                <a:latin typeface="Arial" pitchFamily="34" charset="0"/>
                <a:cs typeface="Arial" pitchFamily="34" charset="0"/>
              </a:rPr>
              <a:t> by force.  </a:t>
            </a:r>
            <a:r>
              <a:rPr lang="en-US" sz="3200" b="1" dirty="0" smtClean="0">
                <a:solidFill>
                  <a:srgbClr val="002060"/>
                </a:solidFill>
                <a:latin typeface="Arial" pitchFamily="34" charset="0"/>
                <a:cs typeface="Arial" pitchFamily="34" charset="0"/>
              </a:rPr>
              <a:t>The warrior families called themselves aristocrats.  </a:t>
            </a:r>
            <a:r>
              <a:rPr lang="en-US" sz="3200" b="1" i="1" dirty="0" err="1" smtClean="0">
                <a:solidFill>
                  <a:srgbClr val="002060"/>
                </a:solidFill>
                <a:latin typeface="Arial" pitchFamily="34" charset="0"/>
                <a:cs typeface="Arial" pitchFamily="34" charset="0"/>
              </a:rPr>
              <a:t>Aristoi</a:t>
            </a:r>
            <a:r>
              <a:rPr lang="en-US" sz="3200" b="1" i="1" dirty="0" smtClean="0">
                <a:solidFill>
                  <a:srgbClr val="002060"/>
                </a:solidFill>
                <a:latin typeface="Arial" pitchFamily="34" charset="0"/>
                <a:cs typeface="Arial" pitchFamily="34" charset="0"/>
              </a:rPr>
              <a:t>-</a:t>
            </a:r>
            <a:r>
              <a:rPr lang="en-US" sz="3200" b="1" dirty="0" smtClean="0">
                <a:solidFill>
                  <a:srgbClr val="002060"/>
                </a:solidFill>
                <a:latin typeface="Arial" pitchFamily="34" charset="0"/>
                <a:cs typeface="Arial" pitchFamily="34" charset="0"/>
              </a:rPr>
              <a:t> comes from a Greek word meaning “best people.”</a:t>
            </a:r>
            <a:endParaRPr lang="en-US" sz="3200" dirty="0">
              <a:solidFill>
                <a:srgbClr val="002060"/>
              </a:solidFill>
            </a:endParaRPr>
          </a:p>
        </p:txBody>
      </p:sp>
      <p:sp>
        <p:nvSpPr>
          <p:cNvPr id="12" name="Title 1"/>
          <p:cNvSpPr txBox="1">
            <a:spLocks/>
          </p:cNvSpPr>
          <p:nvPr/>
        </p:nvSpPr>
        <p:spPr>
          <a:xfrm>
            <a:off x="0" y="0"/>
            <a:ext cx="9144000" cy="47625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rgbClr val="002060"/>
                </a:solidFill>
                <a:effectLst/>
                <a:uLnTx/>
                <a:uFillTx/>
                <a:latin typeface="Arial Black" pitchFamily="34" charset="0"/>
                <a:ea typeface="+mj-ea"/>
                <a:cs typeface="+mj-cs"/>
              </a:rPr>
              <a:t>Athenian Democracy               Ancient Greece</a:t>
            </a:r>
            <a:endParaRPr kumimoji="0" lang="en-US" sz="2800" b="0" i="0" u="none" strike="noStrike" kern="1200" cap="none" spc="0" normalizeH="0" baseline="0" noProof="0" dirty="0">
              <a:ln>
                <a:noFill/>
              </a:ln>
              <a:solidFill>
                <a:srgbClr val="002060"/>
              </a:solidFill>
              <a:effectLst/>
              <a:uLnTx/>
              <a:uFillTx/>
              <a:latin typeface="Arial Black" pitchFamily="34" charset="0"/>
              <a:ea typeface="+mj-ea"/>
              <a:cs typeface="+mj-cs"/>
            </a:endParaRPr>
          </a:p>
        </p:txBody>
      </p:sp>
    </p:spTree>
  </p:cSld>
  <p:clrMapOvr>
    <a:masterClrMapping/>
  </p:clrMapOvr>
  <p:transition advTm="4782">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thens aristocrats.png"/>
          <p:cNvPicPr>
            <a:picLocks noChangeAspect="1"/>
          </p:cNvPicPr>
          <p:nvPr/>
        </p:nvPicPr>
        <p:blipFill>
          <a:blip r:embed="rId3" cstate="print"/>
          <a:stretch>
            <a:fillRect/>
          </a:stretch>
        </p:blipFill>
        <p:spPr>
          <a:xfrm>
            <a:off x="2209800" y="685800"/>
            <a:ext cx="4495800" cy="3276314"/>
          </a:xfrm>
          <a:prstGeom prst="rect">
            <a:avLst/>
          </a:prstGeom>
        </p:spPr>
      </p:pic>
      <p:sp>
        <p:nvSpPr>
          <p:cNvPr id="2050" name="AutoShape 2" descr="http://1-ps.googleusercontent.com/h/www.mrdowling.com/images/300x408x701spartan.png.pagespeed.ic.PMTuj7KuB1.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2" name="AutoShape 4" descr="http://1-ps.googleusercontent.com/h/www.mrdowling.com/images/300x408x701spartan.png.pagespeed.ic.PMTuj7KuB1.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 name="Rectangle 6"/>
          <p:cNvSpPr/>
          <p:nvPr/>
        </p:nvSpPr>
        <p:spPr>
          <a:xfrm>
            <a:off x="381000" y="4038600"/>
            <a:ext cx="8382000" cy="2554545"/>
          </a:xfrm>
          <a:prstGeom prst="rect">
            <a:avLst/>
          </a:prstGeom>
        </p:spPr>
        <p:txBody>
          <a:bodyPr wrap="square">
            <a:spAutoFit/>
          </a:bodyPr>
          <a:lstStyle/>
          <a:p>
            <a:r>
              <a:rPr lang="en-US" sz="3200" b="1" dirty="0" smtClean="0">
                <a:solidFill>
                  <a:srgbClr val="002060"/>
                </a:solidFill>
                <a:latin typeface="Arial" pitchFamily="34" charset="0"/>
                <a:cs typeface="Arial" pitchFamily="34" charset="0"/>
              </a:rPr>
              <a:t>The first Athenian rulers were warriors who controlled the </a:t>
            </a:r>
            <a:r>
              <a:rPr lang="en-US" sz="3200" b="1" dirty="0" err="1" smtClean="0">
                <a:solidFill>
                  <a:srgbClr val="002060"/>
                </a:solidFill>
                <a:latin typeface="Arial" pitchFamily="34" charset="0"/>
                <a:cs typeface="Arial" pitchFamily="34" charset="0"/>
              </a:rPr>
              <a:t>poli</a:t>
            </a:r>
            <a:r>
              <a:rPr lang="en-US" sz="3200" b="1" dirty="0" smtClean="0">
                <a:solidFill>
                  <a:srgbClr val="002060"/>
                </a:solidFill>
                <a:latin typeface="Arial" pitchFamily="34" charset="0"/>
                <a:cs typeface="Arial" pitchFamily="34" charset="0"/>
              </a:rPr>
              <a:t> by force.  </a:t>
            </a:r>
            <a:r>
              <a:rPr lang="en-US" sz="3200" b="1" dirty="0" smtClean="0">
                <a:solidFill>
                  <a:srgbClr val="7030A0"/>
                </a:solidFill>
                <a:latin typeface="Arial" pitchFamily="34" charset="0"/>
                <a:cs typeface="Arial" pitchFamily="34" charset="0"/>
              </a:rPr>
              <a:t>The warrior families called themselves aristocrats.</a:t>
            </a:r>
            <a:r>
              <a:rPr lang="en-US" sz="3200" b="1" dirty="0" smtClean="0">
                <a:solidFill>
                  <a:srgbClr val="002060"/>
                </a:solidFill>
                <a:latin typeface="Arial" pitchFamily="34" charset="0"/>
                <a:cs typeface="Arial" pitchFamily="34" charset="0"/>
              </a:rPr>
              <a:t>  </a:t>
            </a:r>
            <a:r>
              <a:rPr lang="en-US" sz="3200" b="1" i="1" dirty="0" err="1" smtClean="0">
                <a:solidFill>
                  <a:srgbClr val="002060"/>
                </a:solidFill>
                <a:latin typeface="Arial" pitchFamily="34" charset="0"/>
                <a:cs typeface="Arial" pitchFamily="34" charset="0"/>
              </a:rPr>
              <a:t>Aristoi</a:t>
            </a:r>
            <a:r>
              <a:rPr lang="en-US" sz="3200" b="1" i="1" dirty="0" smtClean="0">
                <a:solidFill>
                  <a:srgbClr val="002060"/>
                </a:solidFill>
                <a:latin typeface="Arial" pitchFamily="34" charset="0"/>
                <a:cs typeface="Arial" pitchFamily="34" charset="0"/>
              </a:rPr>
              <a:t>-</a:t>
            </a:r>
            <a:r>
              <a:rPr lang="en-US" sz="3200" b="1" dirty="0" smtClean="0">
                <a:solidFill>
                  <a:srgbClr val="002060"/>
                </a:solidFill>
                <a:latin typeface="Arial" pitchFamily="34" charset="0"/>
                <a:cs typeface="Arial" pitchFamily="34" charset="0"/>
              </a:rPr>
              <a:t> comes from a Greek word meaning “best people.”</a:t>
            </a:r>
            <a:endParaRPr lang="en-US" sz="3200" dirty="0">
              <a:solidFill>
                <a:srgbClr val="002060"/>
              </a:solidFill>
            </a:endParaRPr>
          </a:p>
        </p:txBody>
      </p:sp>
      <p:sp>
        <p:nvSpPr>
          <p:cNvPr id="12" name="Title 1"/>
          <p:cNvSpPr txBox="1">
            <a:spLocks/>
          </p:cNvSpPr>
          <p:nvPr/>
        </p:nvSpPr>
        <p:spPr>
          <a:xfrm>
            <a:off x="0" y="0"/>
            <a:ext cx="9144000" cy="47625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rgbClr val="002060"/>
                </a:solidFill>
                <a:effectLst/>
                <a:uLnTx/>
                <a:uFillTx/>
                <a:latin typeface="Arial Black" pitchFamily="34" charset="0"/>
                <a:ea typeface="+mj-ea"/>
                <a:cs typeface="+mj-cs"/>
              </a:rPr>
              <a:t>Athenian Democracy               Ancient Greece</a:t>
            </a:r>
            <a:endParaRPr kumimoji="0" lang="en-US" sz="2800" b="0" i="0" u="none" strike="noStrike" kern="1200" cap="none" spc="0" normalizeH="0" baseline="0" noProof="0" dirty="0">
              <a:ln>
                <a:noFill/>
              </a:ln>
              <a:solidFill>
                <a:srgbClr val="002060"/>
              </a:solidFill>
              <a:effectLst/>
              <a:uLnTx/>
              <a:uFillTx/>
              <a:latin typeface="Arial Black" pitchFamily="34" charset="0"/>
              <a:ea typeface="+mj-ea"/>
              <a:cs typeface="+mj-cs"/>
            </a:endParaRPr>
          </a:p>
        </p:txBody>
      </p:sp>
    </p:spTree>
  </p:cSld>
  <p:clrMapOvr>
    <a:masterClrMapping/>
  </p:clrMapOvr>
  <p:transition advTm="3250">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thens aristocrats.png"/>
          <p:cNvPicPr>
            <a:picLocks noChangeAspect="1"/>
          </p:cNvPicPr>
          <p:nvPr/>
        </p:nvPicPr>
        <p:blipFill>
          <a:blip r:embed="rId3" cstate="print"/>
          <a:stretch>
            <a:fillRect/>
          </a:stretch>
        </p:blipFill>
        <p:spPr>
          <a:xfrm>
            <a:off x="2209800" y="685800"/>
            <a:ext cx="4495800" cy="3276314"/>
          </a:xfrm>
          <a:prstGeom prst="rect">
            <a:avLst/>
          </a:prstGeom>
        </p:spPr>
      </p:pic>
      <p:sp>
        <p:nvSpPr>
          <p:cNvPr id="2050" name="AutoShape 2" descr="http://1-ps.googleusercontent.com/h/www.mrdowling.com/images/300x408x701spartan.png.pagespeed.ic.PMTuj7KuB1.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2" name="AutoShape 4" descr="http://1-ps.googleusercontent.com/h/www.mrdowling.com/images/300x408x701spartan.png.pagespeed.ic.PMTuj7KuB1.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 name="Rectangle 6"/>
          <p:cNvSpPr/>
          <p:nvPr/>
        </p:nvSpPr>
        <p:spPr>
          <a:xfrm>
            <a:off x="381000" y="4038600"/>
            <a:ext cx="8382000" cy="2554545"/>
          </a:xfrm>
          <a:prstGeom prst="rect">
            <a:avLst/>
          </a:prstGeom>
        </p:spPr>
        <p:txBody>
          <a:bodyPr wrap="square">
            <a:spAutoFit/>
          </a:bodyPr>
          <a:lstStyle/>
          <a:p>
            <a:r>
              <a:rPr lang="en-US" sz="3200" b="1" dirty="0" smtClean="0">
                <a:solidFill>
                  <a:srgbClr val="002060"/>
                </a:solidFill>
                <a:latin typeface="Arial" pitchFamily="34" charset="0"/>
                <a:cs typeface="Arial" pitchFamily="34" charset="0"/>
              </a:rPr>
              <a:t>The first Athenian rulers were warriors who controlled the </a:t>
            </a:r>
            <a:r>
              <a:rPr lang="en-US" sz="3200" b="1" dirty="0" err="1" smtClean="0">
                <a:solidFill>
                  <a:srgbClr val="002060"/>
                </a:solidFill>
                <a:latin typeface="Arial" pitchFamily="34" charset="0"/>
                <a:cs typeface="Arial" pitchFamily="34" charset="0"/>
              </a:rPr>
              <a:t>poli</a:t>
            </a:r>
            <a:r>
              <a:rPr lang="en-US" sz="3200" b="1" dirty="0" smtClean="0">
                <a:solidFill>
                  <a:srgbClr val="002060"/>
                </a:solidFill>
                <a:latin typeface="Arial" pitchFamily="34" charset="0"/>
                <a:cs typeface="Arial" pitchFamily="34" charset="0"/>
              </a:rPr>
              <a:t> by force.  The warrior families called themselves aristocrats.  </a:t>
            </a:r>
            <a:r>
              <a:rPr lang="en-US" sz="3200" b="1" i="1" dirty="0" err="1" smtClean="0">
                <a:solidFill>
                  <a:srgbClr val="7030A0"/>
                </a:solidFill>
                <a:latin typeface="Arial" pitchFamily="34" charset="0"/>
                <a:cs typeface="Arial" pitchFamily="34" charset="0"/>
              </a:rPr>
              <a:t>Aristoi</a:t>
            </a:r>
            <a:r>
              <a:rPr lang="en-US" sz="3200" b="1" i="1" dirty="0" smtClean="0">
                <a:solidFill>
                  <a:srgbClr val="7030A0"/>
                </a:solidFill>
                <a:latin typeface="Arial" pitchFamily="34" charset="0"/>
                <a:cs typeface="Arial" pitchFamily="34" charset="0"/>
              </a:rPr>
              <a:t>-</a:t>
            </a:r>
            <a:r>
              <a:rPr lang="en-US" sz="3200" b="1" dirty="0" smtClean="0">
                <a:solidFill>
                  <a:srgbClr val="7030A0"/>
                </a:solidFill>
                <a:latin typeface="Arial" pitchFamily="34" charset="0"/>
                <a:cs typeface="Arial" pitchFamily="34" charset="0"/>
              </a:rPr>
              <a:t> comes from a Greek word meaning “best people.”</a:t>
            </a:r>
            <a:endParaRPr lang="en-US" sz="3200" dirty="0">
              <a:solidFill>
                <a:srgbClr val="7030A0"/>
              </a:solidFill>
            </a:endParaRPr>
          </a:p>
        </p:txBody>
      </p:sp>
      <p:sp>
        <p:nvSpPr>
          <p:cNvPr id="12" name="Title 1"/>
          <p:cNvSpPr txBox="1">
            <a:spLocks/>
          </p:cNvSpPr>
          <p:nvPr/>
        </p:nvSpPr>
        <p:spPr>
          <a:xfrm>
            <a:off x="0" y="0"/>
            <a:ext cx="9144000" cy="47625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rgbClr val="002060"/>
                </a:solidFill>
                <a:effectLst/>
                <a:uLnTx/>
                <a:uFillTx/>
                <a:latin typeface="Arial Black" pitchFamily="34" charset="0"/>
                <a:ea typeface="+mj-ea"/>
                <a:cs typeface="+mj-cs"/>
              </a:rPr>
              <a:t>Athenian Democracy               Ancient Greece</a:t>
            </a:r>
            <a:endParaRPr kumimoji="0" lang="en-US" sz="2800" b="0" i="0" u="none" strike="noStrike" kern="1200" cap="none" spc="0" normalizeH="0" baseline="0" noProof="0" dirty="0">
              <a:ln>
                <a:noFill/>
              </a:ln>
              <a:solidFill>
                <a:srgbClr val="002060"/>
              </a:solidFill>
              <a:effectLst/>
              <a:uLnTx/>
              <a:uFillTx/>
              <a:latin typeface="Arial Black" pitchFamily="34" charset="0"/>
              <a:ea typeface="+mj-ea"/>
              <a:cs typeface="+mj-cs"/>
            </a:endParaRPr>
          </a:p>
        </p:txBody>
      </p:sp>
    </p:spTree>
  </p:cSld>
  <p:clrMapOvr>
    <a:masterClrMapping/>
  </p:clrMapOvr>
  <p:transition advTm="3703">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descr="http://1-ps.googleusercontent.com/h/www.mrdowling.com/images/300x408x701spartan.png.pagespeed.ic.PMTuj7KuB1.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2" name="AutoShape 4" descr="http://1-ps.googleusercontent.com/h/www.mrdowling.com/images/300x408x701spartan.png.pagespeed.ic.PMTuj7KuB1.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 name="Rectangle 6"/>
          <p:cNvSpPr/>
          <p:nvPr/>
        </p:nvSpPr>
        <p:spPr>
          <a:xfrm>
            <a:off x="4876800" y="914400"/>
            <a:ext cx="3733800" cy="5509200"/>
          </a:xfrm>
          <a:prstGeom prst="rect">
            <a:avLst/>
          </a:prstGeom>
        </p:spPr>
        <p:txBody>
          <a:bodyPr wrap="square">
            <a:spAutoFit/>
          </a:bodyPr>
          <a:lstStyle/>
          <a:p>
            <a:r>
              <a:rPr lang="en-US" sz="3200" b="1" dirty="0" smtClean="0">
                <a:solidFill>
                  <a:srgbClr val="7030A0"/>
                </a:solidFill>
                <a:latin typeface="Arial" pitchFamily="34" charset="0"/>
                <a:cs typeface="Arial" pitchFamily="34" charset="0"/>
              </a:rPr>
              <a:t>The tyrant was the leader of the aristocrats.  </a:t>
            </a:r>
            <a:r>
              <a:rPr lang="en-US" sz="3200" b="1" dirty="0" smtClean="0">
                <a:solidFill>
                  <a:srgbClr val="002060"/>
                </a:solidFill>
                <a:latin typeface="Arial" pitchFamily="34" charset="0"/>
                <a:cs typeface="Arial" pitchFamily="34" charset="0"/>
              </a:rPr>
              <a:t>Today we use the term </a:t>
            </a:r>
            <a:r>
              <a:rPr lang="en-US" sz="3200" b="1" i="1" dirty="0" smtClean="0">
                <a:solidFill>
                  <a:srgbClr val="002060"/>
                </a:solidFill>
                <a:latin typeface="Arial" pitchFamily="34" charset="0"/>
                <a:cs typeface="Arial" pitchFamily="34" charset="0"/>
              </a:rPr>
              <a:t>tyrant</a:t>
            </a:r>
            <a:r>
              <a:rPr lang="en-US" sz="3200" b="1" dirty="0" smtClean="0">
                <a:solidFill>
                  <a:srgbClr val="002060"/>
                </a:solidFill>
                <a:latin typeface="Arial" pitchFamily="34" charset="0"/>
                <a:cs typeface="Arial" pitchFamily="34" charset="0"/>
              </a:rPr>
              <a:t> to describe a cruel ruler, but many of the Athenian tyrants were kind and effective leaders.</a:t>
            </a:r>
            <a:endParaRPr lang="en-US" sz="3200" dirty="0">
              <a:solidFill>
                <a:srgbClr val="002060"/>
              </a:solidFill>
            </a:endParaRPr>
          </a:p>
        </p:txBody>
      </p:sp>
      <p:sp>
        <p:nvSpPr>
          <p:cNvPr id="13" name="Title 1"/>
          <p:cNvSpPr txBox="1">
            <a:spLocks/>
          </p:cNvSpPr>
          <p:nvPr/>
        </p:nvSpPr>
        <p:spPr>
          <a:xfrm>
            <a:off x="0" y="0"/>
            <a:ext cx="9144000" cy="47625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rgbClr val="002060"/>
                </a:solidFill>
                <a:effectLst/>
                <a:uLnTx/>
                <a:uFillTx/>
                <a:latin typeface="Arial Black" pitchFamily="34" charset="0"/>
                <a:ea typeface="+mj-ea"/>
                <a:cs typeface="+mj-cs"/>
              </a:rPr>
              <a:t>Athenian Democracy               Ancient Greece</a:t>
            </a:r>
            <a:endParaRPr kumimoji="0" lang="en-US" sz="2800" b="0" i="0" u="none" strike="noStrike" kern="1200" cap="none" spc="0" normalizeH="0" baseline="0" noProof="0" dirty="0">
              <a:ln>
                <a:noFill/>
              </a:ln>
              <a:solidFill>
                <a:srgbClr val="002060"/>
              </a:solidFill>
              <a:effectLst/>
              <a:uLnTx/>
              <a:uFillTx/>
              <a:latin typeface="Arial Black" pitchFamily="34" charset="0"/>
              <a:ea typeface="+mj-ea"/>
              <a:cs typeface="+mj-cs"/>
            </a:endParaRPr>
          </a:p>
        </p:txBody>
      </p:sp>
      <p:pic>
        <p:nvPicPr>
          <p:cNvPr id="14" name="Picture 13" descr="athens tyrant.png"/>
          <p:cNvPicPr>
            <a:picLocks noChangeAspect="1"/>
          </p:cNvPicPr>
          <p:nvPr/>
        </p:nvPicPr>
        <p:blipFill>
          <a:blip r:embed="rId2" cstate="print"/>
          <a:stretch>
            <a:fillRect/>
          </a:stretch>
        </p:blipFill>
        <p:spPr>
          <a:xfrm>
            <a:off x="381000" y="990600"/>
            <a:ext cx="4293654" cy="5602545"/>
          </a:xfrm>
          <a:prstGeom prst="rect">
            <a:avLst/>
          </a:prstGeom>
        </p:spPr>
      </p:pic>
    </p:spTree>
  </p:cSld>
  <p:clrMapOvr>
    <a:masterClrMapping/>
  </p:clrMapOvr>
  <p:transition advTm="2609">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470</TotalTime>
  <Words>1728</Words>
  <Application>Microsoft Office PowerPoint</Application>
  <PresentationFormat>On-screen Show (4:3)</PresentationFormat>
  <Paragraphs>227</Paragraphs>
  <Slides>38</Slides>
  <Notes>3</Notes>
  <HiddenSlides>0</HiddenSlides>
  <MMClips>1</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Persia                 Ancient Greece</dc:title>
  <dc:creator>mikedow1@gmail.com</dc:creator>
  <cp:lastModifiedBy>mikedow1@gmail.com</cp:lastModifiedBy>
  <cp:revision>68</cp:revision>
  <dcterms:created xsi:type="dcterms:W3CDTF">2013-11-29T19:57:32Z</dcterms:created>
  <dcterms:modified xsi:type="dcterms:W3CDTF">2013-12-01T20:44:47Z</dcterms:modified>
</cp:coreProperties>
</file>