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64" r:id="rId6"/>
    <p:sldId id="259" r:id="rId7"/>
    <p:sldId id="268" r:id="rId8"/>
    <p:sldId id="269" r:id="rId9"/>
    <p:sldId id="261" r:id="rId10"/>
    <p:sldId id="270" r:id="rId11"/>
    <p:sldId id="262" r:id="rId12"/>
    <p:sldId id="272" r:id="rId13"/>
    <p:sldId id="271" r:id="rId14"/>
    <p:sldId id="273" r:id="rId15"/>
    <p:sldId id="265" r:id="rId16"/>
    <p:sldId id="274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0EBF0"/>
    <a:srgbClr val="03F7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0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A90-0FDF-46B1-BEFE-29D4E682224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rdowling\audio\701-earlygreek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Most of our study of ancient Greece is focused on what we call the Classical Age.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Classical Age of Greece is a two hundred year period that began about 500 years before the Common Era.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200" name="Picture 8" descr="http://imgc.allpostersimages.com/images/P-488-488-90/71/7106/U6MV100Z/posters/raphael-stanza-della-segnatura-the-school-of-ath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5715000" cy="3981764"/>
          </a:xfrm>
          <a:prstGeom prst="rect">
            <a:avLst/>
          </a:prstGeom>
          <a:noFill/>
        </p:spPr>
      </p:pic>
      <p:pic>
        <p:nvPicPr>
          <p:cNvPr id="10" name="701-earlygree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2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Minoans traded with the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Mycenaeans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 civilization on the Greek mainland that was known for making bronze weapons and pottery. </a:t>
            </a:r>
            <a:r>
              <a:rPr lang="en-US" sz="3000" b="1" dirty="0" smtClean="0"/>
              <a:t>About a millennium before the Common Era, the Mycenaean culture grew weak </a:t>
            </a:r>
          </a:p>
          <a:p>
            <a:r>
              <a:rPr lang="en-US" sz="3000" b="1" dirty="0" smtClean="0"/>
              <a:t>and was conquered </a:t>
            </a:r>
          </a:p>
          <a:p>
            <a:r>
              <a:rPr lang="en-US" sz="3000" b="1" dirty="0" smtClean="0"/>
              <a:t>by invaders from </a:t>
            </a:r>
          </a:p>
          <a:p>
            <a:r>
              <a:rPr lang="en-US" sz="3000" b="1" dirty="0" smtClean="0"/>
              <a:t>the north known as </a:t>
            </a:r>
          </a:p>
          <a:p>
            <a:r>
              <a:rPr lang="en-US" sz="3000" b="1" dirty="0" err="1" smtClean="0"/>
              <a:t>Dorians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pic>
        <p:nvPicPr>
          <p:cNvPr id="3074" name="Picture 2" descr="http://www.mitchellteachers.org/WorldHistory/AncientGreece/Images/MycenaeMural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55704"/>
            <a:ext cx="5105400" cy="3575664"/>
          </a:xfrm>
          <a:prstGeom prst="rect">
            <a:avLst/>
          </a:prstGeom>
          <a:noFill/>
        </p:spPr>
      </p:pic>
    </p:spTree>
  </p:cSld>
  <p:clrMapOvr>
    <a:masterClrMapping/>
  </p:clrMapOvr>
  <p:transition advTm="917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For the next several </a:t>
            </a:r>
          </a:p>
          <a:p>
            <a:r>
              <a:rPr lang="en-US" sz="3000" b="1" dirty="0" smtClean="0"/>
              <a:t>hundred years, Greece </a:t>
            </a:r>
          </a:p>
          <a:p>
            <a:r>
              <a:rPr lang="en-US" sz="3000" b="1" dirty="0" smtClean="0"/>
              <a:t>fell into a period called </a:t>
            </a:r>
          </a:p>
          <a:p>
            <a:r>
              <a:rPr lang="en-US" sz="3000" b="1" dirty="0" smtClean="0"/>
              <a:t>the Greek Dark Age.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have been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several dark ages in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history. A dark age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occurs when a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civilization regresses,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forgets some of the things they know. During the Greek Dark Age, few people could read and write.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www.greek-thesaurus.gr/images/aegisthus_nike_posei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981575" cy="3595540"/>
          </a:xfrm>
          <a:prstGeom prst="rect">
            <a:avLst/>
          </a:prstGeom>
          <a:noFill/>
        </p:spPr>
      </p:pic>
    </p:spTree>
  </p:cSld>
  <p:clrMapOvr>
    <a:masterClrMapping/>
  </p:clrMapOvr>
  <p:transition advTm="5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the next several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hundred years, Greece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fell into a period called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Greek Dark Age. </a:t>
            </a:r>
          </a:p>
          <a:p>
            <a:r>
              <a:rPr lang="en-US" sz="3000" b="1" dirty="0" smtClean="0"/>
              <a:t>There have been </a:t>
            </a:r>
          </a:p>
          <a:p>
            <a:r>
              <a:rPr lang="en-US" sz="3000" b="1" dirty="0" smtClean="0"/>
              <a:t>several dark ages in </a:t>
            </a:r>
          </a:p>
          <a:p>
            <a:r>
              <a:rPr lang="en-US" sz="3000" b="1" dirty="0" smtClean="0"/>
              <a:t>history.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dark age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occurs when a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civilization regresses,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forgets some of the things they know. During the Greek Dark Age, few people could read and write.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www.greek-thesaurus.gr/images/aegisthus_nike_posei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981575" cy="3595540"/>
          </a:xfrm>
          <a:prstGeom prst="rect">
            <a:avLst/>
          </a:prstGeom>
          <a:noFill/>
        </p:spPr>
      </p:pic>
    </p:spTree>
  </p:cSld>
  <p:clrMapOvr>
    <a:masterClrMapping/>
  </p:clrMapOvr>
  <p:transition advTm="2875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the next several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hundred years, Greece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fell into a period called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Greek Dark Age.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have been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several dark ages in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history. </a:t>
            </a:r>
            <a:r>
              <a:rPr lang="en-US" sz="3000" b="1" dirty="0" smtClean="0"/>
              <a:t>A dark age </a:t>
            </a:r>
          </a:p>
          <a:p>
            <a:r>
              <a:rPr lang="en-US" sz="3000" b="1" dirty="0" smtClean="0"/>
              <a:t>occurs when a </a:t>
            </a:r>
          </a:p>
          <a:p>
            <a:r>
              <a:rPr lang="en-US" sz="3000" b="1" dirty="0" smtClean="0"/>
              <a:t>civilization regresses, </a:t>
            </a:r>
          </a:p>
          <a:p>
            <a:r>
              <a:rPr lang="en-US" sz="3000" b="1" dirty="0" smtClean="0"/>
              <a:t>or forgets some of the things they know.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During the Greek Dark Age, few people could read and write.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www.greek-thesaurus.gr/images/aegisthus_nike_posei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981575" cy="3595540"/>
          </a:xfrm>
          <a:prstGeom prst="rect">
            <a:avLst/>
          </a:prstGeom>
          <a:noFill/>
        </p:spPr>
      </p:pic>
    </p:spTree>
  </p:cSld>
  <p:clrMapOvr>
    <a:masterClrMapping/>
  </p:clrMapOvr>
  <p:transition advTm="590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the next several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hundred years, Greece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fell into a period called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Greek Dark Age.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have been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several dark ages in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history. A dark age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occurs when a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civilization regresses,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forgets some of the things they know. </a:t>
            </a:r>
            <a:r>
              <a:rPr lang="en-US" sz="3000" b="1" dirty="0" smtClean="0"/>
              <a:t>During the Greek Dark Age, few people could read and write. </a:t>
            </a:r>
            <a:endParaRPr lang="en-US" sz="3000" b="1" dirty="0"/>
          </a:p>
        </p:txBody>
      </p:sp>
      <p:pic>
        <p:nvPicPr>
          <p:cNvPr id="2050" name="Picture 2" descr="http://www.greek-thesaurus.gr/images/aegisthus_nike_posei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981575" cy="3595540"/>
          </a:xfrm>
          <a:prstGeom prst="rect">
            <a:avLst/>
          </a:prstGeom>
          <a:noFill/>
        </p:spPr>
      </p:pic>
    </p:spTree>
  </p:cSld>
  <p:clrMapOvr>
    <a:masterClrMapping/>
  </p:clrMapOvr>
  <p:transition advTm="312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7620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Greeks of the Classical Era had no written records of the Minoans and the </a:t>
            </a:r>
            <a:r>
              <a:rPr lang="en-US" sz="3000" b="1" dirty="0" err="1" smtClean="0"/>
              <a:t>Mycenaeans</a:t>
            </a:r>
            <a:r>
              <a:rPr lang="en-US" sz="3000" b="1" dirty="0" smtClean="0"/>
              <a:t>, but the Classical Greeks had many legends handed down by word of mouth.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These stories became the basis of what the Greeks later called their Heroic Era.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http://www.heritage-history.com/books/hawthorne/wonder/zpage0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019550" cy="5810251"/>
          </a:xfrm>
          <a:prstGeom prst="rect">
            <a:avLst/>
          </a:prstGeom>
          <a:noFill/>
        </p:spPr>
      </p:pic>
    </p:spTree>
  </p:cSld>
  <p:clrMapOvr>
    <a:masterClrMapping/>
  </p:clrMapOvr>
  <p:transition advTm="104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7620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Greeks of the Classical Era had no written records of the Minoans and the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Mycenaeans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but the Classical Greeks had many legends handed down by word of mouth. </a:t>
            </a:r>
            <a:r>
              <a:rPr lang="en-US" sz="3000" b="1" dirty="0" smtClean="0"/>
              <a:t>These stories became the basis of what the Greeks later called their Heroic Era.</a:t>
            </a:r>
            <a:endParaRPr lang="en-US" sz="3000" b="1" dirty="0"/>
          </a:p>
        </p:txBody>
      </p:sp>
      <p:pic>
        <p:nvPicPr>
          <p:cNvPr id="24578" name="Picture 2" descr="http://www.heritage-history.com/books/hawthorne/wonder/zpage0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019550" cy="5810251"/>
          </a:xfrm>
          <a:prstGeom prst="rect">
            <a:avLst/>
          </a:prstGeom>
          <a:noFill/>
        </p:spPr>
      </p:pic>
    </p:spTree>
  </p:cSld>
  <p:clrMapOvr>
    <a:masterClrMapping/>
  </p:clrMapOvr>
  <p:transition advTm="5078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www.mrdowling.com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Music courtesy of Kevin MacLeod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http://incompetech.com/music/royalty-free/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90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Most of our study of ancient Greece is focused on what we call the Classical Age. </a:t>
            </a:r>
            <a:r>
              <a:rPr lang="en-US" sz="3000" b="1" dirty="0" smtClean="0"/>
              <a:t>The Classical Age of Greece is a two hundred year period that began about 500 years before the Common Era. </a:t>
            </a:r>
            <a:endParaRPr lang="en-US" sz="3000" b="1" dirty="0"/>
          </a:p>
        </p:txBody>
      </p:sp>
      <p:pic>
        <p:nvPicPr>
          <p:cNvPr id="8200" name="Picture 8" descr="http://imgc.allpostersimages.com/images/P-488-488-90/71/7106/U6MV100Z/posters/raphael-stanza-della-segnatura-the-school-of-at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715000" cy="3981764"/>
          </a:xfrm>
          <a:prstGeom prst="rect">
            <a:avLst/>
          </a:prstGeom>
          <a:noFill/>
        </p:spPr>
      </p:pic>
    </p:spTree>
  </p:cSld>
  <p:clrMapOvr>
    <a:masterClrMapping/>
  </p:clrMapOvr>
  <p:transition advTm="728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During the Classical Age, the Greek </a:t>
            </a:r>
            <a:r>
              <a:rPr lang="en-US" sz="3000" b="1" dirty="0" err="1" smtClean="0"/>
              <a:t>poli</a:t>
            </a:r>
            <a:r>
              <a:rPr lang="en-US" sz="3000" b="1" dirty="0" smtClean="0"/>
              <a:t> combined to defeat the powerful Persian Empire.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Greeks of the Classical Era created art, architecture and literature that have influenced the way we live today.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4" descr="http://annoyzview.files.wordpress.com/2012/02/thermopyla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4495800" cy="3473006"/>
          </a:xfrm>
          <a:prstGeom prst="rect">
            <a:avLst/>
          </a:prstGeom>
          <a:noFill/>
        </p:spPr>
      </p:pic>
    </p:spTree>
  </p:cSld>
  <p:clrMapOvr>
    <a:masterClrMapping/>
  </p:clrMapOvr>
  <p:transition advTm="60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During the Classical Age, the Greek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combined to defeat the powerful Persian Empire. </a:t>
            </a:r>
            <a:r>
              <a:rPr lang="en-US" sz="3000" b="1" dirty="0" smtClean="0"/>
              <a:t>The Greeks of the Classical Era created art, architecture and literature that have influenced the way we live today. </a:t>
            </a:r>
            <a:endParaRPr lang="en-US" sz="3000" b="1" dirty="0"/>
          </a:p>
        </p:txBody>
      </p:sp>
      <p:pic>
        <p:nvPicPr>
          <p:cNvPr id="6146" name="Picture 2" descr="http://www.library.csi.cuny.edu/siias/images/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386022" cy="3352800"/>
          </a:xfrm>
          <a:prstGeom prst="rect">
            <a:avLst/>
          </a:prstGeom>
          <a:noFill/>
        </p:spPr>
      </p:pic>
    </p:spTree>
  </p:cSld>
  <p:clrMapOvr>
    <a:masterClrMapping/>
  </p:clrMapOvr>
  <p:transition advTm="79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Classical Age came centuries after two earlier civilizations, the Minoans and the </a:t>
            </a:r>
            <a:r>
              <a:rPr lang="en-US" sz="3000" b="1" dirty="0" err="1" smtClean="0"/>
              <a:t>Mycenaeans</a:t>
            </a:r>
            <a:r>
              <a:rPr lang="en-US" sz="3000" b="1" dirty="0" smtClean="0"/>
              <a:t>, flourished and then vanished, leaving the Greeks in a period later called the Dark Age of Ancient Greece.</a:t>
            </a:r>
            <a:endParaRPr lang="en-US" sz="3000" b="1" dirty="0"/>
          </a:p>
        </p:txBody>
      </p:sp>
      <p:pic>
        <p:nvPicPr>
          <p:cNvPr id="6" name="Picture 2" descr="http://upload.wikimedia.org/wikipedia/commons/4/49/Akrotiri_minoan_tow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019800" cy="4063366"/>
          </a:xfrm>
          <a:prstGeom prst="rect">
            <a:avLst/>
          </a:prstGeom>
          <a:noFill/>
        </p:spPr>
      </p:pic>
    </p:spTree>
  </p:cSld>
  <p:clrMapOvr>
    <a:masterClrMapping/>
  </p:clrMapOvr>
  <p:transition advTm="152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Minoan culture </a:t>
            </a:r>
          </a:p>
          <a:p>
            <a:r>
              <a:rPr lang="en-US" sz="3000" b="1" dirty="0" smtClean="0"/>
              <a:t>developed on Crete, </a:t>
            </a:r>
          </a:p>
          <a:p>
            <a:r>
              <a:rPr lang="en-US" sz="3000" b="1" dirty="0" smtClean="0"/>
              <a:t>an island southeast </a:t>
            </a:r>
          </a:p>
          <a:p>
            <a:r>
              <a:rPr lang="en-US" sz="3000" b="1" dirty="0" smtClean="0"/>
              <a:t>of the Greek mainland.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Minoans developed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system of writing and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traded with other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cultures that bordered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Mediterranean Sea, but the Minoan civilization mysteriously disappeared about 1450BCE. There is some evidence that the fall of the Minoan civilization is related to a catastrophic volcanic eruption.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 descr="File:Periferia Krit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78892"/>
            <a:ext cx="4114800" cy="3491170"/>
          </a:xfrm>
          <a:prstGeom prst="rect">
            <a:avLst/>
          </a:prstGeom>
          <a:noFill/>
        </p:spPr>
      </p:pic>
    </p:spTree>
  </p:cSld>
  <p:clrMapOvr>
    <a:masterClrMapping/>
  </p:clrMapOvr>
  <p:transition advTm="5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Minoan culture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developed on Crete,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island southeast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Greek mainland. </a:t>
            </a:r>
          </a:p>
          <a:p>
            <a:r>
              <a:rPr lang="en-US" sz="3000" b="1" dirty="0" smtClean="0"/>
              <a:t>The Minoans developed </a:t>
            </a:r>
          </a:p>
          <a:p>
            <a:r>
              <a:rPr lang="en-US" sz="3000" b="1" dirty="0" smtClean="0"/>
              <a:t>a system of writing and </a:t>
            </a:r>
          </a:p>
          <a:p>
            <a:r>
              <a:rPr lang="en-US" sz="3000" b="1" dirty="0" smtClean="0"/>
              <a:t>traded with other </a:t>
            </a:r>
          </a:p>
          <a:p>
            <a:r>
              <a:rPr lang="en-US" sz="3000" b="1" dirty="0" smtClean="0"/>
              <a:t>cultures that bordered </a:t>
            </a:r>
          </a:p>
          <a:p>
            <a:r>
              <a:rPr lang="en-US" sz="3000" b="1" dirty="0" smtClean="0"/>
              <a:t>the Mediterranean Sea, but the Minoan civilization mysteriously disappeared about 1450BCE.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is some evidence that the fall of the Minoan civilization is related to a catastrophic volcanic eruption.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farm1.staticflickr.com/21/98591365_63b2c5cc33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advTm="14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Minoan culture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developed on Crete,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island southeast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Greek mainland.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Minoans developed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system of writing and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traded with other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cultures that bordered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Mediterranean Sea, but the Minoan civilization mysteriously disappeared about 1450BCE. </a:t>
            </a:r>
            <a:r>
              <a:rPr lang="en-US" sz="3000" b="1" dirty="0" smtClean="0"/>
              <a:t>There is some evidence that the fall of the Minoan civilization is related to a catastrophic volcanic eruption. </a:t>
            </a:r>
            <a:endParaRPr lang="en-US" sz="3000" b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09600"/>
            <a:ext cx="4724400" cy="35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7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Early Greeks                         Ancient 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Minoans traded with the </a:t>
            </a:r>
            <a:r>
              <a:rPr lang="en-US" sz="3000" b="1" dirty="0" err="1" smtClean="0"/>
              <a:t>Mycenaeans</a:t>
            </a:r>
            <a:r>
              <a:rPr lang="en-US" sz="3000" b="1" dirty="0" smtClean="0"/>
              <a:t>, a civilization on the Greek mainland that was known for making bronze weapons and pottery.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 a millennium before the Common Era, the Mycenaean culture grew weak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was conquered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invaders from </a:t>
            </a:r>
          </a:p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north known as </a:t>
            </a:r>
          </a:p>
          <a:p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Dorians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://www.mitchellteachers.org/WorldHistory/AncientGreece/Images/MycenaeMural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55704"/>
            <a:ext cx="5105400" cy="3575664"/>
          </a:xfrm>
          <a:prstGeom prst="rect">
            <a:avLst/>
          </a:prstGeom>
          <a:noFill/>
        </p:spPr>
      </p:pic>
    </p:spTree>
  </p:cSld>
  <p:clrMapOvr>
    <a:masterClrMapping/>
  </p:clrMapOvr>
  <p:transition advTm="90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889</Words>
  <Application>Microsoft Office PowerPoint</Application>
  <PresentationFormat>On-screen Show (4:3)</PresentationFormat>
  <Paragraphs>105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mikedow1@gmail.com</cp:lastModifiedBy>
  <cp:revision>17</cp:revision>
  <dcterms:created xsi:type="dcterms:W3CDTF">2013-11-12T01:38:32Z</dcterms:created>
  <dcterms:modified xsi:type="dcterms:W3CDTF">2013-12-01T03:12:05Z</dcterms:modified>
</cp:coreProperties>
</file>