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8" r:id="rId5"/>
    <p:sldId id="271" r:id="rId6"/>
    <p:sldId id="259" r:id="rId7"/>
    <p:sldId id="260" r:id="rId8"/>
    <p:sldId id="272" r:id="rId9"/>
    <p:sldId id="261" r:id="rId10"/>
    <p:sldId id="273" r:id="rId11"/>
    <p:sldId id="274" r:id="rId12"/>
    <p:sldId id="262" r:id="rId13"/>
    <p:sldId id="275" r:id="rId14"/>
    <p:sldId id="276" r:id="rId15"/>
    <p:sldId id="263" r:id="rId16"/>
    <p:sldId id="277" r:id="rId17"/>
    <p:sldId id="265" r:id="rId18"/>
    <p:sldId id="264" r:id="rId19"/>
    <p:sldId id="278" r:id="rId20"/>
    <p:sldId id="279" r:id="rId21"/>
    <p:sldId id="266" r:id="rId22"/>
    <p:sldId id="280" r:id="rId23"/>
    <p:sldId id="267" r:id="rId24"/>
    <p:sldId id="281" r:id="rId25"/>
    <p:sldId id="268"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0EBF0"/>
    <a:srgbClr val="03F7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90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EA90-0FDF-46B1-BEFE-29D4E6822243}" type="datetimeFigureOut">
              <a:rPr lang="en-US" smtClean="0"/>
              <a:pPr/>
              <a:t>11/23/2013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A90-0FDF-46B1-BEFE-29D4E6822243}" type="datetimeFigureOut">
              <a:rPr lang="en-US" smtClean="0"/>
              <a:pPr/>
              <a:t>11/23/2013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A546D-8F77-4F21-AB36-F35D74570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mrdowling\audio\701-homer.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28600" y="609600"/>
            <a:ext cx="8458200" cy="2400657"/>
          </a:xfrm>
          <a:prstGeom prst="rect">
            <a:avLst/>
          </a:prstGeom>
          <a:noFill/>
        </p:spPr>
        <p:txBody>
          <a:bodyPr wrap="square" rtlCol="0">
            <a:spAutoFit/>
          </a:bodyPr>
          <a:lstStyle/>
          <a:p>
            <a:r>
              <a:rPr lang="en-US" sz="3000" b="1" dirty="0" smtClean="0"/>
              <a:t>During the Greek Dark Age, poets called bards traveled to different </a:t>
            </a:r>
            <a:r>
              <a:rPr lang="en-US" sz="3000" b="1" dirty="0" err="1" smtClean="0"/>
              <a:t>poli</a:t>
            </a:r>
            <a:r>
              <a:rPr lang="en-US" sz="3000" b="1" dirty="0" smtClean="0"/>
              <a:t>.  </a:t>
            </a:r>
            <a:r>
              <a:rPr lang="en-US" sz="3000" b="1" dirty="0" smtClean="0">
                <a:solidFill>
                  <a:srgbClr val="C00000"/>
                </a:solidFill>
              </a:rPr>
              <a:t>The bards told stories in the form of long poems called epics.  People would often pay to hear the bards describe stories of the distant past.  </a:t>
            </a:r>
            <a:endParaRPr lang="en-US" sz="3000" b="1" dirty="0">
              <a:solidFill>
                <a:srgbClr val="C00000"/>
              </a:solidFill>
            </a:endParaRPr>
          </a:p>
        </p:txBody>
      </p:sp>
      <p:pic>
        <p:nvPicPr>
          <p:cNvPr id="17410" name="Picture 2" descr="http://img0.liveinternet.ru/images/foto/c/1/apps/4/837/4837630_0012-1354488708-0345456-www.nevsepic.com.ua.jpg"/>
          <p:cNvPicPr>
            <a:picLocks noChangeAspect="1" noChangeArrowheads="1"/>
          </p:cNvPicPr>
          <p:nvPr/>
        </p:nvPicPr>
        <p:blipFill>
          <a:blip r:embed="rId3" cstate="print"/>
          <a:srcRect/>
          <a:stretch>
            <a:fillRect/>
          </a:stretch>
        </p:blipFill>
        <p:spPr bwMode="auto">
          <a:xfrm>
            <a:off x="1600200" y="3048000"/>
            <a:ext cx="5968999" cy="3581400"/>
          </a:xfrm>
          <a:prstGeom prst="rect">
            <a:avLst/>
          </a:prstGeom>
          <a:noFill/>
        </p:spPr>
      </p:pic>
      <p:pic>
        <p:nvPicPr>
          <p:cNvPr id="5" name="701-homer.mp3">
            <a:hlinkClick r:id="" action="ppaction://media"/>
          </p:cNvPr>
          <p:cNvPicPr>
            <a:picLocks noRot="1" noChangeAspect="1"/>
          </p:cNvPicPr>
          <p:nvPr>
            <a:audioFile r:link="rId1"/>
          </p:nvPr>
        </p:nvPicPr>
        <p:blipFill>
          <a:blip r:embed="rId4" cstate="print"/>
          <a:stretch>
            <a:fillRect/>
          </a:stretch>
        </p:blipFill>
        <p:spPr>
          <a:xfrm>
            <a:off x="914400" y="3581400"/>
            <a:ext cx="244475" cy="244475"/>
          </a:xfrm>
          <a:prstGeom prst="rect">
            <a:avLst/>
          </a:prstGeom>
        </p:spPr>
      </p:pic>
    </p:spTree>
  </p:cSld>
  <p:clrMapOvr>
    <a:masterClrMapping/>
  </p:clrMapOvr>
  <p:transition advTm="65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animEffect transition="in" filter="fade">
                                      <p:cBhvr>
                                        <p:cTn id="9"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28600" y="914400"/>
            <a:ext cx="8382000" cy="4247317"/>
          </a:xfrm>
          <a:prstGeom prst="rect">
            <a:avLst/>
          </a:prstGeom>
          <a:noFill/>
        </p:spPr>
        <p:txBody>
          <a:bodyPr wrap="square" rtlCol="0">
            <a:spAutoFit/>
          </a:bodyPr>
          <a:lstStyle/>
          <a:p>
            <a:r>
              <a:rPr lang="en-US" sz="3000" b="1" dirty="0" smtClean="0">
                <a:solidFill>
                  <a:srgbClr val="C00000"/>
                </a:solidFill>
              </a:rPr>
              <a:t>According to the Odyssey, the Trojan War ended when the Greeks pretended to give up their quest for Helen.  </a:t>
            </a:r>
            <a:r>
              <a:rPr lang="en-US" sz="3000" b="1" dirty="0" smtClean="0"/>
              <a:t>The Greeks left a huge wooden horse as a peace offering to the Trojans.  </a:t>
            </a:r>
            <a:r>
              <a:rPr lang="en-US" sz="3000" b="1" dirty="0" smtClean="0">
                <a:solidFill>
                  <a:srgbClr val="C00000"/>
                </a:solidFill>
              </a:rPr>
              <a:t>The Greek navy pretended to sail </a:t>
            </a:r>
            <a:br>
              <a:rPr lang="en-US" sz="3000" b="1" dirty="0" smtClean="0">
                <a:solidFill>
                  <a:srgbClr val="C00000"/>
                </a:solidFill>
              </a:rPr>
            </a:br>
            <a:r>
              <a:rPr lang="en-US" sz="3000" b="1" dirty="0" smtClean="0">
                <a:solidFill>
                  <a:srgbClr val="C00000"/>
                </a:solidFill>
              </a:rPr>
              <a:t>away, but they </a:t>
            </a:r>
            <a:br>
              <a:rPr lang="en-US" sz="3000" b="1" dirty="0" smtClean="0">
                <a:solidFill>
                  <a:srgbClr val="C00000"/>
                </a:solidFill>
              </a:rPr>
            </a:br>
            <a:r>
              <a:rPr lang="en-US" sz="3000" b="1" dirty="0" smtClean="0">
                <a:solidFill>
                  <a:srgbClr val="C00000"/>
                </a:solidFill>
              </a:rPr>
              <a:t>only sailed out </a:t>
            </a:r>
            <a:br>
              <a:rPr lang="en-US" sz="3000" b="1" dirty="0" smtClean="0">
                <a:solidFill>
                  <a:srgbClr val="C00000"/>
                </a:solidFill>
              </a:rPr>
            </a:br>
            <a:r>
              <a:rPr lang="en-US" sz="3000" b="1" dirty="0" smtClean="0">
                <a:solidFill>
                  <a:srgbClr val="C00000"/>
                </a:solidFill>
              </a:rPr>
              <a:t>to a hidden </a:t>
            </a:r>
            <a:br>
              <a:rPr lang="en-US" sz="3000" b="1" dirty="0" smtClean="0">
                <a:solidFill>
                  <a:srgbClr val="C00000"/>
                </a:solidFill>
              </a:rPr>
            </a:br>
            <a:r>
              <a:rPr lang="en-US" sz="3000" b="1" dirty="0" smtClean="0">
                <a:solidFill>
                  <a:srgbClr val="C00000"/>
                </a:solidFill>
              </a:rPr>
              <a:t>location.  </a:t>
            </a:r>
            <a:endParaRPr lang="en-US" sz="3000" b="1" dirty="0">
              <a:solidFill>
                <a:srgbClr val="C00000"/>
              </a:solidFill>
            </a:endParaRPr>
          </a:p>
        </p:txBody>
      </p:sp>
      <p:pic>
        <p:nvPicPr>
          <p:cNvPr id="33793" name="Picture 1"/>
          <p:cNvPicPr>
            <a:picLocks noChangeAspect="1" noChangeArrowheads="1"/>
          </p:cNvPicPr>
          <p:nvPr/>
        </p:nvPicPr>
        <p:blipFill>
          <a:blip r:embed="rId2" cstate="print"/>
          <a:srcRect/>
          <a:stretch>
            <a:fillRect/>
          </a:stretch>
        </p:blipFill>
        <p:spPr bwMode="auto">
          <a:xfrm>
            <a:off x="3276600" y="2895600"/>
            <a:ext cx="5577954" cy="3762637"/>
          </a:xfrm>
          <a:prstGeom prst="rect">
            <a:avLst/>
          </a:prstGeom>
          <a:noFill/>
          <a:ln w="9525">
            <a:noFill/>
            <a:miter lim="800000"/>
            <a:headEnd/>
            <a:tailEnd/>
          </a:ln>
          <a:effectLst/>
        </p:spPr>
      </p:pic>
    </p:spTree>
  </p:cSld>
  <p:clrMapOvr>
    <a:masterClrMapping/>
  </p:clrMapOvr>
  <p:transition advTm="451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28600" y="914400"/>
            <a:ext cx="8382000" cy="4247317"/>
          </a:xfrm>
          <a:prstGeom prst="rect">
            <a:avLst/>
          </a:prstGeom>
          <a:noFill/>
        </p:spPr>
        <p:txBody>
          <a:bodyPr wrap="square" rtlCol="0">
            <a:spAutoFit/>
          </a:bodyPr>
          <a:lstStyle/>
          <a:p>
            <a:r>
              <a:rPr lang="en-US" sz="3000" b="1" dirty="0" smtClean="0">
                <a:solidFill>
                  <a:srgbClr val="C00000"/>
                </a:solidFill>
              </a:rPr>
              <a:t>According to the Odyssey, the Trojan War ended when the Greeks pretended to give up their quest for Helen.  The Greeks left a huge wooden horse as a peace offering to the Trojans.  </a:t>
            </a:r>
            <a:r>
              <a:rPr lang="en-US" sz="3000" b="1" dirty="0" smtClean="0"/>
              <a:t>The Greek navy pretended to sail </a:t>
            </a:r>
            <a:br>
              <a:rPr lang="en-US" sz="3000" b="1" dirty="0" smtClean="0"/>
            </a:br>
            <a:r>
              <a:rPr lang="en-US" sz="3000" b="1" dirty="0" smtClean="0"/>
              <a:t>away, but they </a:t>
            </a:r>
            <a:br>
              <a:rPr lang="en-US" sz="3000" b="1" dirty="0" smtClean="0"/>
            </a:br>
            <a:r>
              <a:rPr lang="en-US" sz="3000" b="1" dirty="0" smtClean="0"/>
              <a:t>only sailed out </a:t>
            </a:r>
            <a:br>
              <a:rPr lang="en-US" sz="3000" b="1" dirty="0" smtClean="0"/>
            </a:br>
            <a:r>
              <a:rPr lang="en-US" sz="3000" b="1" dirty="0" smtClean="0"/>
              <a:t>to a hidden </a:t>
            </a:r>
            <a:br>
              <a:rPr lang="en-US" sz="3000" b="1" dirty="0" smtClean="0"/>
            </a:br>
            <a:r>
              <a:rPr lang="en-US" sz="3000" b="1" dirty="0" smtClean="0"/>
              <a:t>location.  </a:t>
            </a:r>
            <a:endParaRPr lang="en-US" sz="3000" b="1" dirty="0"/>
          </a:p>
        </p:txBody>
      </p:sp>
      <p:pic>
        <p:nvPicPr>
          <p:cNvPr id="33793" name="Picture 1"/>
          <p:cNvPicPr>
            <a:picLocks noChangeAspect="1" noChangeArrowheads="1"/>
          </p:cNvPicPr>
          <p:nvPr/>
        </p:nvPicPr>
        <p:blipFill>
          <a:blip r:embed="rId2" cstate="print"/>
          <a:srcRect/>
          <a:stretch>
            <a:fillRect/>
          </a:stretch>
        </p:blipFill>
        <p:spPr bwMode="auto">
          <a:xfrm>
            <a:off x="3276600" y="2895600"/>
            <a:ext cx="5577954" cy="3762637"/>
          </a:xfrm>
          <a:prstGeom prst="rect">
            <a:avLst/>
          </a:prstGeom>
          <a:noFill/>
          <a:ln w="9525">
            <a:noFill/>
            <a:miter lim="800000"/>
            <a:headEnd/>
            <a:tailEnd/>
          </a:ln>
          <a:effectLst/>
        </p:spPr>
      </p:pic>
    </p:spTree>
  </p:cSld>
  <p:clrMapOvr>
    <a:masterClrMapping/>
  </p:clrMapOvr>
  <p:transition advTm="5812">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609600"/>
            <a:ext cx="8534400" cy="6093976"/>
          </a:xfrm>
          <a:prstGeom prst="rect">
            <a:avLst/>
          </a:prstGeom>
        </p:spPr>
        <p:txBody>
          <a:bodyPr wrap="square">
            <a:spAutoFit/>
          </a:bodyPr>
          <a:lstStyle/>
          <a:p>
            <a:r>
              <a:rPr lang="en-US" sz="3000" b="1" dirty="0" smtClean="0"/>
              <a:t>The joyous Trojans </a:t>
            </a:r>
          </a:p>
          <a:p>
            <a:r>
              <a:rPr lang="en-US" sz="3000" b="1" dirty="0" smtClean="0"/>
              <a:t>opened the city gates </a:t>
            </a:r>
          </a:p>
          <a:p>
            <a:r>
              <a:rPr lang="en-US" sz="3000" b="1" dirty="0" smtClean="0"/>
              <a:t>and pulled in the giant </a:t>
            </a:r>
          </a:p>
          <a:p>
            <a:r>
              <a:rPr lang="en-US" sz="3000" b="1" dirty="0" smtClean="0"/>
              <a:t>statue.  </a:t>
            </a:r>
            <a:r>
              <a:rPr lang="en-US" sz="3000" b="1" dirty="0" smtClean="0">
                <a:solidFill>
                  <a:srgbClr val="C00000"/>
                </a:solidFill>
              </a:rPr>
              <a:t>After a great </a:t>
            </a:r>
          </a:p>
          <a:p>
            <a:r>
              <a:rPr lang="en-US" sz="3000" b="1" dirty="0" smtClean="0">
                <a:solidFill>
                  <a:srgbClr val="C00000"/>
                </a:solidFill>
              </a:rPr>
              <a:t>victory celebration of </a:t>
            </a:r>
          </a:p>
          <a:p>
            <a:r>
              <a:rPr lang="en-US" sz="3000" b="1" dirty="0" smtClean="0">
                <a:solidFill>
                  <a:srgbClr val="C00000"/>
                </a:solidFill>
              </a:rPr>
              <a:t>their defeat of the </a:t>
            </a:r>
          </a:p>
          <a:p>
            <a:r>
              <a:rPr lang="en-US" sz="3000" b="1" dirty="0" smtClean="0">
                <a:solidFill>
                  <a:srgbClr val="C00000"/>
                </a:solidFill>
              </a:rPr>
              <a:t>Greek army, the people </a:t>
            </a:r>
          </a:p>
          <a:p>
            <a:r>
              <a:rPr lang="en-US" sz="3000" b="1" dirty="0" smtClean="0">
                <a:solidFill>
                  <a:srgbClr val="C00000"/>
                </a:solidFill>
              </a:rPr>
              <a:t>of Troy slept for the </a:t>
            </a:r>
          </a:p>
          <a:p>
            <a:r>
              <a:rPr lang="en-US" sz="3000" b="1" dirty="0" smtClean="0">
                <a:solidFill>
                  <a:srgbClr val="C00000"/>
                </a:solidFill>
              </a:rPr>
              <a:t>night.  As the Trojans </a:t>
            </a:r>
          </a:p>
          <a:p>
            <a:r>
              <a:rPr lang="en-US" sz="3000" b="1" dirty="0" smtClean="0">
                <a:solidFill>
                  <a:srgbClr val="C00000"/>
                </a:solidFill>
              </a:rPr>
              <a:t>slept, Greek soldiers </a:t>
            </a:r>
          </a:p>
          <a:p>
            <a:r>
              <a:rPr lang="en-US" sz="3000" b="1" dirty="0" smtClean="0">
                <a:solidFill>
                  <a:srgbClr val="C00000"/>
                </a:solidFill>
              </a:rPr>
              <a:t>emerged from their hiding place inside the wooden horse, opened the city gates, and began to burn the sleeping city.</a:t>
            </a:r>
          </a:p>
        </p:txBody>
      </p:sp>
      <p:pic>
        <p:nvPicPr>
          <p:cNvPr id="32770" name="Picture 2" descr="http://www.hoqook.com/sites/default/files/2011/12/field/image/e651ff48f20dda24be86b158e5655edb_xl.jpg"/>
          <p:cNvPicPr>
            <a:picLocks noChangeAspect="1" noChangeArrowheads="1"/>
          </p:cNvPicPr>
          <p:nvPr/>
        </p:nvPicPr>
        <p:blipFill>
          <a:blip r:embed="rId2" cstate="print"/>
          <a:srcRect/>
          <a:stretch>
            <a:fillRect/>
          </a:stretch>
        </p:blipFill>
        <p:spPr bwMode="auto">
          <a:xfrm>
            <a:off x="4191000" y="685800"/>
            <a:ext cx="4762500" cy="4314826"/>
          </a:xfrm>
          <a:prstGeom prst="rect">
            <a:avLst/>
          </a:prstGeom>
          <a:noFill/>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54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609600"/>
            <a:ext cx="8534400" cy="6093976"/>
          </a:xfrm>
          <a:prstGeom prst="rect">
            <a:avLst/>
          </a:prstGeom>
        </p:spPr>
        <p:txBody>
          <a:bodyPr wrap="square">
            <a:spAutoFit/>
          </a:bodyPr>
          <a:lstStyle/>
          <a:p>
            <a:r>
              <a:rPr lang="en-US" sz="3000" b="1" dirty="0" smtClean="0">
                <a:solidFill>
                  <a:srgbClr val="C00000"/>
                </a:solidFill>
              </a:rPr>
              <a:t>The joyous Trojans </a:t>
            </a:r>
          </a:p>
          <a:p>
            <a:r>
              <a:rPr lang="en-US" sz="3000" b="1" dirty="0" smtClean="0">
                <a:solidFill>
                  <a:srgbClr val="C00000"/>
                </a:solidFill>
              </a:rPr>
              <a:t>opened the city gates </a:t>
            </a:r>
          </a:p>
          <a:p>
            <a:r>
              <a:rPr lang="en-US" sz="3000" b="1" dirty="0" smtClean="0">
                <a:solidFill>
                  <a:srgbClr val="C00000"/>
                </a:solidFill>
              </a:rPr>
              <a:t>and pulled in the giant </a:t>
            </a:r>
          </a:p>
          <a:p>
            <a:r>
              <a:rPr lang="en-US" sz="3000" b="1" dirty="0" smtClean="0">
                <a:solidFill>
                  <a:srgbClr val="C00000"/>
                </a:solidFill>
              </a:rPr>
              <a:t>statue.  </a:t>
            </a:r>
            <a:r>
              <a:rPr lang="en-US" sz="3000" b="1" dirty="0" smtClean="0"/>
              <a:t>After a great </a:t>
            </a:r>
          </a:p>
          <a:p>
            <a:r>
              <a:rPr lang="en-US" sz="3000" b="1" dirty="0" smtClean="0"/>
              <a:t>victory celebration of </a:t>
            </a:r>
          </a:p>
          <a:p>
            <a:r>
              <a:rPr lang="en-US" sz="3000" b="1" dirty="0" smtClean="0"/>
              <a:t>their defeat of the </a:t>
            </a:r>
          </a:p>
          <a:p>
            <a:r>
              <a:rPr lang="en-US" sz="3000" b="1" dirty="0" smtClean="0"/>
              <a:t>Greek army, the people </a:t>
            </a:r>
          </a:p>
          <a:p>
            <a:r>
              <a:rPr lang="en-US" sz="3000" b="1" dirty="0" smtClean="0"/>
              <a:t>of Troy slept for the </a:t>
            </a:r>
          </a:p>
          <a:p>
            <a:r>
              <a:rPr lang="en-US" sz="3000" b="1" dirty="0" smtClean="0"/>
              <a:t>night.</a:t>
            </a:r>
            <a:r>
              <a:rPr lang="en-US" sz="3000" b="1" dirty="0" smtClean="0">
                <a:solidFill>
                  <a:srgbClr val="C00000"/>
                </a:solidFill>
              </a:rPr>
              <a:t>  As the Trojans </a:t>
            </a:r>
          </a:p>
          <a:p>
            <a:r>
              <a:rPr lang="en-US" sz="3000" b="1" dirty="0" smtClean="0">
                <a:solidFill>
                  <a:srgbClr val="C00000"/>
                </a:solidFill>
              </a:rPr>
              <a:t>slept, Greek soldiers </a:t>
            </a:r>
          </a:p>
          <a:p>
            <a:r>
              <a:rPr lang="en-US" sz="3000" b="1" dirty="0" smtClean="0">
                <a:solidFill>
                  <a:srgbClr val="C00000"/>
                </a:solidFill>
              </a:rPr>
              <a:t>emerged from their hiding place inside the wooden horse, opened the city gates, and began to burn the sleeping city.</a:t>
            </a:r>
          </a:p>
        </p:txBody>
      </p:sp>
      <p:pic>
        <p:nvPicPr>
          <p:cNvPr id="32770" name="Picture 2" descr="http://www.hoqook.com/sites/default/files/2011/12/field/image/e651ff48f20dda24be86b158e5655edb_xl.jpg"/>
          <p:cNvPicPr>
            <a:picLocks noChangeAspect="1" noChangeArrowheads="1"/>
          </p:cNvPicPr>
          <p:nvPr/>
        </p:nvPicPr>
        <p:blipFill>
          <a:blip r:embed="rId2" cstate="print"/>
          <a:srcRect/>
          <a:stretch>
            <a:fillRect/>
          </a:stretch>
        </p:blipFill>
        <p:spPr bwMode="auto">
          <a:xfrm>
            <a:off x="4191000" y="685800"/>
            <a:ext cx="4762500" cy="4314826"/>
          </a:xfrm>
          <a:prstGeom prst="rect">
            <a:avLst/>
          </a:prstGeom>
          <a:noFill/>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6922">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609600"/>
            <a:ext cx="8534400" cy="6093976"/>
          </a:xfrm>
          <a:prstGeom prst="rect">
            <a:avLst/>
          </a:prstGeom>
        </p:spPr>
        <p:txBody>
          <a:bodyPr wrap="square">
            <a:spAutoFit/>
          </a:bodyPr>
          <a:lstStyle/>
          <a:p>
            <a:r>
              <a:rPr lang="en-US" sz="3000" b="1" dirty="0" smtClean="0">
                <a:solidFill>
                  <a:srgbClr val="C00000"/>
                </a:solidFill>
              </a:rPr>
              <a:t>The joyous Trojans </a:t>
            </a:r>
          </a:p>
          <a:p>
            <a:r>
              <a:rPr lang="en-US" sz="3000" b="1" dirty="0" smtClean="0">
                <a:solidFill>
                  <a:srgbClr val="C00000"/>
                </a:solidFill>
              </a:rPr>
              <a:t>opened the city gates </a:t>
            </a:r>
          </a:p>
          <a:p>
            <a:r>
              <a:rPr lang="en-US" sz="3000" b="1" dirty="0" smtClean="0">
                <a:solidFill>
                  <a:srgbClr val="C00000"/>
                </a:solidFill>
              </a:rPr>
              <a:t>and pulled in the giant </a:t>
            </a:r>
          </a:p>
          <a:p>
            <a:r>
              <a:rPr lang="en-US" sz="3000" b="1" dirty="0" smtClean="0">
                <a:solidFill>
                  <a:srgbClr val="C00000"/>
                </a:solidFill>
              </a:rPr>
              <a:t>statue.  After a great </a:t>
            </a:r>
          </a:p>
          <a:p>
            <a:r>
              <a:rPr lang="en-US" sz="3000" b="1" dirty="0" smtClean="0">
                <a:solidFill>
                  <a:srgbClr val="C00000"/>
                </a:solidFill>
              </a:rPr>
              <a:t>victory celebration of </a:t>
            </a:r>
          </a:p>
          <a:p>
            <a:r>
              <a:rPr lang="en-US" sz="3000" b="1" dirty="0" smtClean="0">
                <a:solidFill>
                  <a:srgbClr val="C00000"/>
                </a:solidFill>
              </a:rPr>
              <a:t>their defeat of the </a:t>
            </a:r>
          </a:p>
          <a:p>
            <a:r>
              <a:rPr lang="en-US" sz="3000" b="1" dirty="0" smtClean="0">
                <a:solidFill>
                  <a:srgbClr val="C00000"/>
                </a:solidFill>
              </a:rPr>
              <a:t>Greek army, the people </a:t>
            </a:r>
          </a:p>
          <a:p>
            <a:r>
              <a:rPr lang="en-US" sz="3000" b="1" dirty="0" smtClean="0">
                <a:solidFill>
                  <a:srgbClr val="C00000"/>
                </a:solidFill>
              </a:rPr>
              <a:t>of Troy slept for the </a:t>
            </a:r>
          </a:p>
          <a:p>
            <a:r>
              <a:rPr lang="en-US" sz="3000" b="1" dirty="0" smtClean="0">
                <a:solidFill>
                  <a:srgbClr val="C00000"/>
                </a:solidFill>
              </a:rPr>
              <a:t>night.  </a:t>
            </a:r>
            <a:r>
              <a:rPr lang="en-US" sz="3000" b="1" dirty="0" smtClean="0"/>
              <a:t>As the Trojans </a:t>
            </a:r>
          </a:p>
          <a:p>
            <a:r>
              <a:rPr lang="en-US" sz="3000" b="1" dirty="0" smtClean="0"/>
              <a:t>slept, Greek soldiers </a:t>
            </a:r>
          </a:p>
          <a:p>
            <a:r>
              <a:rPr lang="en-US" sz="3000" b="1" dirty="0" smtClean="0"/>
              <a:t>emerged from their hiding place inside the wooden horse, opened the city gates, and began to burn the sleeping city.</a:t>
            </a:r>
          </a:p>
        </p:txBody>
      </p:sp>
      <p:pic>
        <p:nvPicPr>
          <p:cNvPr id="32770" name="Picture 2" descr="http://www.hoqook.com/sites/default/files/2011/12/field/image/e651ff48f20dda24be86b158e5655edb_xl.jpg"/>
          <p:cNvPicPr>
            <a:picLocks noChangeAspect="1" noChangeArrowheads="1"/>
          </p:cNvPicPr>
          <p:nvPr/>
        </p:nvPicPr>
        <p:blipFill>
          <a:blip r:embed="rId2" cstate="print"/>
          <a:srcRect/>
          <a:stretch>
            <a:fillRect/>
          </a:stretch>
        </p:blipFill>
        <p:spPr bwMode="auto">
          <a:xfrm>
            <a:off x="4191000" y="685800"/>
            <a:ext cx="4762500" cy="4314826"/>
          </a:xfrm>
          <a:prstGeom prst="rect">
            <a:avLst/>
          </a:prstGeom>
          <a:noFill/>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1114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8600" y="1066800"/>
            <a:ext cx="4724400" cy="5170646"/>
          </a:xfrm>
          <a:prstGeom prst="rect">
            <a:avLst/>
          </a:prstGeom>
        </p:spPr>
        <p:txBody>
          <a:bodyPr wrap="square">
            <a:spAutoFit/>
          </a:bodyPr>
          <a:lstStyle/>
          <a:p>
            <a:r>
              <a:rPr lang="en-US" sz="3000" b="1" dirty="0" smtClean="0"/>
              <a:t>Modern scholars believe the Iliad and the Odyssey are based on oral legends, but the epics are often attributed to a storyteller named Homer.  </a:t>
            </a:r>
            <a:r>
              <a:rPr lang="en-US" sz="3000" b="1" dirty="0" smtClean="0">
                <a:solidFill>
                  <a:srgbClr val="C00000"/>
                </a:solidFill>
              </a:rPr>
              <a:t>The language of the Iliad and the Odyssey suggest that Homer came from the western coast of the modern nation of Turkey. </a:t>
            </a:r>
          </a:p>
        </p:txBody>
      </p:sp>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9" name="Picture 8" descr="zz.png"/>
          <p:cNvPicPr>
            <a:picLocks noChangeAspect="1"/>
          </p:cNvPicPr>
          <p:nvPr/>
        </p:nvPicPr>
        <p:blipFill>
          <a:blip r:embed="rId2" cstate="print"/>
          <a:stretch>
            <a:fillRect/>
          </a:stretch>
        </p:blipFill>
        <p:spPr>
          <a:xfrm>
            <a:off x="152400" y="990600"/>
            <a:ext cx="3753496" cy="4724400"/>
          </a:xfrm>
          <a:prstGeom prst="rect">
            <a:avLst/>
          </a:prstGeom>
        </p:spPr>
      </p:pic>
    </p:spTree>
  </p:cSld>
  <p:clrMapOvr>
    <a:masterClrMapping/>
  </p:clrMapOvr>
  <p:transition advTm="101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8600" y="1066800"/>
            <a:ext cx="4724400" cy="5170646"/>
          </a:xfrm>
          <a:prstGeom prst="rect">
            <a:avLst/>
          </a:prstGeom>
        </p:spPr>
        <p:txBody>
          <a:bodyPr wrap="square">
            <a:spAutoFit/>
          </a:bodyPr>
          <a:lstStyle/>
          <a:p>
            <a:r>
              <a:rPr lang="en-US" sz="3000" b="1" dirty="0" smtClean="0">
                <a:solidFill>
                  <a:srgbClr val="C00000"/>
                </a:solidFill>
              </a:rPr>
              <a:t>Modern scholars believe the Iliad and the Odyssey are based on oral legends, but the epics are often attributed to a storyteller named Homer.  </a:t>
            </a:r>
            <a:r>
              <a:rPr lang="en-US" sz="3000" b="1" dirty="0" smtClean="0"/>
              <a:t>The language of the Iliad and the Odyssey suggest that Homer came from the western coast of the modern nation of Turkey. </a:t>
            </a:r>
          </a:p>
        </p:txBody>
      </p:sp>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9" name="Picture 8" descr="zz.png"/>
          <p:cNvPicPr>
            <a:picLocks noChangeAspect="1"/>
          </p:cNvPicPr>
          <p:nvPr/>
        </p:nvPicPr>
        <p:blipFill>
          <a:blip r:embed="rId2" cstate="print"/>
          <a:stretch>
            <a:fillRect/>
          </a:stretch>
        </p:blipFill>
        <p:spPr>
          <a:xfrm>
            <a:off x="152400" y="990600"/>
            <a:ext cx="3753496" cy="4724400"/>
          </a:xfrm>
          <a:prstGeom prst="rect">
            <a:avLst/>
          </a:prstGeom>
        </p:spPr>
      </p:pic>
    </p:spTree>
  </p:cSld>
  <p:clrMapOvr>
    <a:masterClrMapping/>
  </p:clrMapOvr>
  <p:transition advTm="7328">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8600" y="1066800"/>
            <a:ext cx="4724400" cy="3785652"/>
          </a:xfrm>
          <a:prstGeom prst="rect">
            <a:avLst/>
          </a:prstGeom>
        </p:spPr>
        <p:txBody>
          <a:bodyPr wrap="square">
            <a:spAutoFit/>
          </a:bodyPr>
          <a:lstStyle/>
          <a:p>
            <a:r>
              <a:rPr lang="en-US" sz="3000" b="1" dirty="0" smtClean="0"/>
              <a:t>Homer’s name can be translated from a word that means blind, but the vivid imagery of the Iliad and the Odyssey suggest that the author of the poems must have had sight at some point in his life. </a:t>
            </a:r>
          </a:p>
        </p:txBody>
      </p:sp>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9" name="Picture 8" descr="zz.png"/>
          <p:cNvPicPr>
            <a:picLocks noChangeAspect="1"/>
          </p:cNvPicPr>
          <p:nvPr/>
        </p:nvPicPr>
        <p:blipFill>
          <a:blip r:embed="rId2" cstate="print"/>
          <a:stretch>
            <a:fillRect/>
          </a:stretch>
        </p:blipFill>
        <p:spPr>
          <a:xfrm>
            <a:off x="152400" y="990600"/>
            <a:ext cx="3753496" cy="4724400"/>
          </a:xfrm>
          <a:prstGeom prst="rect">
            <a:avLst/>
          </a:prstGeom>
        </p:spPr>
      </p:pic>
    </p:spTree>
  </p:cSld>
  <p:clrMapOvr>
    <a:masterClrMapping/>
  </p:clrMapOvr>
  <p:transition advTm="13219">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png"/>
          <p:cNvPicPr>
            <a:picLocks noChangeAspect="1"/>
          </p:cNvPicPr>
          <p:nvPr/>
        </p:nvPicPr>
        <p:blipFill>
          <a:blip r:embed="rId2" cstate="print"/>
          <a:stretch>
            <a:fillRect/>
          </a:stretch>
        </p:blipFill>
        <p:spPr>
          <a:xfrm>
            <a:off x="3947828" y="1295400"/>
            <a:ext cx="5496417" cy="54102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228600" y="1143000"/>
            <a:ext cx="5410200" cy="5170646"/>
          </a:xfrm>
          <a:prstGeom prst="rect">
            <a:avLst/>
          </a:prstGeom>
        </p:spPr>
        <p:txBody>
          <a:bodyPr wrap="square">
            <a:spAutoFit/>
          </a:bodyPr>
          <a:lstStyle/>
          <a:p>
            <a:r>
              <a:rPr lang="en-US" sz="3000" b="1" dirty="0" smtClean="0"/>
              <a:t>We have only a few clues about who Homer might have been.  Herodotus was a Greek writer who lived in the fifth century before the Common Era.  </a:t>
            </a:r>
            <a:r>
              <a:rPr lang="en-US" sz="3000" b="1" dirty="0" smtClean="0">
                <a:solidFill>
                  <a:srgbClr val="C00000"/>
                </a:solidFill>
              </a:rPr>
              <a:t>Herodotus is often called “the Father of History.”  The great historian estimated that the story of the Trojan War was at that time at least seven centuries old. </a:t>
            </a:r>
          </a:p>
        </p:txBody>
      </p:sp>
    </p:spTree>
  </p:cSld>
  <p:clrMapOvr>
    <a:masterClrMapping/>
  </p:clrMapOvr>
  <p:transition advTm="93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png"/>
          <p:cNvPicPr>
            <a:picLocks noChangeAspect="1"/>
          </p:cNvPicPr>
          <p:nvPr/>
        </p:nvPicPr>
        <p:blipFill>
          <a:blip r:embed="rId2" cstate="print"/>
          <a:stretch>
            <a:fillRect/>
          </a:stretch>
        </p:blipFill>
        <p:spPr>
          <a:xfrm>
            <a:off x="3947828" y="1295400"/>
            <a:ext cx="5496417" cy="54102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228600" y="1143000"/>
            <a:ext cx="5410200" cy="5170646"/>
          </a:xfrm>
          <a:prstGeom prst="rect">
            <a:avLst/>
          </a:prstGeom>
        </p:spPr>
        <p:txBody>
          <a:bodyPr wrap="square">
            <a:spAutoFit/>
          </a:bodyPr>
          <a:lstStyle/>
          <a:p>
            <a:r>
              <a:rPr lang="en-US" sz="3000" b="1" dirty="0" smtClean="0">
                <a:solidFill>
                  <a:srgbClr val="C00000"/>
                </a:solidFill>
              </a:rPr>
              <a:t>We have only a few clues about who Homer might have been.  Herodotus was a Greek writer who lived in the fifth century before the Common Era.  </a:t>
            </a:r>
            <a:r>
              <a:rPr lang="en-US" sz="3000" b="1" dirty="0" smtClean="0"/>
              <a:t>Herodotus is often called “the Father of History.”  </a:t>
            </a:r>
            <a:r>
              <a:rPr lang="en-US" sz="3000" b="1" dirty="0" smtClean="0">
                <a:solidFill>
                  <a:srgbClr val="C00000"/>
                </a:solidFill>
              </a:rPr>
              <a:t>The great historian estimated that the story of the Trojan War was at that time at least seven centuries old. </a:t>
            </a:r>
          </a:p>
        </p:txBody>
      </p:sp>
    </p:spTree>
  </p:cSld>
  <p:clrMapOvr>
    <a:masterClrMapping/>
  </p:clrMapOvr>
  <p:transition advTm="309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28600" y="609600"/>
            <a:ext cx="8458200" cy="2400657"/>
          </a:xfrm>
          <a:prstGeom prst="rect">
            <a:avLst/>
          </a:prstGeom>
          <a:noFill/>
        </p:spPr>
        <p:txBody>
          <a:bodyPr wrap="square" rtlCol="0">
            <a:spAutoFit/>
          </a:bodyPr>
          <a:lstStyle/>
          <a:p>
            <a:r>
              <a:rPr lang="en-US" sz="3000" b="1" dirty="0" smtClean="0">
                <a:solidFill>
                  <a:srgbClr val="C00000"/>
                </a:solidFill>
              </a:rPr>
              <a:t>During the Greek Dark Age, poets called bards traveled to different </a:t>
            </a:r>
            <a:r>
              <a:rPr lang="en-US" sz="3000" b="1" dirty="0" err="1" smtClean="0">
                <a:solidFill>
                  <a:srgbClr val="C00000"/>
                </a:solidFill>
              </a:rPr>
              <a:t>poli</a:t>
            </a:r>
            <a:r>
              <a:rPr lang="en-US" sz="3000" b="1" dirty="0" smtClean="0">
                <a:solidFill>
                  <a:srgbClr val="C00000"/>
                </a:solidFill>
              </a:rPr>
              <a:t>.  </a:t>
            </a:r>
            <a:r>
              <a:rPr lang="en-US" sz="3000" b="1" dirty="0" smtClean="0"/>
              <a:t>The bards told stories in the form of long poems called epics.  </a:t>
            </a:r>
            <a:r>
              <a:rPr lang="en-US" sz="3000" b="1" dirty="0" smtClean="0">
                <a:solidFill>
                  <a:srgbClr val="C00000"/>
                </a:solidFill>
              </a:rPr>
              <a:t>People would often pay to hear the bards describe stories of the distant past.  </a:t>
            </a:r>
            <a:endParaRPr lang="en-US" sz="3000" b="1" dirty="0">
              <a:solidFill>
                <a:srgbClr val="C00000"/>
              </a:solidFill>
            </a:endParaRPr>
          </a:p>
        </p:txBody>
      </p:sp>
      <p:pic>
        <p:nvPicPr>
          <p:cNvPr id="17410" name="Picture 2" descr="http://img0.liveinternet.ru/images/foto/c/1/apps/4/837/4837630_0012-1354488708-0345456-www.nevsepic.com.ua.jpg"/>
          <p:cNvPicPr>
            <a:picLocks noChangeAspect="1" noChangeArrowheads="1"/>
          </p:cNvPicPr>
          <p:nvPr/>
        </p:nvPicPr>
        <p:blipFill>
          <a:blip r:embed="rId2" cstate="print"/>
          <a:srcRect/>
          <a:stretch>
            <a:fillRect/>
          </a:stretch>
        </p:blipFill>
        <p:spPr bwMode="auto">
          <a:xfrm>
            <a:off x="1600200" y="3048000"/>
            <a:ext cx="5968999" cy="3581400"/>
          </a:xfrm>
          <a:prstGeom prst="rect">
            <a:avLst/>
          </a:prstGeom>
          <a:noFill/>
        </p:spPr>
      </p:pic>
    </p:spTree>
  </p:cSld>
  <p:clrMapOvr>
    <a:masterClrMapping/>
  </p:clrMapOvr>
  <p:transition advTm="442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png"/>
          <p:cNvPicPr>
            <a:picLocks noChangeAspect="1"/>
          </p:cNvPicPr>
          <p:nvPr/>
        </p:nvPicPr>
        <p:blipFill>
          <a:blip r:embed="rId2" cstate="print"/>
          <a:stretch>
            <a:fillRect/>
          </a:stretch>
        </p:blipFill>
        <p:spPr>
          <a:xfrm>
            <a:off x="3947828" y="1295400"/>
            <a:ext cx="5496417" cy="54102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228600" y="1143000"/>
            <a:ext cx="5410200" cy="5170646"/>
          </a:xfrm>
          <a:prstGeom prst="rect">
            <a:avLst/>
          </a:prstGeom>
        </p:spPr>
        <p:txBody>
          <a:bodyPr wrap="square">
            <a:spAutoFit/>
          </a:bodyPr>
          <a:lstStyle/>
          <a:p>
            <a:r>
              <a:rPr lang="en-US" sz="3000" b="1" dirty="0" smtClean="0">
                <a:solidFill>
                  <a:srgbClr val="C00000"/>
                </a:solidFill>
              </a:rPr>
              <a:t>We have only a few clues about who Homer might have been.  Herodotus was a Greek writer who lived in the fifth century before the Common Era.  Herodotus is often called “the Father of History.”  </a:t>
            </a:r>
            <a:r>
              <a:rPr lang="en-US" sz="3000" b="1" dirty="0" smtClean="0"/>
              <a:t>The great historian estimated that the story of the Trojan War was at that time at least seven centuries old. </a:t>
            </a:r>
          </a:p>
        </p:txBody>
      </p:sp>
    </p:spTree>
  </p:cSld>
  <p:clrMapOvr>
    <a:masterClrMapping/>
  </p:clrMapOvr>
  <p:transition advTm="776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4419600" y="914400"/>
            <a:ext cx="4267200" cy="5170646"/>
          </a:xfrm>
          <a:prstGeom prst="rect">
            <a:avLst/>
          </a:prstGeom>
        </p:spPr>
        <p:txBody>
          <a:bodyPr wrap="square">
            <a:spAutoFit/>
          </a:bodyPr>
          <a:lstStyle/>
          <a:p>
            <a:r>
              <a:rPr lang="en-US" sz="3000" b="1" dirty="0" smtClean="0"/>
              <a:t>The epic stories of the bards are the foundation of Greek theater.  During the Classical Age, the Greeks often performed plays at festivals honoring Dionysus.  </a:t>
            </a:r>
            <a:r>
              <a:rPr lang="en-US" sz="3000" b="1" dirty="0" smtClean="0">
                <a:solidFill>
                  <a:srgbClr val="C00000"/>
                </a:solidFill>
              </a:rPr>
              <a:t>Dionysus was the Greek god of the harvest, but he was also the god of pleasure.  </a:t>
            </a:r>
          </a:p>
        </p:txBody>
      </p:sp>
      <p:pic>
        <p:nvPicPr>
          <p:cNvPr id="37890" name="Picture 2" descr="http://img.scoop.it/PHC9l2tflr8NLOAI5lWvLTl72eJkfbmt4t8yenImKBXEejxNn4ZJNZ2ss5Ku7Cxt"/>
          <p:cNvPicPr>
            <a:picLocks noChangeAspect="1" noChangeArrowheads="1"/>
          </p:cNvPicPr>
          <p:nvPr/>
        </p:nvPicPr>
        <p:blipFill>
          <a:blip r:embed="rId2" cstate="print"/>
          <a:srcRect/>
          <a:stretch>
            <a:fillRect/>
          </a:stretch>
        </p:blipFill>
        <p:spPr bwMode="auto">
          <a:xfrm>
            <a:off x="228600" y="1295400"/>
            <a:ext cx="4048125" cy="4629151"/>
          </a:xfrm>
          <a:prstGeom prst="rect">
            <a:avLst/>
          </a:prstGeom>
          <a:noFill/>
        </p:spPr>
      </p:pic>
    </p:spTree>
  </p:cSld>
  <p:clrMapOvr>
    <a:masterClrMapping/>
  </p:clrMapOvr>
  <p:transition advTm="114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4419600" y="914400"/>
            <a:ext cx="4267200" cy="5170646"/>
          </a:xfrm>
          <a:prstGeom prst="rect">
            <a:avLst/>
          </a:prstGeom>
        </p:spPr>
        <p:txBody>
          <a:bodyPr wrap="square">
            <a:spAutoFit/>
          </a:bodyPr>
          <a:lstStyle/>
          <a:p>
            <a:r>
              <a:rPr lang="en-US" sz="3000" b="1" dirty="0" smtClean="0">
                <a:solidFill>
                  <a:srgbClr val="C00000"/>
                </a:solidFill>
              </a:rPr>
              <a:t>The epic stories of the bards are the foundation of Greek theater.  During the Classical Age, the Greeks often performed plays at festivals honoring Dionysus.  </a:t>
            </a:r>
            <a:r>
              <a:rPr lang="en-US" sz="3000" b="1" dirty="0" smtClean="0"/>
              <a:t>Dionysus was the Greek god of the harvest, but he was also the god of pleasure.  </a:t>
            </a:r>
          </a:p>
        </p:txBody>
      </p:sp>
      <p:pic>
        <p:nvPicPr>
          <p:cNvPr id="37890" name="Picture 2" descr="http://img.scoop.it/PHC9l2tflr8NLOAI5lWvLTl72eJkfbmt4t8yenImKBXEejxNn4ZJNZ2ss5Ku7Cxt"/>
          <p:cNvPicPr>
            <a:picLocks noChangeAspect="1" noChangeArrowheads="1"/>
          </p:cNvPicPr>
          <p:nvPr/>
        </p:nvPicPr>
        <p:blipFill>
          <a:blip r:embed="rId2" cstate="print"/>
          <a:srcRect/>
          <a:stretch>
            <a:fillRect/>
          </a:stretch>
        </p:blipFill>
        <p:spPr bwMode="auto">
          <a:xfrm>
            <a:off x="228600" y="1295400"/>
            <a:ext cx="4048125" cy="4629151"/>
          </a:xfrm>
          <a:prstGeom prst="rect">
            <a:avLst/>
          </a:prstGeom>
          <a:noFill/>
        </p:spPr>
      </p:pic>
    </p:spTree>
  </p:cSld>
  <p:clrMapOvr>
    <a:masterClrMapping/>
  </p:clrMapOvr>
  <p:transition advTm="5422">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png"/>
          <p:cNvPicPr>
            <a:picLocks noChangeAspect="1"/>
          </p:cNvPicPr>
          <p:nvPr/>
        </p:nvPicPr>
        <p:blipFill>
          <a:blip r:embed="rId2" cstate="print"/>
          <a:stretch>
            <a:fillRect/>
          </a:stretch>
        </p:blipFill>
        <p:spPr>
          <a:xfrm>
            <a:off x="2932285" y="228600"/>
            <a:ext cx="6211715" cy="4839803"/>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152400" y="838200"/>
            <a:ext cx="8305800" cy="5170646"/>
          </a:xfrm>
          <a:prstGeom prst="rect">
            <a:avLst/>
          </a:prstGeom>
        </p:spPr>
        <p:txBody>
          <a:bodyPr wrap="square">
            <a:spAutoFit/>
          </a:bodyPr>
          <a:lstStyle/>
          <a:p>
            <a:r>
              <a:rPr lang="en-US" sz="3000" b="1" dirty="0" smtClean="0"/>
              <a:t>In many Greek </a:t>
            </a:r>
          </a:p>
          <a:p>
            <a:r>
              <a:rPr lang="en-US" sz="3000" b="1" dirty="0" smtClean="0"/>
              <a:t>plays, a few actors </a:t>
            </a:r>
          </a:p>
          <a:p>
            <a:r>
              <a:rPr lang="en-US" sz="3000" b="1" dirty="0" smtClean="0"/>
              <a:t>played roles while a </a:t>
            </a:r>
          </a:p>
          <a:p>
            <a:r>
              <a:rPr lang="en-US" sz="3000" b="1" dirty="0" smtClean="0"/>
              <a:t>chorus narrated the </a:t>
            </a:r>
          </a:p>
          <a:p>
            <a:r>
              <a:rPr lang="en-US" sz="3000" b="1" dirty="0" smtClean="0"/>
              <a:t>play and offered </a:t>
            </a:r>
          </a:p>
          <a:p>
            <a:r>
              <a:rPr lang="en-US" sz="3000" b="1" dirty="0" smtClean="0"/>
              <a:t>advice to the characters.  </a:t>
            </a:r>
          </a:p>
          <a:p>
            <a:r>
              <a:rPr lang="en-US" sz="3000" b="1" dirty="0" smtClean="0">
                <a:solidFill>
                  <a:srgbClr val="C00000"/>
                </a:solidFill>
              </a:rPr>
              <a:t>Greek tragedies were plays </a:t>
            </a:r>
          </a:p>
          <a:p>
            <a:r>
              <a:rPr lang="en-US" sz="3000" b="1" dirty="0" smtClean="0">
                <a:solidFill>
                  <a:srgbClr val="C00000"/>
                </a:solidFill>
              </a:rPr>
              <a:t>that described great conflicts and often </a:t>
            </a:r>
          </a:p>
          <a:p>
            <a:r>
              <a:rPr lang="en-US" sz="3000" b="1" dirty="0" smtClean="0">
                <a:solidFill>
                  <a:srgbClr val="C00000"/>
                </a:solidFill>
              </a:rPr>
              <a:t>ended unhappily; Greek comedies told </a:t>
            </a:r>
          </a:p>
          <a:p>
            <a:r>
              <a:rPr lang="en-US" sz="3000" b="1" dirty="0" smtClean="0">
                <a:solidFill>
                  <a:srgbClr val="C00000"/>
                </a:solidFill>
              </a:rPr>
              <a:t>amusing stories about Greek culture and society and generally had happy endings.  </a:t>
            </a:r>
          </a:p>
        </p:txBody>
      </p:sp>
    </p:spTree>
  </p:cSld>
  <p:clrMapOvr>
    <a:masterClrMapping/>
  </p:clrMapOvr>
  <p:transition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png"/>
          <p:cNvPicPr>
            <a:picLocks noChangeAspect="1"/>
          </p:cNvPicPr>
          <p:nvPr/>
        </p:nvPicPr>
        <p:blipFill>
          <a:blip r:embed="rId2" cstate="print"/>
          <a:stretch>
            <a:fillRect/>
          </a:stretch>
        </p:blipFill>
        <p:spPr>
          <a:xfrm>
            <a:off x="2932285" y="228600"/>
            <a:ext cx="6211715" cy="4839803"/>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152400" y="838200"/>
            <a:ext cx="8305800" cy="5170646"/>
          </a:xfrm>
          <a:prstGeom prst="rect">
            <a:avLst/>
          </a:prstGeom>
        </p:spPr>
        <p:txBody>
          <a:bodyPr wrap="square">
            <a:spAutoFit/>
          </a:bodyPr>
          <a:lstStyle/>
          <a:p>
            <a:r>
              <a:rPr lang="en-US" sz="3000" b="1" dirty="0" smtClean="0">
                <a:solidFill>
                  <a:srgbClr val="C00000"/>
                </a:solidFill>
              </a:rPr>
              <a:t>In many Greek </a:t>
            </a:r>
          </a:p>
          <a:p>
            <a:r>
              <a:rPr lang="en-US" sz="3000" b="1" dirty="0" smtClean="0">
                <a:solidFill>
                  <a:srgbClr val="C00000"/>
                </a:solidFill>
              </a:rPr>
              <a:t>plays, a few actors </a:t>
            </a:r>
          </a:p>
          <a:p>
            <a:r>
              <a:rPr lang="en-US" sz="3000" b="1" dirty="0" smtClean="0">
                <a:solidFill>
                  <a:srgbClr val="C00000"/>
                </a:solidFill>
              </a:rPr>
              <a:t>played roles while a </a:t>
            </a:r>
          </a:p>
          <a:p>
            <a:r>
              <a:rPr lang="en-US" sz="3000" b="1" dirty="0" smtClean="0">
                <a:solidFill>
                  <a:srgbClr val="C00000"/>
                </a:solidFill>
              </a:rPr>
              <a:t>chorus narrated the </a:t>
            </a:r>
          </a:p>
          <a:p>
            <a:r>
              <a:rPr lang="en-US" sz="3000" b="1" dirty="0" smtClean="0">
                <a:solidFill>
                  <a:srgbClr val="C00000"/>
                </a:solidFill>
              </a:rPr>
              <a:t>play and offered </a:t>
            </a:r>
          </a:p>
          <a:p>
            <a:r>
              <a:rPr lang="en-US" sz="3000" b="1" dirty="0" smtClean="0">
                <a:solidFill>
                  <a:srgbClr val="C00000"/>
                </a:solidFill>
              </a:rPr>
              <a:t>advice to the characters.  </a:t>
            </a:r>
          </a:p>
          <a:p>
            <a:r>
              <a:rPr lang="en-US" sz="3000" b="1" dirty="0" smtClean="0"/>
              <a:t>Greek tragedies were plays </a:t>
            </a:r>
          </a:p>
          <a:p>
            <a:r>
              <a:rPr lang="en-US" sz="3000" b="1" dirty="0" smtClean="0"/>
              <a:t>that described great conflicts and often </a:t>
            </a:r>
          </a:p>
          <a:p>
            <a:r>
              <a:rPr lang="en-US" sz="3000" b="1" dirty="0" smtClean="0"/>
              <a:t>ended unhappily; Greek comedies told </a:t>
            </a:r>
          </a:p>
          <a:p>
            <a:r>
              <a:rPr lang="en-US" sz="3000" b="1" dirty="0" smtClean="0"/>
              <a:t>amusing stories about Greek culture and society and generally had happy endings.  </a:t>
            </a:r>
          </a:p>
        </p:txBody>
      </p:sp>
    </p:spTree>
  </p:cSld>
  <p:clrMapOvr>
    <a:masterClrMapping/>
  </p:clrMapOvr>
  <p:transition advTm="13625">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6" name="Rectangle 5"/>
          <p:cNvSpPr/>
          <p:nvPr/>
        </p:nvSpPr>
        <p:spPr>
          <a:xfrm>
            <a:off x="228600" y="1143000"/>
            <a:ext cx="8305800" cy="1477328"/>
          </a:xfrm>
          <a:prstGeom prst="rect">
            <a:avLst/>
          </a:prstGeom>
        </p:spPr>
        <p:txBody>
          <a:bodyPr wrap="square">
            <a:spAutoFit/>
          </a:bodyPr>
          <a:lstStyle/>
          <a:p>
            <a:r>
              <a:rPr lang="en-US" sz="3000" b="1" dirty="0" smtClean="0"/>
              <a:t>The modern movies we see today are rooted in the plays of ancient Greece and the stories of the mysterious Heroic Era of ancient Greece.</a:t>
            </a:r>
          </a:p>
        </p:txBody>
      </p:sp>
      <p:pic>
        <p:nvPicPr>
          <p:cNvPr id="41986" name="Picture 2" descr="http://farm3.staticflickr.com/2481/3723949350_d472c2c032.jpg"/>
          <p:cNvPicPr>
            <a:picLocks noChangeAspect="1" noChangeArrowheads="1"/>
          </p:cNvPicPr>
          <p:nvPr/>
        </p:nvPicPr>
        <p:blipFill>
          <a:blip r:embed="rId2" cstate="print"/>
          <a:srcRect/>
          <a:stretch>
            <a:fillRect/>
          </a:stretch>
        </p:blipFill>
        <p:spPr bwMode="auto">
          <a:xfrm>
            <a:off x="2133600" y="2971800"/>
            <a:ext cx="4953000" cy="3306128"/>
          </a:xfrm>
          <a:prstGeom prst="rect">
            <a:avLst/>
          </a:prstGeom>
          <a:noFill/>
        </p:spPr>
      </p:pic>
    </p:spTree>
  </p:cSld>
  <p:clrMapOvr>
    <a:masterClrMapping/>
  </p:clrMapOvr>
  <p:transition advTm="111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tx2">
                    <a:lumMod val="50000"/>
                  </a:schemeClr>
                </a:solidFill>
              </a:rPr>
              <a:t>Learn more about history at</a:t>
            </a:r>
          </a:p>
          <a:p>
            <a:pPr algn="ctr"/>
            <a:r>
              <a:rPr lang="en-US" sz="3200" b="1" dirty="0" smtClean="0">
                <a:solidFill>
                  <a:schemeClr val="tx2">
                    <a:lumMod val="50000"/>
                  </a:schemeClr>
                </a:solidFill>
              </a:rPr>
              <a:t>www.mrdowling.com</a:t>
            </a:r>
            <a:endParaRPr lang="en-US" sz="3200" dirty="0">
              <a:solidFill>
                <a:schemeClr val="tx2">
                  <a:lumMod val="50000"/>
                </a:schemeClr>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8" name="TextBox 7"/>
          <p:cNvSpPr txBox="1"/>
          <p:nvPr/>
        </p:nvSpPr>
        <p:spPr>
          <a:xfrm>
            <a:off x="533400" y="838200"/>
            <a:ext cx="3466270" cy="523220"/>
          </a:xfrm>
          <a:prstGeom prst="rect">
            <a:avLst/>
          </a:prstGeom>
          <a:noFill/>
        </p:spPr>
        <p:txBody>
          <a:bodyPr wrap="none" rtlCol="0">
            <a:spAutoFit/>
          </a:bodyPr>
          <a:lstStyle/>
          <a:p>
            <a:r>
              <a:rPr lang="en-US" sz="1400" dirty="0" smtClean="0">
                <a:solidFill>
                  <a:schemeClr val="tx2">
                    <a:lumMod val="50000"/>
                  </a:schemeClr>
                </a:solidFill>
              </a:rPr>
              <a:t>Music courtesy of Kevin MacLeod</a:t>
            </a:r>
          </a:p>
          <a:p>
            <a:r>
              <a:rPr lang="en-US" sz="1400" dirty="0" smtClean="0">
                <a:solidFill>
                  <a:schemeClr val="tx2">
                    <a:lumMod val="50000"/>
                  </a:schemeClr>
                </a:solidFill>
              </a:rPr>
              <a:t>http://incompetech.com/music/royalty-free/</a:t>
            </a:r>
            <a:endParaRPr lang="en-US" sz="1400" dirty="0">
              <a:solidFill>
                <a:schemeClr val="tx2">
                  <a:lumMod val="50000"/>
                </a:schemeClr>
              </a:solidFill>
            </a:endParaRPr>
          </a:p>
        </p:txBody>
      </p:sp>
      <p:sp>
        <p:nvSpPr>
          <p:cNvPr id="9"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advTm="103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28600" y="609600"/>
            <a:ext cx="8458200" cy="2400657"/>
          </a:xfrm>
          <a:prstGeom prst="rect">
            <a:avLst/>
          </a:prstGeom>
          <a:noFill/>
        </p:spPr>
        <p:txBody>
          <a:bodyPr wrap="square" rtlCol="0">
            <a:spAutoFit/>
          </a:bodyPr>
          <a:lstStyle/>
          <a:p>
            <a:r>
              <a:rPr lang="en-US" sz="3000" b="1" dirty="0" smtClean="0">
                <a:solidFill>
                  <a:srgbClr val="C00000"/>
                </a:solidFill>
              </a:rPr>
              <a:t>During the Greek Dark Age, poets called bards traveled to different </a:t>
            </a:r>
            <a:r>
              <a:rPr lang="en-US" sz="3000" b="1" dirty="0" err="1" smtClean="0">
                <a:solidFill>
                  <a:srgbClr val="C00000"/>
                </a:solidFill>
              </a:rPr>
              <a:t>poli</a:t>
            </a:r>
            <a:r>
              <a:rPr lang="en-US" sz="3000" b="1" dirty="0" smtClean="0">
                <a:solidFill>
                  <a:srgbClr val="C00000"/>
                </a:solidFill>
              </a:rPr>
              <a:t>.  The bards told stories in the form of long poems called epics.  </a:t>
            </a:r>
            <a:r>
              <a:rPr lang="en-US" sz="3000" b="1" dirty="0" smtClean="0"/>
              <a:t>People would often pay to hear the bards describe stories of the distant past.  </a:t>
            </a:r>
            <a:endParaRPr lang="en-US" sz="3000" b="1" dirty="0"/>
          </a:p>
        </p:txBody>
      </p:sp>
      <p:pic>
        <p:nvPicPr>
          <p:cNvPr id="17410" name="Picture 2" descr="http://img0.liveinternet.ru/images/foto/c/1/apps/4/837/4837630_0012-1354488708-0345456-www.nevsepic.com.ua.jpg"/>
          <p:cNvPicPr>
            <a:picLocks noChangeAspect="1" noChangeArrowheads="1"/>
          </p:cNvPicPr>
          <p:nvPr/>
        </p:nvPicPr>
        <p:blipFill>
          <a:blip r:embed="rId2" cstate="print"/>
          <a:srcRect/>
          <a:stretch>
            <a:fillRect/>
          </a:stretch>
        </p:blipFill>
        <p:spPr bwMode="auto">
          <a:xfrm>
            <a:off x="1600200" y="3048000"/>
            <a:ext cx="5968999" cy="3581400"/>
          </a:xfrm>
          <a:prstGeom prst="rect">
            <a:avLst/>
          </a:prstGeom>
          <a:noFill/>
        </p:spPr>
      </p:pic>
    </p:spTree>
  </p:cSld>
  <p:clrMapOvr>
    <a:masterClrMapping/>
  </p:clrMapOvr>
  <p:transition advTm="4891">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533400" y="1828800"/>
            <a:ext cx="4267200" cy="3323987"/>
          </a:xfrm>
          <a:prstGeom prst="rect">
            <a:avLst/>
          </a:prstGeom>
          <a:noFill/>
        </p:spPr>
        <p:txBody>
          <a:bodyPr wrap="square" rtlCol="0">
            <a:spAutoFit/>
          </a:bodyPr>
          <a:lstStyle/>
          <a:p>
            <a:r>
              <a:rPr lang="en-US" sz="3000" b="1" dirty="0" smtClean="0"/>
              <a:t>The bards would sing many of the epic poems while accompanied by a stringed instrument called a lyre.  </a:t>
            </a:r>
            <a:r>
              <a:rPr lang="en-US" sz="3000" b="1" dirty="0" smtClean="0">
                <a:solidFill>
                  <a:srgbClr val="C00000"/>
                </a:solidFill>
              </a:rPr>
              <a:t>The musical epics were called lyric poetry.</a:t>
            </a:r>
            <a:endParaRPr lang="en-US" sz="3000" b="1" dirty="0">
              <a:solidFill>
                <a:srgbClr val="C00000"/>
              </a:solidFill>
            </a:endParaRPr>
          </a:p>
        </p:txBody>
      </p:sp>
      <p:pic>
        <p:nvPicPr>
          <p:cNvPr id="30722" name="Picture 2" descr="Mousai Helikon Staatliche Antikensammlungen Schoen80 n1.jpg"/>
          <p:cNvPicPr>
            <a:picLocks noChangeAspect="1" noChangeArrowheads="1"/>
          </p:cNvPicPr>
          <p:nvPr/>
        </p:nvPicPr>
        <p:blipFill>
          <a:blip r:embed="rId2" cstate="print"/>
          <a:srcRect/>
          <a:stretch>
            <a:fillRect/>
          </a:stretch>
        </p:blipFill>
        <p:spPr bwMode="auto">
          <a:xfrm>
            <a:off x="5410200" y="1219200"/>
            <a:ext cx="3267075" cy="4752976"/>
          </a:xfrm>
          <a:prstGeom prst="rect">
            <a:avLst/>
          </a:prstGeom>
          <a:noFill/>
        </p:spPr>
      </p:pic>
    </p:spTree>
  </p:cSld>
  <p:clrMapOvr>
    <a:masterClrMapping/>
  </p:clrMapOvr>
  <p:transition advTm="68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533400" y="1828800"/>
            <a:ext cx="4267200" cy="3323987"/>
          </a:xfrm>
          <a:prstGeom prst="rect">
            <a:avLst/>
          </a:prstGeom>
          <a:noFill/>
        </p:spPr>
        <p:txBody>
          <a:bodyPr wrap="square" rtlCol="0">
            <a:spAutoFit/>
          </a:bodyPr>
          <a:lstStyle/>
          <a:p>
            <a:r>
              <a:rPr lang="en-US" sz="3000" b="1" dirty="0" smtClean="0">
                <a:solidFill>
                  <a:srgbClr val="C00000"/>
                </a:solidFill>
              </a:rPr>
              <a:t>The bards would sing many of the epic poems while accompanied by a stringed instrument called a lyre.  </a:t>
            </a:r>
            <a:r>
              <a:rPr lang="en-US" sz="3000" b="1" dirty="0" smtClean="0"/>
              <a:t>The musical epics were called lyric poetry.</a:t>
            </a:r>
            <a:endParaRPr lang="en-US" sz="3000" b="1" dirty="0"/>
          </a:p>
        </p:txBody>
      </p:sp>
      <p:pic>
        <p:nvPicPr>
          <p:cNvPr id="30722" name="Picture 2" descr="Mousai Helikon Staatliche Antikensammlungen Schoen80 n1.jpg"/>
          <p:cNvPicPr>
            <a:picLocks noChangeAspect="1" noChangeArrowheads="1"/>
          </p:cNvPicPr>
          <p:nvPr/>
        </p:nvPicPr>
        <p:blipFill>
          <a:blip r:embed="rId2" cstate="print"/>
          <a:srcRect/>
          <a:stretch>
            <a:fillRect/>
          </a:stretch>
        </p:blipFill>
        <p:spPr bwMode="auto">
          <a:xfrm>
            <a:off x="5410200" y="1219200"/>
            <a:ext cx="3267075" cy="4752976"/>
          </a:xfrm>
          <a:prstGeom prst="rect">
            <a:avLst/>
          </a:prstGeom>
          <a:noFill/>
        </p:spPr>
      </p:pic>
    </p:spTree>
  </p:cSld>
  <p:clrMapOvr>
    <a:masterClrMapping/>
  </p:clrMapOvr>
  <p:transition advTm="3047">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4343400" y="990600"/>
            <a:ext cx="4191000" cy="5170646"/>
          </a:xfrm>
          <a:prstGeom prst="rect">
            <a:avLst/>
          </a:prstGeom>
          <a:noFill/>
        </p:spPr>
        <p:txBody>
          <a:bodyPr wrap="square" rtlCol="0">
            <a:spAutoFit/>
          </a:bodyPr>
          <a:lstStyle/>
          <a:p>
            <a:r>
              <a:rPr lang="en-US" sz="3000" b="1" dirty="0" smtClean="0"/>
              <a:t>The two oldest surviving examples of Greek literature are the </a:t>
            </a:r>
            <a:r>
              <a:rPr lang="en-US" sz="3000" b="1" i="1" dirty="0" smtClean="0"/>
              <a:t>Iliad</a:t>
            </a:r>
            <a:r>
              <a:rPr lang="en-US" sz="3000" b="1" dirty="0" smtClean="0"/>
              <a:t> and the </a:t>
            </a:r>
            <a:r>
              <a:rPr lang="en-US" sz="3000" b="1" i="1" dirty="0" smtClean="0"/>
              <a:t>Odyssey</a:t>
            </a:r>
            <a:r>
              <a:rPr lang="en-US" sz="3000" b="1" dirty="0" smtClean="0"/>
              <a:t>, epic poems that describe the Trojan War, a conflict between the Greeks and the city of Troy that the epics say was fought almost 1200 years before the Common Era.   </a:t>
            </a:r>
            <a:endParaRPr lang="en-US" sz="3000" b="1" dirty="0"/>
          </a:p>
        </p:txBody>
      </p:sp>
      <p:pic>
        <p:nvPicPr>
          <p:cNvPr id="6" name="Picture 5" descr="zz.png"/>
          <p:cNvPicPr>
            <a:picLocks noChangeAspect="1"/>
          </p:cNvPicPr>
          <p:nvPr/>
        </p:nvPicPr>
        <p:blipFill>
          <a:blip r:embed="rId2" cstate="print"/>
          <a:stretch>
            <a:fillRect/>
          </a:stretch>
        </p:blipFill>
        <p:spPr>
          <a:xfrm>
            <a:off x="609600" y="990600"/>
            <a:ext cx="3805695" cy="5181600"/>
          </a:xfrm>
          <a:prstGeom prst="rect">
            <a:avLst/>
          </a:prstGeom>
        </p:spPr>
      </p:pic>
    </p:spTree>
  </p:cSld>
  <p:clrMapOvr>
    <a:masterClrMapping/>
  </p:clrMapOvr>
  <p:transition advTm="184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685800" y="1524000"/>
            <a:ext cx="4419600" cy="4247317"/>
          </a:xfrm>
          <a:prstGeom prst="rect">
            <a:avLst/>
          </a:prstGeom>
          <a:noFill/>
        </p:spPr>
        <p:txBody>
          <a:bodyPr wrap="square" rtlCol="0">
            <a:spAutoFit/>
          </a:bodyPr>
          <a:lstStyle/>
          <a:p>
            <a:r>
              <a:rPr lang="en-US" sz="3000" b="1" dirty="0" smtClean="0"/>
              <a:t>The Trojan War was fought over Helen, who according to legend was the beautiful daughter of Zeus and the wife of the king of the Greek polis of Sparta.  </a:t>
            </a:r>
            <a:r>
              <a:rPr lang="en-US" sz="3000" b="1" dirty="0" smtClean="0">
                <a:solidFill>
                  <a:srgbClr val="C00000"/>
                </a:solidFill>
              </a:rPr>
              <a:t>The war began after a Trojan prince named Paris kidnapped Helen.</a:t>
            </a:r>
            <a:endParaRPr lang="en-US" sz="3000" b="1" dirty="0">
              <a:solidFill>
                <a:srgbClr val="C00000"/>
              </a:solidFill>
            </a:endParaRPr>
          </a:p>
        </p:txBody>
      </p:sp>
      <p:pic>
        <p:nvPicPr>
          <p:cNvPr id="31746" name="Picture 2"/>
          <p:cNvPicPr>
            <a:picLocks noChangeAspect="1" noChangeArrowheads="1"/>
          </p:cNvPicPr>
          <p:nvPr/>
        </p:nvPicPr>
        <p:blipFill>
          <a:blip r:embed="rId2" cstate="print"/>
          <a:srcRect/>
          <a:stretch>
            <a:fillRect/>
          </a:stretch>
        </p:blipFill>
        <p:spPr bwMode="auto">
          <a:xfrm>
            <a:off x="6019800" y="533400"/>
            <a:ext cx="2844800" cy="6186487"/>
          </a:xfrm>
          <a:prstGeom prst="rect">
            <a:avLst/>
          </a:prstGeom>
          <a:noFill/>
          <a:ln w="9525">
            <a:noFill/>
            <a:miter lim="800000"/>
            <a:headEnd/>
            <a:tailEnd/>
          </a:ln>
          <a:effectLst/>
        </p:spPr>
      </p:pic>
    </p:spTree>
  </p:cSld>
  <p:clrMapOvr>
    <a:masterClrMapping/>
  </p:clrMapOvr>
  <p:transition advTm="95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685800" y="1524000"/>
            <a:ext cx="4419600" cy="4247317"/>
          </a:xfrm>
          <a:prstGeom prst="rect">
            <a:avLst/>
          </a:prstGeom>
          <a:noFill/>
        </p:spPr>
        <p:txBody>
          <a:bodyPr wrap="square" rtlCol="0">
            <a:spAutoFit/>
          </a:bodyPr>
          <a:lstStyle/>
          <a:p>
            <a:r>
              <a:rPr lang="en-US" sz="3000" b="1" dirty="0" smtClean="0">
                <a:solidFill>
                  <a:srgbClr val="C00000"/>
                </a:solidFill>
              </a:rPr>
              <a:t>The Trojan War was fought over Helen, who according to legend was the beautiful daughter of Zeus and the wife of the king of the Greek polis of Sparta.  </a:t>
            </a:r>
            <a:r>
              <a:rPr lang="en-US" sz="3000" b="1" dirty="0" smtClean="0"/>
              <a:t>The war began after a Trojan prince named Paris kidnapped Helen.</a:t>
            </a:r>
            <a:endParaRPr lang="en-US" sz="3000" b="1" dirty="0"/>
          </a:p>
        </p:txBody>
      </p:sp>
      <p:pic>
        <p:nvPicPr>
          <p:cNvPr id="31746" name="Picture 2"/>
          <p:cNvPicPr>
            <a:picLocks noChangeAspect="1" noChangeArrowheads="1"/>
          </p:cNvPicPr>
          <p:nvPr/>
        </p:nvPicPr>
        <p:blipFill>
          <a:blip r:embed="rId2" cstate="print"/>
          <a:srcRect/>
          <a:stretch>
            <a:fillRect/>
          </a:stretch>
        </p:blipFill>
        <p:spPr bwMode="auto">
          <a:xfrm>
            <a:off x="6019800" y="533400"/>
            <a:ext cx="2844800" cy="6186487"/>
          </a:xfrm>
          <a:prstGeom prst="rect">
            <a:avLst/>
          </a:prstGeom>
          <a:noFill/>
          <a:ln w="9525">
            <a:noFill/>
            <a:miter lim="800000"/>
            <a:headEnd/>
            <a:tailEnd/>
          </a:ln>
          <a:effectLst/>
        </p:spPr>
      </p:pic>
    </p:spTree>
  </p:cSld>
  <p:clrMapOvr>
    <a:masterClrMapping/>
  </p:clrMapOvr>
  <p:transition advTm="487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The </a:t>
            </a:r>
            <a:r>
              <a:rPr lang="en-US" sz="3200" i="1" dirty="0" smtClean="0">
                <a:solidFill>
                  <a:schemeClr val="accent2">
                    <a:lumMod val="75000"/>
                  </a:schemeClr>
                </a:solidFill>
                <a:latin typeface="Aharoni" pitchFamily="2" charset="-79"/>
                <a:ea typeface="+mj-ea"/>
                <a:cs typeface="Aharoni" pitchFamily="2" charset="-79"/>
              </a:rPr>
              <a:t>Iliad </a:t>
            </a:r>
            <a:r>
              <a:rPr lang="en-US" sz="3200" dirty="0" smtClean="0">
                <a:solidFill>
                  <a:schemeClr val="accent2">
                    <a:lumMod val="75000"/>
                  </a:schemeClr>
                </a:solidFill>
                <a:latin typeface="Aharoni" pitchFamily="2" charset="-79"/>
                <a:ea typeface="+mj-ea"/>
                <a:cs typeface="Aharoni" pitchFamily="2" charset="-79"/>
              </a:rPr>
              <a:t>and the </a:t>
            </a:r>
            <a:r>
              <a:rPr lang="en-US" sz="3200" i="1" dirty="0" smtClean="0">
                <a:solidFill>
                  <a:schemeClr val="accent2">
                    <a:lumMod val="75000"/>
                  </a:schemeClr>
                </a:solidFill>
                <a:latin typeface="Aharoni" pitchFamily="2" charset="-79"/>
                <a:ea typeface="+mj-ea"/>
                <a:cs typeface="Aharoni" pitchFamily="2" charset="-79"/>
              </a:rPr>
              <a:t>Odyssey               </a:t>
            </a:r>
            <a:r>
              <a:rPr kumimoji="0" lang="en-US" sz="3200" b="0"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Ancient Greece</a:t>
            </a:r>
            <a:endParaRPr kumimoji="0" lang="en-US" sz="3200" b="0"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28600" y="914400"/>
            <a:ext cx="8382000" cy="4247317"/>
          </a:xfrm>
          <a:prstGeom prst="rect">
            <a:avLst/>
          </a:prstGeom>
          <a:noFill/>
        </p:spPr>
        <p:txBody>
          <a:bodyPr wrap="square" rtlCol="0">
            <a:spAutoFit/>
          </a:bodyPr>
          <a:lstStyle/>
          <a:p>
            <a:r>
              <a:rPr lang="en-US" sz="3000" b="1" dirty="0" smtClean="0"/>
              <a:t>According to the Odyssey, the Trojan War ended when the Greeks pretended to give up their quest for Helen.  </a:t>
            </a:r>
            <a:r>
              <a:rPr lang="en-US" sz="3000" b="1" dirty="0" smtClean="0">
                <a:solidFill>
                  <a:srgbClr val="C00000"/>
                </a:solidFill>
              </a:rPr>
              <a:t>The Greeks left a huge wooden horse as a peace offering to the Trojans.  The Greek navy pretended to sail </a:t>
            </a:r>
            <a:br>
              <a:rPr lang="en-US" sz="3000" b="1" dirty="0" smtClean="0">
                <a:solidFill>
                  <a:srgbClr val="C00000"/>
                </a:solidFill>
              </a:rPr>
            </a:br>
            <a:r>
              <a:rPr lang="en-US" sz="3000" b="1" dirty="0" smtClean="0">
                <a:solidFill>
                  <a:srgbClr val="C00000"/>
                </a:solidFill>
              </a:rPr>
              <a:t>away, but they </a:t>
            </a:r>
            <a:br>
              <a:rPr lang="en-US" sz="3000" b="1" dirty="0" smtClean="0">
                <a:solidFill>
                  <a:srgbClr val="C00000"/>
                </a:solidFill>
              </a:rPr>
            </a:br>
            <a:r>
              <a:rPr lang="en-US" sz="3000" b="1" dirty="0" smtClean="0">
                <a:solidFill>
                  <a:srgbClr val="C00000"/>
                </a:solidFill>
              </a:rPr>
              <a:t>only sailed out </a:t>
            </a:r>
            <a:br>
              <a:rPr lang="en-US" sz="3000" b="1" dirty="0" smtClean="0">
                <a:solidFill>
                  <a:srgbClr val="C00000"/>
                </a:solidFill>
              </a:rPr>
            </a:br>
            <a:r>
              <a:rPr lang="en-US" sz="3000" b="1" dirty="0" smtClean="0">
                <a:solidFill>
                  <a:srgbClr val="C00000"/>
                </a:solidFill>
              </a:rPr>
              <a:t>to a hidden </a:t>
            </a:r>
            <a:br>
              <a:rPr lang="en-US" sz="3000" b="1" dirty="0" smtClean="0">
                <a:solidFill>
                  <a:srgbClr val="C00000"/>
                </a:solidFill>
              </a:rPr>
            </a:br>
            <a:r>
              <a:rPr lang="en-US" sz="3000" b="1" dirty="0" smtClean="0">
                <a:solidFill>
                  <a:srgbClr val="C00000"/>
                </a:solidFill>
              </a:rPr>
              <a:t>location.  </a:t>
            </a:r>
            <a:endParaRPr lang="en-US" sz="3000" b="1" dirty="0">
              <a:solidFill>
                <a:srgbClr val="C00000"/>
              </a:solidFill>
            </a:endParaRPr>
          </a:p>
        </p:txBody>
      </p:sp>
      <p:pic>
        <p:nvPicPr>
          <p:cNvPr id="33793" name="Picture 1"/>
          <p:cNvPicPr>
            <a:picLocks noChangeAspect="1" noChangeArrowheads="1"/>
          </p:cNvPicPr>
          <p:nvPr/>
        </p:nvPicPr>
        <p:blipFill>
          <a:blip r:embed="rId2" cstate="print"/>
          <a:srcRect/>
          <a:stretch>
            <a:fillRect/>
          </a:stretch>
        </p:blipFill>
        <p:spPr bwMode="auto">
          <a:xfrm>
            <a:off x="3276600" y="2895600"/>
            <a:ext cx="5577954" cy="3762637"/>
          </a:xfrm>
          <a:prstGeom prst="rect">
            <a:avLst/>
          </a:prstGeom>
          <a:noFill/>
          <a:ln w="9525">
            <a:noFill/>
            <a:miter lim="800000"/>
            <a:headEnd/>
            <a:tailEnd/>
          </a:ln>
          <a:effectLst/>
        </p:spPr>
      </p:pic>
    </p:spTree>
  </p:cSld>
  <p:clrMapOvr>
    <a:masterClrMapping/>
  </p:clrMapOvr>
  <p:transition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fade">
                                      <p:cBhvr>
                                        <p:cTn id="7" dur="2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11045</TotalTime>
  <Words>1374</Words>
  <Application>Microsoft Office PowerPoint</Application>
  <PresentationFormat>On-screen Show (4:3)</PresentationFormat>
  <Paragraphs>103</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21</cp:revision>
  <dcterms:created xsi:type="dcterms:W3CDTF">2013-11-12T01:38:32Z</dcterms:created>
  <dcterms:modified xsi:type="dcterms:W3CDTF">2013-11-25T01:52:00Z</dcterms:modified>
</cp:coreProperties>
</file>