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5" r:id="rId2"/>
    <p:sldId id="326" r:id="rId3"/>
    <p:sldId id="327" r:id="rId4"/>
    <p:sldId id="328" r:id="rId5"/>
    <p:sldId id="296" r:id="rId6"/>
    <p:sldId id="323" r:id="rId7"/>
    <p:sldId id="324" r:id="rId8"/>
    <p:sldId id="297" r:id="rId9"/>
    <p:sldId id="322" r:id="rId10"/>
    <p:sldId id="329" r:id="rId11"/>
    <p:sldId id="298" r:id="rId12"/>
    <p:sldId id="321" r:id="rId13"/>
    <p:sldId id="299" r:id="rId14"/>
    <p:sldId id="320" r:id="rId15"/>
    <p:sldId id="300" r:id="rId16"/>
    <p:sldId id="319" r:id="rId17"/>
    <p:sldId id="301" r:id="rId18"/>
    <p:sldId id="318" r:id="rId19"/>
    <p:sldId id="313" r:id="rId20"/>
    <p:sldId id="317" r:id="rId21"/>
    <p:sldId id="314" r:id="rId22"/>
    <p:sldId id="315" r:id="rId23"/>
    <p:sldId id="316" r:id="rId24"/>
    <p:sldId id="303" r:id="rId25"/>
    <p:sldId id="311" r:id="rId26"/>
    <p:sldId id="312" r:id="rId27"/>
    <p:sldId id="304" r:id="rId28"/>
    <p:sldId id="310" r:id="rId29"/>
    <p:sldId id="305" r:id="rId30"/>
    <p:sldId id="309" r:id="rId31"/>
    <p:sldId id="306" r:id="rId32"/>
    <p:sldId id="307" r:id="rId33"/>
    <p:sldId id="308" r:id="rId34"/>
    <p:sldId id="295"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FAF5B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21" d="100"/>
          <a:sy n="121" d="100"/>
        </p:scale>
        <p:origin x="-1085"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FD22EF-E5E4-4374-BEC5-E517F3052FF0}" type="datetimeFigureOut">
              <a:rPr lang="en-US" smtClean="0"/>
              <a:pPr/>
              <a:t>12/29/2013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FD22EF-E5E4-4374-BEC5-E517F3052FF0}" type="datetimeFigureOut">
              <a:rPr lang="en-US" smtClean="0"/>
              <a:pPr/>
              <a:t>12/29/2013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FD22EF-E5E4-4374-BEC5-E517F3052FF0}" type="datetimeFigureOut">
              <a:rPr lang="en-US" smtClean="0"/>
              <a:pPr/>
              <a:t>12/29/2013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FD22EF-E5E4-4374-BEC5-E517F3052FF0}" type="datetimeFigureOut">
              <a:rPr lang="en-US" smtClean="0"/>
              <a:pPr/>
              <a:t>12/29/2013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FD22EF-E5E4-4374-BEC5-E517F3052FF0}" type="datetimeFigureOut">
              <a:rPr lang="en-US" smtClean="0"/>
              <a:pPr/>
              <a:t>12/29/2013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FD22EF-E5E4-4374-BEC5-E517F3052FF0}" type="datetimeFigureOut">
              <a:rPr lang="en-US" smtClean="0"/>
              <a:pPr/>
              <a:t>12/29/2013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FD22EF-E5E4-4374-BEC5-E517F3052FF0}" type="datetimeFigureOut">
              <a:rPr lang="en-US" smtClean="0"/>
              <a:pPr/>
              <a:t>12/29/2013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FD22EF-E5E4-4374-BEC5-E517F3052FF0}" type="datetimeFigureOut">
              <a:rPr lang="en-US" smtClean="0"/>
              <a:pPr/>
              <a:t>12/29/2013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FD22EF-E5E4-4374-BEC5-E517F3052FF0}" type="datetimeFigureOut">
              <a:rPr lang="en-US" smtClean="0"/>
              <a:pPr/>
              <a:t>12/29/2013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D22EF-E5E4-4374-BEC5-E517F3052FF0}" type="datetimeFigureOut">
              <a:rPr lang="en-US" smtClean="0"/>
              <a:pPr/>
              <a:t>12/29/2013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D22EF-E5E4-4374-BEC5-E517F3052FF0}" type="datetimeFigureOut">
              <a:rPr lang="en-US" smtClean="0"/>
              <a:pPr/>
              <a:t>12/29/2013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40000"/>
                <a:lumOff val="60000"/>
              </a:schemeClr>
            </a:gs>
            <a:gs pos="50000">
              <a:srgbClr val="FAF5B6"/>
            </a:gs>
            <a:gs pos="100000">
              <a:schemeClr val="accent6">
                <a:lumMod val="40000"/>
                <a:lumOff val="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D22EF-E5E4-4374-BEC5-E517F3052FF0}" type="datetimeFigureOut">
              <a:rPr lang="en-US" smtClean="0"/>
              <a:pPr/>
              <a:t>12/29/2013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53A183-3CBE-44AA-ACA3-BF92CD93AA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audio" Target="file:///C:\mrdowling\audio\701peloponnesian2.mp3"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816977"/>
          </a:xfrm>
          <a:prstGeom prst="rect">
            <a:avLst/>
          </a:prstGeom>
          <a:noFill/>
        </p:spPr>
        <p:txBody>
          <a:bodyPr wrap="square" rtlCol="0">
            <a:spAutoFit/>
          </a:bodyPr>
          <a:lstStyle/>
          <a:p>
            <a:pPr>
              <a:defRPr/>
            </a:pPr>
            <a:r>
              <a:rPr lang="en-US" sz="3100" b="1" dirty="0" smtClean="0">
                <a:solidFill>
                  <a:schemeClr val="accent6">
                    <a:lumMod val="50000"/>
                  </a:schemeClr>
                </a:solidFill>
              </a:rPr>
              <a:t>The Greek victories over the Persians in the fifth century before the Common Era led to an expansion of Greek culture we now call the Golden Age of Greece.”  </a:t>
            </a:r>
            <a:r>
              <a:rPr lang="en-US" sz="3100" b="1" dirty="0" smtClean="0">
                <a:solidFill>
                  <a:schemeClr val="accent6">
                    <a:lumMod val="75000"/>
                  </a:schemeClr>
                </a:solidFill>
              </a:rPr>
              <a:t>During this period of political stability, democracy flourished in Athens under a revered leader named Pericles.  The Greeks </a:t>
            </a:r>
            <a:br>
              <a:rPr lang="en-US" sz="3100" b="1" dirty="0" smtClean="0">
                <a:solidFill>
                  <a:schemeClr val="accent6">
                    <a:lumMod val="75000"/>
                  </a:schemeClr>
                </a:solidFill>
              </a:rPr>
            </a:br>
            <a:r>
              <a:rPr lang="en-US" sz="3100" b="1" dirty="0" smtClean="0">
                <a:solidFill>
                  <a:schemeClr val="accent6">
                    <a:lumMod val="75000"/>
                  </a:schemeClr>
                </a:solidFill>
              </a:rPr>
              <a:t>also made advances in art, </a:t>
            </a:r>
            <a:br>
              <a:rPr lang="en-US" sz="3100" b="1" dirty="0" smtClean="0">
                <a:solidFill>
                  <a:schemeClr val="accent6">
                    <a:lumMod val="75000"/>
                  </a:schemeClr>
                </a:solidFill>
              </a:rPr>
            </a:br>
            <a:r>
              <a:rPr lang="en-US" sz="3100" b="1" dirty="0" smtClean="0">
                <a:solidFill>
                  <a:schemeClr val="accent6">
                    <a:lumMod val="75000"/>
                  </a:schemeClr>
                </a:solidFill>
              </a:rPr>
              <a:t>drama, poetry and philosophy.  </a:t>
            </a:r>
            <a:br>
              <a:rPr lang="en-US" sz="3100" b="1" dirty="0" smtClean="0">
                <a:solidFill>
                  <a:schemeClr val="accent6">
                    <a:lumMod val="75000"/>
                  </a:schemeClr>
                </a:solidFill>
              </a:rPr>
            </a:br>
            <a:r>
              <a:rPr lang="en-US" sz="3100" b="1" dirty="0" smtClean="0">
                <a:solidFill>
                  <a:schemeClr val="accent6">
                    <a:lumMod val="75000"/>
                  </a:schemeClr>
                </a:solidFill>
              </a:rPr>
              <a:t>The Golden Age ended with </a:t>
            </a:r>
            <a:br>
              <a:rPr lang="en-US" sz="3100" b="1" dirty="0" smtClean="0">
                <a:solidFill>
                  <a:schemeClr val="accent6">
                    <a:lumMod val="75000"/>
                  </a:schemeClr>
                </a:solidFill>
              </a:rPr>
            </a:br>
            <a:r>
              <a:rPr lang="en-US" sz="3100" b="1" dirty="0" smtClean="0">
                <a:solidFill>
                  <a:schemeClr val="accent6">
                    <a:lumMod val="75000"/>
                  </a:schemeClr>
                </a:solidFill>
              </a:rPr>
              <a:t>conflicts between Athens and </a:t>
            </a:r>
            <a:br>
              <a:rPr lang="en-US" sz="3100" b="1" dirty="0" smtClean="0">
                <a:solidFill>
                  <a:schemeClr val="accent6">
                    <a:lumMod val="75000"/>
                  </a:schemeClr>
                </a:solidFill>
              </a:rPr>
            </a:br>
            <a:r>
              <a:rPr lang="en-US" sz="3100" b="1" dirty="0" smtClean="0">
                <a:solidFill>
                  <a:schemeClr val="accent6">
                    <a:lumMod val="75000"/>
                  </a:schemeClr>
                </a:solidFill>
              </a:rPr>
              <a:t>Sparta that led to the 27-year </a:t>
            </a:r>
            <a:br>
              <a:rPr lang="en-US" sz="3100" b="1" dirty="0" smtClean="0">
                <a:solidFill>
                  <a:schemeClr val="accent6">
                    <a:lumMod val="75000"/>
                  </a:schemeClr>
                </a:solidFill>
              </a:rPr>
            </a:br>
            <a:r>
              <a:rPr lang="en-US" sz="3100" b="1" dirty="0" smtClean="0">
                <a:solidFill>
                  <a:schemeClr val="accent6">
                    <a:lumMod val="75000"/>
                  </a:schemeClr>
                </a:solidFill>
              </a:rPr>
              <a:t>long Peloponnesian War.</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10" name="Picture 9" descr="701peloponnesian.gif"/>
          <p:cNvPicPr>
            <a:picLocks noChangeAspect="1"/>
          </p:cNvPicPr>
          <p:nvPr/>
        </p:nvPicPr>
        <p:blipFill>
          <a:blip r:embed="rId3" cstate="print"/>
          <a:stretch>
            <a:fillRect/>
          </a:stretch>
        </p:blipFill>
        <p:spPr>
          <a:xfrm>
            <a:off x="5562600" y="3124200"/>
            <a:ext cx="3200400" cy="3424428"/>
          </a:xfrm>
          <a:prstGeom prst="rect">
            <a:avLst/>
          </a:prstGeom>
        </p:spPr>
      </p:pic>
      <p:pic>
        <p:nvPicPr>
          <p:cNvPr id="5" name="701peloponnesian2.mp3">
            <a:hlinkClick r:id="" action="ppaction://media"/>
          </p:cNvPr>
          <p:cNvPicPr>
            <a:picLocks noRot="1" noChangeAspect="1"/>
          </p:cNvPicPr>
          <p:nvPr>
            <a:audioFile r:link="rId1"/>
          </p:nvPr>
        </p:nvPicPr>
        <p:blipFill>
          <a:blip r:embed="rId4" cstate="print"/>
          <a:stretch>
            <a:fillRect/>
          </a:stretch>
        </p:blipFill>
        <p:spPr>
          <a:xfrm>
            <a:off x="9753600" y="3429000"/>
            <a:ext cx="244475" cy="244475"/>
          </a:xfrm>
          <a:prstGeom prst="rect">
            <a:avLst/>
          </a:prstGeom>
        </p:spPr>
      </p:pic>
    </p:spTree>
  </p:cSld>
  <p:clrMapOvr>
    <a:masterClrMapping/>
  </p:clrMapOvr>
  <p:transition advTm="13172">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par>
                          <p:cTn id="8" fill="hold">
                            <p:stCondLst>
                              <p:cond delay="2000"/>
                            </p:stCondLst>
                            <p:childTnLst>
                              <p:par>
                                <p:cTn id="9" presetID="1" presetClass="mediacall" presetSubtype="0" fill="hold" nodeType="afterEffect">
                                  <p:stCondLst>
                                    <p:cond delay="0"/>
                                  </p:stCondLst>
                                  <p:childTnLst>
                                    <p:cmd type="call" cmd="playFrom(0.0)">
                                      <p:cBhvr>
                                        <p:cTn id="10"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1"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2477601"/>
          </a:xfrm>
          <a:prstGeom prst="rect">
            <a:avLst/>
          </a:prstGeom>
          <a:noFill/>
        </p:spPr>
        <p:txBody>
          <a:bodyPr wrap="square" rtlCol="0">
            <a:spAutoFit/>
          </a:bodyPr>
          <a:lstStyle/>
          <a:p>
            <a:pPr>
              <a:defRPr/>
            </a:pPr>
            <a:r>
              <a:rPr lang="en-US" sz="3100" b="1" dirty="0" smtClean="0">
                <a:solidFill>
                  <a:schemeClr val="accent6">
                    <a:lumMod val="50000"/>
                  </a:schemeClr>
                </a:solidFill>
              </a:rPr>
              <a:t>Sparta called on the other Greek </a:t>
            </a:r>
            <a:r>
              <a:rPr lang="en-US" sz="3100" b="1" dirty="0" err="1" smtClean="0">
                <a:solidFill>
                  <a:schemeClr val="accent6">
                    <a:lumMod val="50000"/>
                  </a:schemeClr>
                </a:solidFill>
              </a:rPr>
              <a:t>poli</a:t>
            </a:r>
            <a:r>
              <a:rPr lang="en-US" sz="3100" b="1" dirty="0" smtClean="0">
                <a:solidFill>
                  <a:schemeClr val="accent6">
                    <a:lumMod val="50000"/>
                  </a:schemeClr>
                </a:solidFill>
              </a:rPr>
              <a:t> for assistance to quell a helot uprising.  </a:t>
            </a:r>
            <a:r>
              <a:rPr lang="en-US" sz="3100" b="1" dirty="0" smtClean="0">
                <a:solidFill>
                  <a:schemeClr val="accent6">
                    <a:lumMod val="75000"/>
                  </a:schemeClr>
                </a:solidFill>
              </a:rPr>
              <a:t>The helots were slaves forced to farm the land that fed the Spartans.  </a:t>
            </a:r>
            <a:r>
              <a:rPr lang="en-US" sz="3100" b="1" dirty="0" smtClean="0">
                <a:solidFill>
                  <a:schemeClr val="accent6">
                    <a:lumMod val="75000"/>
                  </a:schemeClr>
                </a:solidFill>
              </a:rPr>
              <a:t>Athens sent a force of 4000 soldiers, but the Spartans rejected the Athenian support.  </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5" name="Picture 4" descr="!.png"/>
          <p:cNvPicPr>
            <a:picLocks noChangeAspect="1"/>
          </p:cNvPicPr>
          <p:nvPr/>
        </p:nvPicPr>
        <p:blipFill>
          <a:blip r:embed="rId2" cstate="print"/>
          <a:stretch>
            <a:fillRect/>
          </a:stretch>
        </p:blipFill>
        <p:spPr>
          <a:xfrm>
            <a:off x="2286000" y="3345180"/>
            <a:ext cx="4419600" cy="3270504"/>
          </a:xfrm>
          <a:prstGeom prst="rect">
            <a:avLst/>
          </a:prstGeom>
        </p:spPr>
      </p:pic>
    </p:spTree>
  </p:cSld>
  <p:clrMapOvr>
    <a:masterClrMapping/>
  </p:clrMapOvr>
  <p:transition advTm="511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2477601"/>
          </a:xfrm>
          <a:prstGeom prst="rect">
            <a:avLst/>
          </a:prstGeom>
          <a:noFill/>
        </p:spPr>
        <p:txBody>
          <a:bodyPr wrap="square" rtlCol="0">
            <a:spAutoFit/>
          </a:bodyPr>
          <a:lstStyle/>
          <a:p>
            <a:pPr>
              <a:defRPr/>
            </a:pPr>
            <a:r>
              <a:rPr lang="en-US" sz="3100" b="1" dirty="0" smtClean="0">
                <a:solidFill>
                  <a:schemeClr val="accent6">
                    <a:lumMod val="75000"/>
                  </a:schemeClr>
                </a:solidFill>
              </a:rPr>
              <a:t>Sparta called on the other Greek </a:t>
            </a:r>
            <a:r>
              <a:rPr lang="en-US" sz="3100" b="1" dirty="0" err="1" smtClean="0">
                <a:solidFill>
                  <a:schemeClr val="accent6">
                    <a:lumMod val="75000"/>
                  </a:schemeClr>
                </a:solidFill>
              </a:rPr>
              <a:t>poli</a:t>
            </a:r>
            <a:r>
              <a:rPr lang="en-US" sz="3100" b="1" dirty="0" smtClean="0">
                <a:solidFill>
                  <a:schemeClr val="accent6">
                    <a:lumMod val="75000"/>
                  </a:schemeClr>
                </a:solidFill>
              </a:rPr>
              <a:t> for assistance to quell a helot uprising.  </a:t>
            </a:r>
            <a:r>
              <a:rPr lang="en-US" sz="3100" b="1" dirty="0" smtClean="0">
                <a:solidFill>
                  <a:schemeClr val="accent6">
                    <a:lumMod val="50000"/>
                  </a:schemeClr>
                </a:solidFill>
              </a:rPr>
              <a:t>The helots were slaves forced to farm the land that fed the Spartans.  </a:t>
            </a:r>
            <a:r>
              <a:rPr lang="en-US" sz="3100" b="1" dirty="0" smtClean="0">
                <a:solidFill>
                  <a:schemeClr val="accent6">
                    <a:lumMod val="75000"/>
                  </a:schemeClr>
                </a:solidFill>
              </a:rPr>
              <a:t>Athens sent a force of 4000 soldiers, but the Spartans rejected the Athenian support.  </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5" name="Picture 4" descr="!.png"/>
          <p:cNvPicPr>
            <a:picLocks noChangeAspect="1"/>
          </p:cNvPicPr>
          <p:nvPr/>
        </p:nvPicPr>
        <p:blipFill>
          <a:blip r:embed="rId2" cstate="print"/>
          <a:stretch>
            <a:fillRect/>
          </a:stretch>
        </p:blipFill>
        <p:spPr>
          <a:xfrm>
            <a:off x="2286000" y="3345180"/>
            <a:ext cx="4419600" cy="3270504"/>
          </a:xfrm>
          <a:prstGeom prst="rect">
            <a:avLst/>
          </a:prstGeom>
        </p:spPr>
      </p:pic>
    </p:spTree>
  </p:cSld>
  <p:clrMapOvr>
    <a:masterClrMapping/>
  </p:clrMapOvr>
  <p:transition advTm="4203">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2477601"/>
          </a:xfrm>
          <a:prstGeom prst="rect">
            <a:avLst/>
          </a:prstGeom>
          <a:noFill/>
        </p:spPr>
        <p:txBody>
          <a:bodyPr wrap="square" rtlCol="0">
            <a:spAutoFit/>
          </a:bodyPr>
          <a:lstStyle/>
          <a:p>
            <a:pPr>
              <a:defRPr/>
            </a:pPr>
            <a:r>
              <a:rPr lang="en-US" sz="3100" b="1" dirty="0" smtClean="0">
                <a:solidFill>
                  <a:schemeClr val="accent6">
                    <a:lumMod val="75000"/>
                  </a:schemeClr>
                </a:solidFill>
              </a:rPr>
              <a:t>Sparta called on the other Greek </a:t>
            </a:r>
            <a:r>
              <a:rPr lang="en-US" sz="3100" b="1" dirty="0" err="1" smtClean="0">
                <a:solidFill>
                  <a:schemeClr val="accent6">
                    <a:lumMod val="75000"/>
                  </a:schemeClr>
                </a:solidFill>
              </a:rPr>
              <a:t>poli</a:t>
            </a:r>
            <a:r>
              <a:rPr lang="en-US" sz="3100" b="1" dirty="0" smtClean="0">
                <a:solidFill>
                  <a:schemeClr val="accent6">
                    <a:lumMod val="75000"/>
                  </a:schemeClr>
                </a:solidFill>
              </a:rPr>
              <a:t> for assistance to quell a helot uprising.  The helots were slaves forced to farm the land that fed the Spartans.  </a:t>
            </a:r>
            <a:r>
              <a:rPr lang="en-US" sz="3100" b="1" dirty="0" smtClean="0">
                <a:solidFill>
                  <a:schemeClr val="accent6">
                    <a:lumMod val="50000"/>
                  </a:schemeClr>
                </a:solidFill>
              </a:rPr>
              <a:t>Athens sent a force of 4000 soldiers, but the Spartans rejected the Athenian support.  </a:t>
            </a:r>
            <a:endParaRPr lang="en-US" dirty="0">
              <a:solidFill>
                <a:schemeClr val="accent6">
                  <a:lumMod val="50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5" name="Picture 4" descr="!.png"/>
          <p:cNvPicPr>
            <a:picLocks noChangeAspect="1"/>
          </p:cNvPicPr>
          <p:nvPr/>
        </p:nvPicPr>
        <p:blipFill>
          <a:blip r:embed="rId2" cstate="print"/>
          <a:stretch>
            <a:fillRect/>
          </a:stretch>
        </p:blipFill>
        <p:spPr>
          <a:xfrm>
            <a:off x="2286000" y="3345180"/>
            <a:ext cx="4419600" cy="3270504"/>
          </a:xfrm>
          <a:prstGeom prst="rect">
            <a:avLst/>
          </a:prstGeom>
        </p:spPr>
      </p:pic>
    </p:spTree>
  </p:cSld>
  <p:clrMapOvr>
    <a:masterClrMapping/>
  </p:clrMapOvr>
  <p:transition advTm="6219">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2323713"/>
          </a:xfrm>
          <a:prstGeom prst="rect">
            <a:avLst/>
          </a:prstGeom>
          <a:noFill/>
        </p:spPr>
        <p:txBody>
          <a:bodyPr wrap="square" rtlCol="0">
            <a:spAutoFit/>
          </a:bodyPr>
          <a:lstStyle/>
          <a:p>
            <a:pPr>
              <a:defRPr/>
            </a:pPr>
            <a:r>
              <a:rPr lang="en-US" sz="2900" b="1" dirty="0" smtClean="0">
                <a:solidFill>
                  <a:schemeClr val="accent6">
                    <a:lumMod val="50000"/>
                  </a:schemeClr>
                </a:solidFill>
              </a:rPr>
              <a:t>Thucydides later suggested that the Spartans feared the Athenians would switch sides once the Athenians were inside the Spartan city walls.  </a:t>
            </a:r>
            <a:r>
              <a:rPr lang="en-US" sz="2900" b="1" dirty="0" smtClean="0">
                <a:solidFill>
                  <a:schemeClr val="accent6">
                    <a:lumMod val="75000"/>
                  </a:schemeClr>
                </a:solidFill>
              </a:rPr>
              <a:t>The offended Athens ended their alliance with Sparta and at the end of the uprising, Athens assisted many of the escaped helots.</a:t>
            </a:r>
            <a:endParaRPr lang="en-US" sz="2900"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3" descr="!.png"/>
          <p:cNvPicPr>
            <a:picLocks noChangeAspect="1"/>
          </p:cNvPicPr>
          <p:nvPr/>
        </p:nvPicPr>
        <p:blipFill>
          <a:blip r:embed="rId2" cstate="print"/>
          <a:stretch>
            <a:fillRect/>
          </a:stretch>
        </p:blipFill>
        <p:spPr>
          <a:xfrm>
            <a:off x="2286000" y="3345180"/>
            <a:ext cx="4419600" cy="3270504"/>
          </a:xfrm>
          <a:prstGeom prst="rect">
            <a:avLst/>
          </a:prstGeom>
        </p:spPr>
      </p:pic>
    </p:spTree>
  </p:cSld>
  <p:clrMapOvr>
    <a:masterClrMapping/>
  </p:clrMapOvr>
  <p:transition advTm="939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2323713"/>
          </a:xfrm>
          <a:prstGeom prst="rect">
            <a:avLst/>
          </a:prstGeom>
          <a:noFill/>
        </p:spPr>
        <p:txBody>
          <a:bodyPr wrap="square" rtlCol="0">
            <a:spAutoFit/>
          </a:bodyPr>
          <a:lstStyle/>
          <a:p>
            <a:pPr>
              <a:defRPr/>
            </a:pPr>
            <a:r>
              <a:rPr lang="en-US" sz="2900" b="1" dirty="0" smtClean="0">
                <a:solidFill>
                  <a:schemeClr val="accent6">
                    <a:lumMod val="75000"/>
                  </a:schemeClr>
                </a:solidFill>
              </a:rPr>
              <a:t>Thucydides later suggested that the Spartans feared the Athenians would switch sides once the Athenians were inside the Spartan city walls.  </a:t>
            </a:r>
            <a:r>
              <a:rPr lang="en-US" sz="2900" b="1" dirty="0" smtClean="0">
                <a:solidFill>
                  <a:schemeClr val="accent6">
                    <a:lumMod val="50000"/>
                  </a:schemeClr>
                </a:solidFill>
              </a:rPr>
              <a:t>The offended Athens ended their alliance with Sparta and at the end of the uprising, Athens assisted many of the escaped helots.</a:t>
            </a:r>
            <a:endParaRPr lang="en-US" sz="2900" dirty="0">
              <a:solidFill>
                <a:schemeClr val="accent6">
                  <a:lumMod val="50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3" descr="!.png"/>
          <p:cNvPicPr>
            <a:picLocks noChangeAspect="1"/>
          </p:cNvPicPr>
          <p:nvPr/>
        </p:nvPicPr>
        <p:blipFill>
          <a:blip r:embed="rId2" cstate="print"/>
          <a:stretch>
            <a:fillRect/>
          </a:stretch>
        </p:blipFill>
        <p:spPr>
          <a:xfrm>
            <a:off x="2286000" y="3345180"/>
            <a:ext cx="4419600" cy="3270504"/>
          </a:xfrm>
          <a:prstGeom prst="rect">
            <a:avLst/>
          </a:prstGeom>
        </p:spPr>
      </p:pic>
    </p:spTree>
  </p:cSld>
  <p:clrMapOvr>
    <a:masterClrMapping/>
  </p:clrMapOvr>
  <p:transition advTm="861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676400" y="3200400"/>
            <a:ext cx="5943600" cy="3431709"/>
          </a:xfrm>
          <a:prstGeom prst="rect">
            <a:avLst/>
          </a:prstGeom>
          <a:noFill/>
        </p:spPr>
        <p:txBody>
          <a:bodyPr wrap="square" rtlCol="0">
            <a:spAutoFit/>
          </a:bodyPr>
          <a:lstStyle/>
          <a:p>
            <a:pPr>
              <a:defRPr/>
            </a:pPr>
            <a:r>
              <a:rPr lang="en-US" sz="3100" b="1" dirty="0" smtClean="0">
                <a:solidFill>
                  <a:schemeClr val="accent6">
                    <a:lumMod val="50000"/>
                  </a:schemeClr>
                </a:solidFill>
              </a:rPr>
              <a:t>In 433BCE, Athens placed a ban on trade with a </a:t>
            </a:r>
            <a:r>
              <a:rPr lang="en-US" sz="3100" b="1" dirty="0" err="1" smtClean="0">
                <a:solidFill>
                  <a:schemeClr val="accent6">
                    <a:lumMod val="50000"/>
                  </a:schemeClr>
                </a:solidFill>
              </a:rPr>
              <a:t>poli</a:t>
            </a:r>
            <a:r>
              <a:rPr lang="en-US" sz="3100" b="1" dirty="0" smtClean="0">
                <a:solidFill>
                  <a:schemeClr val="accent6">
                    <a:lumMod val="50000"/>
                  </a:schemeClr>
                </a:solidFill>
              </a:rPr>
              <a:t> allied with Sparta.  </a:t>
            </a:r>
            <a:r>
              <a:rPr lang="en-US" sz="3100" b="1" dirty="0" smtClean="0">
                <a:solidFill>
                  <a:schemeClr val="accent6">
                    <a:lumMod val="75000"/>
                  </a:schemeClr>
                </a:solidFill>
              </a:rPr>
              <a:t>Athens’ high taxes of the other </a:t>
            </a:r>
            <a:r>
              <a:rPr lang="en-US" sz="3100" b="1" dirty="0" err="1" smtClean="0">
                <a:solidFill>
                  <a:schemeClr val="accent6">
                    <a:lumMod val="75000"/>
                  </a:schemeClr>
                </a:solidFill>
              </a:rPr>
              <a:t>poli</a:t>
            </a:r>
            <a:r>
              <a:rPr lang="en-US" sz="3100" b="1" dirty="0" smtClean="0">
                <a:solidFill>
                  <a:schemeClr val="accent6">
                    <a:lumMod val="75000"/>
                  </a:schemeClr>
                </a:solidFill>
              </a:rPr>
              <a:t> caused a weakening of the </a:t>
            </a:r>
            <a:r>
              <a:rPr lang="en-US" sz="3100" b="1" dirty="0" err="1" smtClean="0">
                <a:solidFill>
                  <a:schemeClr val="accent6">
                    <a:lumMod val="75000"/>
                  </a:schemeClr>
                </a:solidFill>
              </a:rPr>
              <a:t>Delian</a:t>
            </a:r>
            <a:r>
              <a:rPr lang="en-US" sz="3100" b="1" dirty="0" smtClean="0">
                <a:solidFill>
                  <a:schemeClr val="accent6">
                    <a:lumMod val="75000"/>
                  </a:schemeClr>
                </a:solidFill>
              </a:rPr>
              <a:t> League, so Sparta declared war to end the Athenian dominance of the Greek peninsula. </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7170" name="Picture 2" descr="http://celticrebel.files.wordpress.com/2008/09/tkrosparta.jpg?w=310&amp;h=240"/>
          <p:cNvPicPr>
            <a:picLocks noChangeAspect="1" noChangeArrowheads="1"/>
          </p:cNvPicPr>
          <p:nvPr/>
        </p:nvPicPr>
        <p:blipFill>
          <a:blip r:embed="rId2" cstate="print"/>
          <a:srcRect/>
          <a:stretch>
            <a:fillRect/>
          </a:stretch>
        </p:blipFill>
        <p:spPr bwMode="auto">
          <a:xfrm>
            <a:off x="3048000" y="838200"/>
            <a:ext cx="2952750" cy="2219326"/>
          </a:xfrm>
          <a:prstGeom prst="rect">
            <a:avLst/>
          </a:prstGeom>
          <a:noFill/>
        </p:spPr>
      </p:pic>
    </p:spTree>
  </p:cSld>
  <p:clrMapOvr>
    <a:masterClrMapping/>
  </p:clrMapOvr>
  <p:transition advTm="6625">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2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676400" y="3200400"/>
            <a:ext cx="5943600" cy="3431709"/>
          </a:xfrm>
          <a:prstGeom prst="rect">
            <a:avLst/>
          </a:prstGeom>
          <a:noFill/>
        </p:spPr>
        <p:txBody>
          <a:bodyPr wrap="square" rtlCol="0">
            <a:spAutoFit/>
          </a:bodyPr>
          <a:lstStyle/>
          <a:p>
            <a:pPr>
              <a:defRPr/>
            </a:pPr>
            <a:r>
              <a:rPr lang="en-US" sz="3100" b="1" dirty="0" smtClean="0">
                <a:solidFill>
                  <a:schemeClr val="accent6">
                    <a:lumMod val="75000"/>
                  </a:schemeClr>
                </a:solidFill>
              </a:rPr>
              <a:t>In 433BCE, Athens placed a ban on trade with a </a:t>
            </a:r>
            <a:r>
              <a:rPr lang="en-US" sz="3100" b="1" dirty="0" err="1" smtClean="0">
                <a:solidFill>
                  <a:schemeClr val="accent6">
                    <a:lumMod val="75000"/>
                  </a:schemeClr>
                </a:solidFill>
              </a:rPr>
              <a:t>poli</a:t>
            </a:r>
            <a:r>
              <a:rPr lang="en-US" sz="3100" b="1" dirty="0" smtClean="0">
                <a:solidFill>
                  <a:schemeClr val="accent6">
                    <a:lumMod val="75000"/>
                  </a:schemeClr>
                </a:solidFill>
              </a:rPr>
              <a:t> allied with Sparta.  </a:t>
            </a:r>
            <a:r>
              <a:rPr lang="en-US" sz="3100" b="1" dirty="0" smtClean="0">
                <a:solidFill>
                  <a:schemeClr val="accent6">
                    <a:lumMod val="50000"/>
                  </a:schemeClr>
                </a:solidFill>
              </a:rPr>
              <a:t>Athens’ high taxes of the other </a:t>
            </a:r>
            <a:r>
              <a:rPr lang="en-US" sz="3100" b="1" dirty="0" err="1" smtClean="0">
                <a:solidFill>
                  <a:schemeClr val="accent6">
                    <a:lumMod val="50000"/>
                  </a:schemeClr>
                </a:solidFill>
              </a:rPr>
              <a:t>poli</a:t>
            </a:r>
            <a:r>
              <a:rPr lang="en-US" sz="3100" b="1" dirty="0" smtClean="0">
                <a:solidFill>
                  <a:schemeClr val="accent6">
                    <a:lumMod val="50000"/>
                  </a:schemeClr>
                </a:solidFill>
              </a:rPr>
              <a:t> caused a weakening of the </a:t>
            </a:r>
            <a:r>
              <a:rPr lang="en-US" sz="3100" b="1" dirty="0" err="1" smtClean="0">
                <a:solidFill>
                  <a:schemeClr val="accent6">
                    <a:lumMod val="50000"/>
                  </a:schemeClr>
                </a:solidFill>
              </a:rPr>
              <a:t>Delian</a:t>
            </a:r>
            <a:r>
              <a:rPr lang="en-US" sz="3100" b="1" dirty="0" smtClean="0">
                <a:solidFill>
                  <a:schemeClr val="accent6">
                    <a:lumMod val="50000"/>
                  </a:schemeClr>
                </a:solidFill>
              </a:rPr>
              <a:t> League, so Sparta declared war to end the Athenian dominance of the Greek peninsula. </a:t>
            </a:r>
            <a:endParaRPr lang="en-US" dirty="0">
              <a:solidFill>
                <a:schemeClr val="accent6">
                  <a:lumMod val="50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7170" name="Picture 2" descr="http://celticrebel.files.wordpress.com/2008/09/tkrosparta.jpg?w=310&amp;h=240"/>
          <p:cNvPicPr>
            <a:picLocks noChangeAspect="1" noChangeArrowheads="1"/>
          </p:cNvPicPr>
          <p:nvPr/>
        </p:nvPicPr>
        <p:blipFill>
          <a:blip r:embed="rId2" cstate="print"/>
          <a:srcRect/>
          <a:stretch>
            <a:fillRect/>
          </a:stretch>
        </p:blipFill>
        <p:spPr bwMode="auto">
          <a:xfrm>
            <a:off x="3048000" y="838200"/>
            <a:ext cx="2952750" cy="2219326"/>
          </a:xfrm>
          <a:prstGeom prst="rect">
            <a:avLst/>
          </a:prstGeom>
          <a:noFill/>
        </p:spPr>
      </p:pic>
    </p:spTree>
  </p:cSld>
  <p:clrMapOvr>
    <a:masterClrMapping/>
  </p:clrMapOvr>
  <p:transition advTm="10266">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2954655"/>
          </a:xfrm>
          <a:prstGeom prst="rect">
            <a:avLst/>
          </a:prstGeom>
          <a:noFill/>
        </p:spPr>
        <p:txBody>
          <a:bodyPr wrap="square" rtlCol="0">
            <a:spAutoFit/>
          </a:bodyPr>
          <a:lstStyle/>
          <a:p>
            <a:pPr>
              <a:defRPr/>
            </a:pPr>
            <a:r>
              <a:rPr lang="en-US" sz="3100" b="1" dirty="0" smtClean="0">
                <a:solidFill>
                  <a:schemeClr val="accent6">
                    <a:lumMod val="50000"/>
                  </a:schemeClr>
                </a:solidFill>
              </a:rPr>
              <a:t>Sparta began a siege, or military blockade of Athens.  Athens prepared for the siege by building long walls on either side of a four-mile road that connected Athens with a port.  </a:t>
            </a:r>
            <a:r>
              <a:rPr lang="en-US" sz="3100" b="1" dirty="0" smtClean="0">
                <a:solidFill>
                  <a:schemeClr val="accent6">
                    <a:lumMod val="75000"/>
                  </a:schemeClr>
                </a:solidFill>
              </a:rPr>
              <a:t>The Athenians resisted the siege for more than a year by receiving supplies at the port from their allies.</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6146" name="Picture 2" descr="http://upload.wikimedia.org/wikipedia/commons/e/ed/Greek_Phalanx.jpg"/>
          <p:cNvPicPr>
            <a:picLocks noChangeAspect="1" noChangeArrowheads="1"/>
          </p:cNvPicPr>
          <p:nvPr/>
        </p:nvPicPr>
        <p:blipFill>
          <a:blip r:embed="rId2" cstate="print"/>
          <a:srcRect/>
          <a:stretch>
            <a:fillRect/>
          </a:stretch>
        </p:blipFill>
        <p:spPr bwMode="auto">
          <a:xfrm>
            <a:off x="1752600" y="3733800"/>
            <a:ext cx="5715000" cy="2857500"/>
          </a:xfrm>
          <a:prstGeom prst="rect">
            <a:avLst/>
          </a:prstGeom>
          <a:noFill/>
        </p:spPr>
      </p:pic>
    </p:spTree>
  </p:cSld>
  <p:clrMapOvr>
    <a:masterClrMapping/>
  </p:clrMapOvr>
  <p:transition advTm="13953">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2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2954655"/>
          </a:xfrm>
          <a:prstGeom prst="rect">
            <a:avLst/>
          </a:prstGeom>
          <a:noFill/>
        </p:spPr>
        <p:txBody>
          <a:bodyPr wrap="square" rtlCol="0">
            <a:spAutoFit/>
          </a:bodyPr>
          <a:lstStyle/>
          <a:p>
            <a:pPr>
              <a:defRPr/>
            </a:pPr>
            <a:r>
              <a:rPr lang="en-US" sz="3100" b="1" dirty="0" smtClean="0">
                <a:solidFill>
                  <a:schemeClr val="accent6">
                    <a:lumMod val="75000"/>
                  </a:schemeClr>
                </a:solidFill>
              </a:rPr>
              <a:t>Sparta began a siege, or military blockade of Athens.  Athens prepared for the siege by building long walls on either side of a four-mile road that connected Athens with a port.  </a:t>
            </a:r>
            <a:r>
              <a:rPr lang="en-US" sz="3100" b="1" dirty="0" smtClean="0">
                <a:solidFill>
                  <a:schemeClr val="accent6">
                    <a:lumMod val="50000"/>
                  </a:schemeClr>
                </a:solidFill>
              </a:rPr>
              <a:t>The Athenians resisted the siege for more than a year by receiving supplies at the port from their allies.</a:t>
            </a:r>
            <a:endParaRPr lang="en-US" dirty="0">
              <a:solidFill>
                <a:schemeClr val="accent6">
                  <a:lumMod val="50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6146" name="Picture 2" descr="http://upload.wikimedia.org/wikipedia/commons/e/ed/Greek_Phalanx.jpg"/>
          <p:cNvPicPr>
            <a:picLocks noChangeAspect="1" noChangeArrowheads="1"/>
          </p:cNvPicPr>
          <p:nvPr/>
        </p:nvPicPr>
        <p:blipFill>
          <a:blip r:embed="rId2" cstate="print"/>
          <a:srcRect/>
          <a:stretch>
            <a:fillRect/>
          </a:stretch>
        </p:blipFill>
        <p:spPr bwMode="auto">
          <a:xfrm>
            <a:off x="1752600" y="3733800"/>
            <a:ext cx="5715000" cy="2857500"/>
          </a:xfrm>
          <a:prstGeom prst="rect">
            <a:avLst/>
          </a:prstGeom>
          <a:noFill/>
        </p:spPr>
      </p:pic>
    </p:spTree>
  </p:cSld>
  <p:clrMapOvr>
    <a:masterClrMapping/>
  </p:clrMapOvr>
  <p:transition advTm="6688">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893921"/>
          </a:xfrm>
          <a:prstGeom prst="rect">
            <a:avLst/>
          </a:prstGeom>
          <a:noFill/>
        </p:spPr>
        <p:txBody>
          <a:bodyPr wrap="square" rtlCol="0">
            <a:spAutoFit/>
          </a:bodyPr>
          <a:lstStyle/>
          <a:p>
            <a:pPr>
              <a:defRPr/>
            </a:pPr>
            <a:r>
              <a:rPr lang="en-US" sz="2900" b="1" dirty="0" smtClean="0">
                <a:solidFill>
                  <a:schemeClr val="accent6">
                    <a:lumMod val="50000"/>
                  </a:schemeClr>
                </a:solidFill>
              </a:rPr>
              <a:t>Pericles ordered the farmers living in the Athenian countryside to move inside the city walls for safety.  </a:t>
            </a:r>
            <a:r>
              <a:rPr lang="en-US" sz="2900" b="1" dirty="0" smtClean="0">
                <a:solidFill>
                  <a:schemeClr val="accent6">
                    <a:lumMod val="75000"/>
                  </a:schemeClr>
                </a:solidFill>
              </a:rPr>
              <a:t>The cramped and unsanitary living conditions inside Athens under siege were an easy target for disease. A plague, or contagious illness, spread through the </a:t>
            </a:r>
          </a:p>
          <a:p>
            <a:pPr>
              <a:defRPr/>
            </a:pPr>
            <a:r>
              <a:rPr lang="en-US" sz="2900" b="1" dirty="0" smtClean="0">
                <a:solidFill>
                  <a:schemeClr val="accent6">
                    <a:lumMod val="75000"/>
                  </a:schemeClr>
                </a:solidFill>
              </a:rPr>
              <a:t>overcrowded polis.  The sickness killed </a:t>
            </a:r>
          </a:p>
          <a:p>
            <a:pPr>
              <a:defRPr/>
            </a:pPr>
            <a:r>
              <a:rPr lang="en-US" sz="2900" b="1" dirty="0" smtClean="0">
                <a:solidFill>
                  <a:schemeClr val="accent6">
                    <a:lumMod val="75000"/>
                  </a:schemeClr>
                </a:solidFill>
              </a:rPr>
              <a:t>more than 30,000 Athenians, about </a:t>
            </a:r>
          </a:p>
          <a:p>
            <a:pPr>
              <a:defRPr/>
            </a:pPr>
            <a:r>
              <a:rPr lang="en-US" sz="2900" b="1" dirty="0" smtClean="0">
                <a:solidFill>
                  <a:schemeClr val="accent6">
                    <a:lumMod val="75000"/>
                  </a:schemeClr>
                </a:solidFill>
              </a:rPr>
              <a:t>two-thirds of the population.  Pericles, </a:t>
            </a:r>
          </a:p>
          <a:p>
            <a:pPr>
              <a:defRPr/>
            </a:pPr>
            <a:r>
              <a:rPr lang="en-US" sz="2900" b="1" dirty="0" smtClean="0">
                <a:solidFill>
                  <a:schemeClr val="accent6">
                    <a:lumMod val="75000"/>
                  </a:schemeClr>
                </a:solidFill>
              </a:rPr>
              <a:t>the leader of Athens during the Golden </a:t>
            </a:r>
          </a:p>
          <a:p>
            <a:pPr>
              <a:defRPr/>
            </a:pPr>
            <a:r>
              <a:rPr lang="en-US" sz="2900" b="1" dirty="0" smtClean="0">
                <a:solidFill>
                  <a:schemeClr val="accent6">
                    <a:lumMod val="75000"/>
                  </a:schemeClr>
                </a:solidFill>
              </a:rPr>
              <a:t>Age, was among the victims.  The </a:t>
            </a:r>
          </a:p>
          <a:p>
            <a:pPr>
              <a:defRPr/>
            </a:pPr>
            <a:r>
              <a:rPr lang="en-US" sz="2900" b="1" dirty="0" smtClean="0">
                <a:solidFill>
                  <a:schemeClr val="accent6">
                    <a:lumMod val="75000"/>
                  </a:schemeClr>
                </a:solidFill>
              </a:rPr>
              <a:t>Spartans abandoned their blockade </a:t>
            </a:r>
          </a:p>
          <a:p>
            <a:pPr>
              <a:defRPr/>
            </a:pPr>
            <a:r>
              <a:rPr lang="en-US" sz="2900" b="1" dirty="0" smtClean="0">
                <a:solidFill>
                  <a:schemeClr val="accent6">
                    <a:lumMod val="75000"/>
                  </a:schemeClr>
                </a:solidFill>
              </a:rPr>
              <a:t>because the soldiers feared catching </a:t>
            </a:r>
          </a:p>
          <a:p>
            <a:pPr>
              <a:defRPr/>
            </a:pPr>
            <a:r>
              <a:rPr lang="en-US" sz="2900" b="1" dirty="0" smtClean="0">
                <a:solidFill>
                  <a:schemeClr val="accent6">
                    <a:lumMod val="75000"/>
                  </a:schemeClr>
                </a:solidFill>
              </a:rPr>
              <a:t>the disease. </a:t>
            </a:r>
            <a:endParaRPr lang="en-US" sz="2900"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3" descr="701-pericles.png"/>
          <p:cNvPicPr>
            <a:picLocks noChangeAspect="1"/>
          </p:cNvPicPr>
          <p:nvPr/>
        </p:nvPicPr>
        <p:blipFill>
          <a:blip r:embed="rId2" cstate="print"/>
          <a:stretch>
            <a:fillRect/>
          </a:stretch>
        </p:blipFill>
        <p:spPr>
          <a:xfrm>
            <a:off x="6096000" y="2514600"/>
            <a:ext cx="2755791" cy="4179617"/>
          </a:xfrm>
          <a:prstGeom prst="rect">
            <a:avLst/>
          </a:prstGeom>
        </p:spPr>
      </p:pic>
    </p:spTree>
  </p:cSld>
  <p:clrMapOvr>
    <a:masterClrMapping/>
  </p:clrMapOvr>
  <p:transition advTm="7157">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816977"/>
          </a:xfrm>
          <a:prstGeom prst="rect">
            <a:avLst/>
          </a:prstGeom>
          <a:noFill/>
        </p:spPr>
        <p:txBody>
          <a:bodyPr wrap="square" rtlCol="0">
            <a:spAutoFit/>
          </a:bodyPr>
          <a:lstStyle/>
          <a:p>
            <a:pPr>
              <a:defRPr/>
            </a:pPr>
            <a:r>
              <a:rPr lang="en-US" sz="3100" b="1" dirty="0" smtClean="0">
                <a:solidFill>
                  <a:schemeClr val="accent6">
                    <a:lumMod val="75000"/>
                  </a:schemeClr>
                </a:solidFill>
              </a:rPr>
              <a:t>The Greek victories over the Persians in the fifth century before the Common Era led to an expansion of Greek culture we now call the Golden Age of Greece.”  </a:t>
            </a:r>
            <a:r>
              <a:rPr lang="en-US" sz="3100" b="1" dirty="0" smtClean="0">
                <a:solidFill>
                  <a:schemeClr val="accent6">
                    <a:lumMod val="50000"/>
                  </a:schemeClr>
                </a:solidFill>
              </a:rPr>
              <a:t>During this period of political stability, democracy flourished in Athens under a revered leader named Pericles.  </a:t>
            </a:r>
            <a:r>
              <a:rPr lang="en-US" sz="3100" b="1" dirty="0" smtClean="0">
                <a:solidFill>
                  <a:schemeClr val="accent6">
                    <a:lumMod val="75000"/>
                  </a:schemeClr>
                </a:solidFill>
              </a:rPr>
              <a:t>The Greeks </a:t>
            </a:r>
            <a:br>
              <a:rPr lang="en-US" sz="3100" b="1" dirty="0" smtClean="0">
                <a:solidFill>
                  <a:schemeClr val="accent6">
                    <a:lumMod val="75000"/>
                  </a:schemeClr>
                </a:solidFill>
              </a:rPr>
            </a:br>
            <a:r>
              <a:rPr lang="en-US" sz="3100" b="1" dirty="0" smtClean="0">
                <a:solidFill>
                  <a:schemeClr val="accent6">
                    <a:lumMod val="75000"/>
                  </a:schemeClr>
                </a:solidFill>
              </a:rPr>
              <a:t>also made advances in art, </a:t>
            </a:r>
            <a:br>
              <a:rPr lang="en-US" sz="3100" b="1" dirty="0" smtClean="0">
                <a:solidFill>
                  <a:schemeClr val="accent6">
                    <a:lumMod val="75000"/>
                  </a:schemeClr>
                </a:solidFill>
              </a:rPr>
            </a:br>
            <a:r>
              <a:rPr lang="en-US" sz="3100" b="1" dirty="0" smtClean="0">
                <a:solidFill>
                  <a:schemeClr val="accent6">
                    <a:lumMod val="75000"/>
                  </a:schemeClr>
                </a:solidFill>
              </a:rPr>
              <a:t>drama, poetry and philosophy.  </a:t>
            </a:r>
            <a:br>
              <a:rPr lang="en-US" sz="3100" b="1" dirty="0" smtClean="0">
                <a:solidFill>
                  <a:schemeClr val="accent6">
                    <a:lumMod val="75000"/>
                  </a:schemeClr>
                </a:solidFill>
              </a:rPr>
            </a:br>
            <a:r>
              <a:rPr lang="en-US" sz="3100" b="1" dirty="0" smtClean="0">
                <a:solidFill>
                  <a:schemeClr val="accent6">
                    <a:lumMod val="75000"/>
                  </a:schemeClr>
                </a:solidFill>
              </a:rPr>
              <a:t>The Golden Age ended with </a:t>
            </a:r>
            <a:br>
              <a:rPr lang="en-US" sz="3100" b="1" dirty="0" smtClean="0">
                <a:solidFill>
                  <a:schemeClr val="accent6">
                    <a:lumMod val="75000"/>
                  </a:schemeClr>
                </a:solidFill>
              </a:rPr>
            </a:br>
            <a:r>
              <a:rPr lang="en-US" sz="3100" b="1" dirty="0" smtClean="0">
                <a:solidFill>
                  <a:schemeClr val="accent6">
                    <a:lumMod val="75000"/>
                  </a:schemeClr>
                </a:solidFill>
              </a:rPr>
              <a:t>conflicts between Athens and </a:t>
            </a:r>
            <a:br>
              <a:rPr lang="en-US" sz="3100" b="1" dirty="0" smtClean="0">
                <a:solidFill>
                  <a:schemeClr val="accent6">
                    <a:lumMod val="75000"/>
                  </a:schemeClr>
                </a:solidFill>
              </a:rPr>
            </a:br>
            <a:r>
              <a:rPr lang="en-US" sz="3100" b="1" dirty="0" smtClean="0">
                <a:solidFill>
                  <a:schemeClr val="accent6">
                    <a:lumMod val="75000"/>
                  </a:schemeClr>
                </a:solidFill>
              </a:rPr>
              <a:t>Sparta that led to the 27-year </a:t>
            </a:r>
            <a:br>
              <a:rPr lang="en-US" sz="3100" b="1" dirty="0" smtClean="0">
                <a:solidFill>
                  <a:schemeClr val="accent6">
                    <a:lumMod val="75000"/>
                  </a:schemeClr>
                </a:solidFill>
              </a:rPr>
            </a:br>
            <a:r>
              <a:rPr lang="en-US" sz="3100" b="1" dirty="0" smtClean="0">
                <a:solidFill>
                  <a:schemeClr val="accent6">
                    <a:lumMod val="75000"/>
                  </a:schemeClr>
                </a:solidFill>
              </a:rPr>
              <a:t>long Peloponnesian War.</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10" name="Picture 9" descr="701peloponnesian.gif"/>
          <p:cNvPicPr>
            <a:picLocks noChangeAspect="1"/>
          </p:cNvPicPr>
          <p:nvPr/>
        </p:nvPicPr>
        <p:blipFill>
          <a:blip r:embed="rId2" cstate="print"/>
          <a:stretch>
            <a:fillRect/>
          </a:stretch>
        </p:blipFill>
        <p:spPr>
          <a:xfrm>
            <a:off x="5562600" y="3124200"/>
            <a:ext cx="3200400" cy="3424428"/>
          </a:xfrm>
          <a:prstGeom prst="rect">
            <a:avLst/>
          </a:prstGeom>
        </p:spPr>
      </p:pic>
    </p:spTree>
  </p:cSld>
  <p:clrMapOvr>
    <a:masterClrMapping/>
  </p:clrMapOvr>
  <p:transition advTm="7688">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893921"/>
          </a:xfrm>
          <a:prstGeom prst="rect">
            <a:avLst/>
          </a:prstGeom>
          <a:noFill/>
        </p:spPr>
        <p:txBody>
          <a:bodyPr wrap="square" rtlCol="0">
            <a:spAutoFit/>
          </a:bodyPr>
          <a:lstStyle/>
          <a:p>
            <a:pPr>
              <a:defRPr/>
            </a:pPr>
            <a:r>
              <a:rPr lang="en-US" sz="2900" b="1" dirty="0" smtClean="0">
                <a:solidFill>
                  <a:schemeClr val="accent6">
                    <a:lumMod val="75000"/>
                  </a:schemeClr>
                </a:solidFill>
              </a:rPr>
              <a:t>Pericles ordered the farmers living in the Athenian countryside to move inside the city walls for safety.  </a:t>
            </a:r>
            <a:r>
              <a:rPr lang="en-US" sz="2900" b="1" dirty="0" smtClean="0">
                <a:solidFill>
                  <a:schemeClr val="accent6">
                    <a:lumMod val="50000"/>
                  </a:schemeClr>
                </a:solidFill>
              </a:rPr>
              <a:t>The cramped and unsanitary living conditions inside Athens under siege were an easy target for disease.</a:t>
            </a:r>
            <a:r>
              <a:rPr lang="en-US" sz="2900" b="1" dirty="0" smtClean="0">
                <a:solidFill>
                  <a:schemeClr val="accent6">
                    <a:lumMod val="75000"/>
                  </a:schemeClr>
                </a:solidFill>
              </a:rPr>
              <a:t> A plague, or contagious illness, spread through the </a:t>
            </a:r>
          </a:p>
          <a:p>
            <a:pPr>
              <a:defRPr/>
            </a:pPr>
            <a:r>
              <a:rPr lang="en-US" sz="2900" b="1" dirty="0" smtClean="0">
                <a:solidFill>
                  <a:schemeClr val="accent6">
                    <a:lumMod val="75000"/>
                  </a:schemeClr>
                </a:solidFill>
              </a:rPr>
              <a:t>overcrowded polis.  The sickness killed </a:t>
            </a:r>
          </a:p>
          <a:p>
            <a:pPr>
              <a:defRPr/>
            </a:pPr>
            <a:r>
              <a:rPr lang="en-US" sz="2900" b="1" dirty="0" smtClean="0">
                <a:solidFill>
                  <a:schemeClr val="accent6">
                    <a:lumMod val="75000"/>
                  </a:schemeClr>
                </a:solidFill>
              </a:rPr>
              <a:t>more than 30,000 Athenians, about </a:t>
            </a:r>
          </a:p>
          <a:p>
            <a:pPr>
              <a:defRPr/>
            </a:pPr>
            <a:r>
              <a:rPr lang="en-US" sz="2900" b="1" dirty="0" smtClean="0">
                <a:solidFill>
                  <a:schemeClr val="accent6">
                    <a:lumMod val="75000"/>
                  </a:schemeClr>
                </a:solidFill>
              </a:rPr>
              <a:t>two-thirds of the population.  Pericles, </a:t>
            </a:r>
          </a:p>
          <a:p>
            <a:pPr>
              <a:defRPr/>
            </a:pPr>
            <a:r>
              <a:rPr lang="en-US" sz="2900" b="1" dirty="0" smtClean="0">
                <a:solidFill>
                  <a:schemeClr val="accent6">
                    <a:lumMod val="75000"/>
                  </a:schemeClr>
                </a:solidFill>
              </a:rPr>
              <a:t>the leader of Athens during the Golden </a:t>
            </a:r>
          </a:p>
          <a:p>
            <a:pPr>
              <a:defRPr/>
            </a:pPr>
            <a:r>
              <a:rPr lang="en-US" sz="2900" b="1" dirty="0" smtClean="0">
                <a:solidFill>
                  <a:schemeClr val="accent6">
                    <a:lumMod val="75000"/>
                  </a:schemeClr>
                </a:solidFill>
              </a:rPr>
              <a:t>Age, was among the victims.  The </a:t>
            </a:r>
          </a:p>
          <a:p>
            <a:pPr>
              <a:defRPr/>
            </a:pPr>
            <a:r>
              <a:rPr lang="en-US" sz="2900" b="1" dirty="0" smtClean="0">
                <a:solidFill>
                  <a:schemeClr val="accent6">
                    <a:lumMod val="75000"/>
                  </a:schemeClr>
                </a:solidFill>
              </a:rPr>
              <a:t>Spartans abandoned their blockade </a:t>
            </a:r>
          </a:p>
          <a:p>
            <a:pPr>
              <a:defRPr/>
            </a:pPr>
            <a:r>
              <a:rPr lang="en-US" sz="2900" b="1" dirty="0" smtClean="0">
                <a:solidFill>
                  <a:schemeClr val="accent6">
                    <a:lumMod val="75000"/>
                  </a:schemeClr>
                </a:solidFill>
              </a:rPr>
              <a:t>because the soldiers feared catching </a:t>
            </a:r>
          </a:p>
          <a:p>
            <a:pPr>
              <a:defRPr/>
            </a:pPr>
            <a:r>
              <a:rPr lang="en-US" sz="2900" b="1" dirty="0" smtClean="0">
                <a:solidFill>
                  <a:schemeClr val="accent6">
                    <a:lumMod val="75000"/>
                  </a:schemeClr>
                </a:solidFill>
              </a:rPr>
              <a:t>the disease. </a:t>
            </a:r>
            <a:endParaRPr lang="en-US" sz="2900"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3" descr="701-pericles.png"/>
          <p:cNvPicPr>
            <a:picLocks noChangeAspect="1"/>
          </p:cNvPicPr>
          <p:nvPr/>
        </p:nvPicPr>
        <p:blipFill>
          <a:blip r:embed="rId2" cstate="print"/>
          <a:stretch>
            <a:fillRect/>
          </a:stretch>
        </p:blipFill>
        <p:spPr>
          <a:xfrm>
            <a:off x="6096000" y="2514600"/>
            <a:ext cx="2755791" cy="4179617"/>
          </a:xfrm>
          <a:prstGeom prst="rect">
            <a:avLst/>
          </a:prstGeom>
        </p:spPr>
      </p:pic>
    </p:spTree>
  </p:cSld>
  <p:clrMapOvr>
    <a:masterClrMapping/>
  </p:clrMapOvr>
  <p:transition advTm="7094">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893921"/>
          </a:xfrm>
          <a:prstGeom prst="rect">
            <a:avLst/>
          </a:prstGeom>
          <a:noFill/>
        </p:spPr>
        <p:txBody>
          <a:bodyPr wrap="square" rtlCol="0">
            <a:spAutoFit/>
          </a:bodyPr>
          <a:lstStyle/>
          <a:p>
            <a:pPr>
              <a:defRPr/>
            </a:pPr>
            <a:r>
              <a:rPr lang="en-US" sz="2900" b="1" dirty="0" smtClean="0">
                <a:solidFill>
                  <a:schemeClr val="accent6">
                    <a:lumMod val="75000"/>
                  </a:schemeClr>
                </a:solidFill>
              </a:rPr>
              <a:t>Pericles ordered the farmers living in the Athenian countryside to move inside the city walls for safety.  The cramped and unsanitary living conditions inside Athens under siege were an easy target for disease. </a:t>
            </a:r>
            <a:r>
              <a:rPr lang="en-US" sz="2900" b="1" dirty="0" smtClean="0">
                <a:solidFill>
                  <a:schemeClr val="accent6">
                    <a:lumMod val="50000"/>
                  </a:schemeClr>
                </a:solidFill>
              </a:rPr>
              <a:t>A plague, or contagious illness, spread through the </a:t>
            </a:r>
          </a:p>
          <a:p>
            <a:pPr>
              <a:defRPr/>
            </a:pPr>
            <a:r>
              <a:rPr lang="en-US" sz="2900" b="1" dirty="0" smtClean="0">
                <a:solidFill>
                  <a:schemeClr val="accent6">
                    <a:lumMod val="50000"/>
                  </a:schemeClr>
                </a:solidFill>
              </a:rPr>
              <a:t>overcrowded polis.  </a:t>
            </a:r>
            <a:r>
              <a:rPr lang="en-US" sz="2900" b="1" dirty="0" smtClean="0">
                <a:solidFill>
                  <a:schemeClr val="accent6">
                    <a:lumMod val="75000"/>
                  </a:schemeClr>
                </a:solidFill>
              </a:rPr>
              <a:t>The sickness killed </a:t>
            </a:r>
          </a:p>
          <a:p>
            <a:pPr>
              <a:defRPr/>
            </a:pPr>
            <a:r>
              <a:rPr lang="en-US" sz="2900" b="1" dirty="0" smtClean="0">
                <a:solidFill>
                  <a:schemeClr val="accent6">
                    <a:lumMod val="75000"/>
                  </a:schemeClr>
                </a:solidFill>
              </a:rPr>
              <a:t>more than 30,000 Athenians, about </a:t>
            </a:r>
          </a:p>
          <a:p>
            <a:pPr>
              <a:defRPr/>
            </a:pPr>
            <a:r>
              <a:rPr lang="en-US" sz="2900" b="1" dirty="0" smtClean="0">
                <a:solidFill>
                  <a:schemeClr val="accent6">
                    <a:lumMod val="75000"/>
                  </a:schemeClr>
                </a:solidFill>
              </a:rPr>
              <a:t>two-thirds of the population.  Pericles, </a:t>
            </a:r>
          </a:p>
          <a:p>
            <a:pPr>
              <a:defRPr/>
            </a:pPr>
            <a:r>
              <a:rPr lang="en-US" sz="2900" b="1" dirty="0" smtClean="0">
                <a:solidFill>
                  <a:schemeClr val="accent6">
                    <a:lumMod val="75000"/>
                  </a:schemeClr>
                </a:solidFill>
              </a:rPr>
              <a:t>the leader of Athens during the Golden </a:t>
            </a:r>
          </a:p>
          <a:p>
            <a:pPr>
              <a:defRPr/>
            </a:pPr>
            <a:r>
              <a:rPr lang="en-US" sz="2900" b="1" dirty="0" smtClean="0">
                <a:solidFill>
                  <a:schemeClr val="accent6">
                    <a:lumMod val="75000"/>
                  </a:schemeClr>
                </a:solidFill>
              </a:rPr>
              <a:t>Age, was among the victims.  The </a:t>
            </a:r>
          </a:p>
          <a:p>
            <a:pPr>
              <a:defRPr/>
            </a:pPr>
            <a:r>
              <a:rPr lang="en-US" sz="2900" b="1" dirty="0" smtClean="0">
                <a:solidFill>
                  <a:schemeClr val="accent6">
                    <a:lumMod val="75000"/>
                  </a:schemeClr>
                </a:solidFill>
              </a:rPr>
              <a:t>Spartans abandoned their blockade </a:t>
            </a:r>
          </a:p>
          <a:p>
            <a:pPr>
              <a:defRPr/>
            </a:pPr>
            <a:r>
              <a:rPr lang="en-US" sz="2900" b="1" dirty="0" smtClean="0">
                <a:solidFill>
                  <a:schemeClr val="accent6">
                    <a:lumMod val="75000"/>
                  </a:schemeClr>
                </a:solidFill>
              </a:rPr>
              <a:t>because the soldiers feared catching </a:t>
            </a:r>
          </a:p>
          <a:p>
            <a:pPr>
              <a:defRPr/>
            </a:pPr>
            <a:r>
              <a:rPr lang="en-US" sz="2900" b="1" dirty="0" smtClean="0">
                <a:solidFill>
                  <a:schemeClr val="accent6">
                    <a:lumMod val="75000"/>
                  </a:schemeClr>
                </a:solidFill>
              </a:rPr>
              <a:t>the disease. </a:t>
            </a:r>
            <a:endParaRPr lang="en-US" sz="2900"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3" descr="701-pericles.png"/>
          <p:cNvPicPr>
            <a:picLocks noChangeAspect="1"/>
          </p:cNvPicPr>
          <p:nvPr/>
        </p:nvPicPr>
        <p:blipFill>
          <a:blip r:embed="rId2" cstate="print"/>
          <a:stretch>
            <a:fillRect/>
          </a:stretch>
        </p:blipFill>
        <p:spPr>
          <a:xfrm>
            <a:off x="6096000" y="2514600"/>
            <a:ext cx="2755791" cy="4179617"/>
          </a:xfrm>
          <a:prstGeom prst="rect">
            <a:avLst/>
          </a:prstGeom>
        </p:spPr>
      </p:pic>
    </p:spTree>
  </p:cSld>
  <p:clrMapOvr>
    <a:masterClrMapping/>
  </p:clrMapOvr>
  <p:transition advTm="5422">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893921"/>
          </a:xfrm>
          <a:prstGeom prst="rect">
            <a:avLst/>
          </a:prstGeom>
          <a:noFill/>
        </p:spPr>
        <p:txBody>
          <a:bodyPr wrap="square" rtlCol="0">
            <a:spAutoFit/>
          </a:bodyPr>
          <a:lstStyle/>
          <a:p>
            <a:pPr>
              <a:defRPr/>
            </a:pPr>
            <a:r>
              <a:rPr lang="en-US" sz="2900" b="1" dirty="0" smtClean="0">
                <a:solidFill>
                  <a:schemeClr val="accent6">
                    <a:lumMod val="75000"/>
                  </a:schemeClr>
                </a:solidFill>
              </a:rPr>
              <a:t>Pericles ordered the farmers living in the Athenian countryside to move inside the city walls for safety.  The cramped and unsanitary living conditions inside Athens under siege were an easy target for disease. A plague, or contagious illness, spread through the </a:t>
            </a:r>
          </a:p>
          <a:p>
            <a:pPr>
              <a:defRPr/>
            </a:pPr>
            <a:r>
              <a:rPr lang="en-US" sz="2900" b="1" dirty="0" smtClean="0">
                <a:solidFill>
                  <a:schemeClr val="accent6">
                    <a:lumMod val="75000"/>
                  </a:schemeClr>
                </a:solidFill>
              </a:rPr>
              <a:t>overcrowded polis.  </a:t>
            </a:r>
            <a:r>
              <a:rPr lang="en-US" sz="2900" b="1" dirty="0" smtClean="0">
                <a:solidFill>
                  <a:schemeClr val="accent6">
                    <a:lumMod val="50000"/>
                  </a:schemeClr>
                </a:solidFill>
              </a:rPr>
              <a:t>The sickness killed </a:t>
            </a:r>
          </a:p>
          <a:p>
            <a:pPr>
              <a:defRPr/>
            </a:pPr>
            <a:r>
              <a:rPr lang="en-US" sz="2900" b="1" dirty="0" smtClean="0">
                <a:solidFill>
                  <a:schemeClr val="accent6">
                    <a:lumMod val="50000"/>
                  </a:schemeClr>
                </a:solidFill>
              </a:rPr>
              <a:t>more than 30,000 Athenians, about </a:t>
            </a:r>
          </a:p>
          <a:p>
            <a:pPr>
              <a:defRPr/>
            </a:pPr>
            <a:r>
              <a:rPr lang="en-US" sz="2900" b="1" dirty="0" smtClean="0">
                <a:solidFill>
                  <a:schemeClr val="accent6">
                    <a:lumMod val="50000"/>
                  </a:schemeClr>
                </a:solidFill>
              </a:rPr>
              <a:t>two-thirds of the population.  Pericles, </a:t>
            </a:r>
          </a:p>
          <a:p>
            <a:pPr>
              <a:defRPr/>
            </a:pPr>
            <a:r>
              <a:rPr lang="en-US" sz="2900" b="1" dirty="0" smtClean="0">
                <a:solidFill>
                  <a:schemeClr val="accent6">
                    <a:lumMod val="50000"/>
                  </a:schemeClr>
                </a:solidFill>
              </a:rPr>
              <a:t>the leader of Athens during the Golden </a:t>
            </a:r>
          </a:p>
          <a:p>
            <a:pPr>
              <a:defRPr/>
            </a:pPr>
            <a:r>
              <a:rPr lang="en-US" sz="2900" b="1" dirty="0" smtClean="0">
                <a:solidFill>
                  <a:schemeClr val="accent6">
                    <a:lumMod val="50000"/>
                  </a:schemeClr>
                </a:solidFill>
              </a:rPr>
              <a:t>Age, was among the victims. </a:t>
            </a:r>
            <a:r>
              <a:rPr lang="en-US" sz="2900" b="1" dirty="0" smtClean="0">
                <a:solidFill>
                  <a:schemeClr val="accent6">
                    <a:lumMod val="75000"/>
                  </a:schemeClr>
                </a:solidFill>
              </a:rPr>
              <a:t> The </a:t>
            </a:r>
          </a:p>
          <a:p>
            <a:pPr>
              <a:defRPr/>
            </a:pPr>
            <a:r>
              <a:rPr lang="en-US" sz="2900" b="1" dirty="0" smtClean="0">
                <a:solidFill>
                  <a:schemeClr val="accent6">
                    <a:lumMod val="75000"/>
                  </a:schemeClr>
                </a:solidFill>
              </a:rPr>
              <a:t>Spartans abandoned their blockade </a:t>
            </a:r>
          </a:p>
          <a:p>
            <a:pPr>
              <a:defRPr/>
            </a:pPr>
            <a:r>
              <a:rPr lang="en-US" sz="2900" b="1" dirty="0" smtClean="0">
                <a:solidFill>
                  <a:schemeClr val="accent6">
                    <a:lumMod val="75000"/>
                  </a:schemeClr>
                </a:solidFill>
              </a:rPr>
              <a:t>because the soldiers feared catching </a:t>
            </a:r>
          </a:p>
          <a:p>
            <a:pPr>
              <a:defRPr/>
            </a:pPr>
            <a:r>
              <a:rPr lang="en-US" sz="2900" b="1" dirty="0" smtClean="0">
                <a:solidFill>
                  <a:schemeClr val="accent6">
                    <a:lumMod val="75000"/>
                  </a:schemeClr>
                </a:solidFill>
              </a:rPr>
              <a:t>the disease. </a:t>
            </a:r>
            <a:endParaRPr lang="en-US" sz="2900"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3" descr="701-pericles.png"/>
          <p:cNvPicPr>
            <a:picLocks noChangeAspect="1"/>
          </p:cNvPicPr>
          <p:nvPr/>
        </p:nvPicPr>
        <p:blipFill>
          <a:blip r:embed="rId2" cstate="print"/>
          <a:stretch>
            <a:fillRect/>
          </a:stretch>
        </p:blipFill>
        <p:spPr>
          <a:xfrm>
            <a:off x="6096000" y="2514600"/>
            <a:ext cx="2755791" cy="4179617"/>
          </a:xfrm>
          <a:prstGeom prst="rect">
            <a:avLst/>
          </a:prstGeom>
        </p:spPr>
      </p:pic>
    </p:spTree>
  </p:cSld>
  <p:clrMapOvr>
    <a:masterClrMapping/>
  </p:clrMapOvr>
  <p:transition advTm="10625">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893921"/>
          </a:xfrm>
          <a:prstGeom prst="rect">
            <a:avLst/>
          </a:prstGeom>
          <a:noFill/>
        </p:spPr>
        <p:txBody>
          <a:bodyPr wrap="square" rtlCol="0">
            <a:spAutoFit/>
          </a:bodyPr>
          <a:lstStyle/>
          <a:p>
            <a:pPr>
              <a:defRPr/>
            </a:pPr>
            <a:r>
              <a:rPr lang="en-US" sz="2900" b="1" dirty="0" smtClean="0">
                <a:solidFill>
                  <a:schemeClr val="accent6">
                    <a:lumMod val="75000"/>
                  </a:schemeClr>
                </a:solidFill>
              </a:rPr>
              <a:t>Pericles ordered the farmers living in the Athenian countryside to move inside the city walls for safety.  The cramped and unsanitary living conditions inside Athens under siege were an easy target for disease. A plague, or contagious illness, spread through the </a:t>
            </a:r>
          </a:p>
          <a:p>
            <a:pPr>
              <a:defRPr/>
            </a:pPr>
            <a:r>
              <a:rPr lang="en-US" sz="2900" b="1" dirty="0" smtClean="0">
                <a:solidFill>
                  <a:schemeClr val="accent6">
                    <a:lumMod val="75000"/>
                  </a:schemeClr>
                </a:solidFill>
              </a:rPr>
              <a:t>overcrowded polis.  The sickness killed </a:t>
            </a:r>
          </a:p>
          <a:p>
            <a:pPr>
              <a:defRPr/>
            </a:pPr>
            <a:r>
              <a:rPr lang="en-US" sz="2900" b="1" dirty="0" smtClean="0">
                <a:solidFill>
                  <a:schemeClr val="accent6">
                    <a:lumMod val="75000"/>
                  </a:schemeClr>
                </a:solidFill>
              </a:rPr>
              <a:t>more than 30,000 Athenians, about </a:t>
            </a:r>
          </a:p>
          <a:p>
            <a:pPr>
              <a:defRPr/>
            </a:pPr>
            <a:r>
              <a:rPr lang="en-US" sz="2900" b="1" dirty="0" smtClean="0">
                <a:solidFill>
                  <a:schemeClr val="accent6">
                    <a:lumMod val="75000"/>
                  </a:schemeClr>
                </a:solidFill>
              </a:rPr>
              <a:t>two-thirds of the population.  Pericles, </a:t>
            </a:r>
          </a:p>
          <a:p>
            <a:pPr>
              <a:defRPr/>
            </a:pPr>
            <a:r>
              <a:rPr lang="en-US" sz="2900" b="1" dirty="0" smtClean="0">
                <a:solidFill>
                  <a:schemeClr val="accent6">
                    <a:lumMod val="75000"/>
                  </a:schemeClr>
                </a:solidFill>
              </a:rPr>
              <a:t>the leader of Athens during the Golden </a:t>
            </a:r>
          </a:p>
          <a:p>
            <a:pPr>
              <a:defRPr/>
            </a:pPr>
            <a:r>
              <a:rPr lang="en-US" sz="2900" b="1" dirty="0" smtClean="0">
                <a:solidFill>
                  <a:schemeClr val="accent6">
                    <a:lumMod val="75000"/>
                  </a:schemeClr>
                </a:solidFill>
              </a:rPr>
              <a:t>Age, was among the victims.  </a:t>
            </a:r>
            <a:r>
              <a:rPr lang="en-US" sz="2900" b="1" dirty="0" smtClean="0">
                <a:solidFill>
                  <a:schemeClr val="accent6">
                    <a:lumMod val="50000"/>
                  </a:schemeClr>
                </a:solidFill>
              </a:rPr>
              <a:t>The </a:t>
            </a:r>
          </a:p>
          <a:p>
            <a:pPr>
              <a:defRPr/>
            </a:pPr>
            <a:r>
              <a:rPr lang="en-US" sz="2900" b="1" dirty="0" smtClean="0">
                <a:solidFill>
                  <a:schemeClr val="accent6">
                    <a:lumMod val="50000"/>
                  </a:schemeClr>
                </a:solidFill>
              </a:rPr>
              <a:t>Spartans abandoned their blockade </a:t>
            </a:r>
          </a:p>
          <a:p>
            <a:pPr>
              <a:defRPr/>
            </a:pPr>
            <a:r>
              <a:rPr lang="en-US" sz="2900" b="1" dirty="0" smtClean="0">
                <a:solidFill>
                  <a:schemeClr val="accent6">
                    <a:lumMod val="50000"/>
                  </a:schemeClr>
                </a:solidFill>
              </a:rPr>
              <a:t>because the soldiers feared catching </a:t>
            </a:r>
          </a:p>
          <a:p>
            <a:pPr>
              <a:defRPr/>
            </a:pPr>
            <a:r>
              <a:rPr lang="en-US" sz="2900" b="1" dirty="0" smtClean="0">
                <a:solidFill>
                  <a:schemeClr val="accent6">
                    <a:lumMod val="50000"/>
                  </a:schemeClr>
                </a:solidFill>
              </a:rPr>
              <a:t>the disease. </a:t>
            </a:r>
            <a:endParaRPr lang="en-US" sz="2900" dirty="0">
              <a:solidFill>
                <a:schemeClr val="accent6">
                  <a:lumMod val="50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3" descr="701-pericles.png"/>
          <p:cNvPicPr>
            <a:picLocks noChangeAspect="1"/>
          </p:cNvPicPr>
          <p:nvPr/>
        </p:nvPicPr>
        <p:blipFill>
          <a:blip r:embed="rId2" cstate="print"/>
          <a:stretch>
            <a:fillRect/>
          </a:stretch>
        </p:blipFill>
        <p:spPr>
          <a:xfrm>
            <a:off x="6096000" y="2514600"/>
            <a:ext cx="2755791" cy="4179617"/>
          </a:xfrm>
          <a:prstGeom prst="rect">
            <a:avLst/>
          </a:prstGeom>
        </p:spPr>
      </p:pic>
    </p:spTree>
  </p:cSld>
  <p:clrMapOvr>
    <a:masterClrMapping/>
  </p:clrMapOvr>
  <p:transition advTm="350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339923"/>
          </a:xfrm>
          <a:prstGeom prst="rect">
            <a:avLst/>
          </a:prstGeom>
          <a:noFill/>
        </p:spPr>
        <p:txBody>
          <a:bodyPr wrap="square" rtlCol="0">
            <a:spAutoFit/>
          </a:bodyPr>
          <a:lstStyle/>
          <a:p>
            <a:pPr>
              <a:defRPr/>
            </a:pPr>
            <a:r>
              <a:rPr lang="en-US" sz="3100" b="1" dirty="0" smtClean="0">
                <a:solidFill>
                  <a:schemeClr val="accent6">
                    <a:lumMod val="50000"/>
                  </a:schemeClr>
                </a:solidFill>
              </a:rPr>
              <a:t>Sparta and Athens agreed </a:t>
            </a:r>
          </a:p>
          <a:p>
            <a:pPr>
              <a:defRPr/>
            </a:pPr>
            <a:r>
              <a:rPr lang="en-US" sz="3100" b="1" dirty="0" smtClean="0">
                <a:solidFill>
                  <a:schemeClr val="accent6">
                    <a:lumMod val="50000"/>
                  </a:schemeClr>
                </a:solidFill>
              </a:rPr>
              <a:t>to a truce after a series of </a:t>
            </a:r>
          </a:p>
          <a:p>
            <a:pPr>
              <a:defRPr/>
            </a:pPr>
            <a:r>
              <a:rPr lang="en-US" sz="3100" b="1" dirty="0" smtClean="0">
                <a:solidFill>
                  <a:schemeClr val="accent6">
                    <a:lumMod val="50000"/>
                  </a:schemeClr>
                </a:solidFill>
              </a:rPr>
              <a:t>victories by the Athenian </a:t>
            </a:r>
          </a:p>
          <a:p>
            <a:pPr>
              <a:defRPr/>
            </a:pPr>
            <a:r>
              <a:rPr lang="en-US" sz="3100" b="1" dirty="0" smtClean="0">
                <a:solidFill>
                  <a:schemeClr val="accent6">
                    <a:lumMod val="50000"/>
                  </a:schemeClr>
                </a:solidFill>
              </a:rPr>
              <a:t>navy.  </a:t>
            </a:r>
            <a:r>
              <a:rPr lang="en-US" sz="3100" b="1" dirty="0" smtClean="0">
                <a:solidFill>
                  <a:schemeClr val="accent6">
                    <a:lumMod val="75000"/>
                  </a:schemeClr>
                </a:solidFill>
              </a:rPr>
              <a:t>The war had </a:t>
            </a:r>
          </a:p>
          <a:p>
            <a:pPr>
              <a:defRPr/>
            </a:pPr>
            <a:r>
              <a:rPr lang="en-US" sz="3100" b="1" dirty="0" smtClean="0">
                <a:solidFill>
                  <a:schemeClr val="accent6">
                    <a:lumMod val="75000"/>
                  </a:schemeClr>
                </a:solidFill>
              </a:rPr>
              <a:t>weakened both </a:t>
            </a:r>
            <a:r>
              <a:rPr lang="en-US" sz="3100" b="1" dirty="0" err="1" smtClean="0">
                <a:solidFill>
                  <a:schemeClr val="accent6">
                    <a:lumMod val="75000"/>
                  </a:schemeClr>
                </a:solidFill>
              </a:rPr>
              <a:t>poli</a:t>
            </a:r>
            <a:r>
              <a:rPr lang="en-US" sz="3100" b="1" dirty="0" smtClean="0">
                <a:solidFill>
                  <a:schemeClr val="accent6">
                    <a:lumMod val="75000"/>
                  </a:schemeClr>
                </a:solidFill>
              </a:rPr>
              <a:t>, but </a:t>
            </a:r>
          </a:p>
          <a:p>
            <a:pPr>
              <a:defRPr/>
            </a:pPr>
            <a:r>
              <a:rPr lang="en-US" sz="3100" b="1" dirty="0" smtClean="0">
                <a:solidFill>
                  <a:schemeClr val="accent6">
                    <a:lumMod val="75000"/>
                  </a:schemeClr>
                </a:solidFill>
              </a:rPr>
              <a:t>Persia, still bitter from </a:t>
            </a:r>
          </a:p>
          <a:p>
            <a:pPr>
              <a:defRPr/>
            </a:pPr>
            <a:r>
              <a:rPr lang="en-US" sz="3100" b="1" dirty="0" smtClean="0">
                <a:solidFill>
                  <a:schemeClr val="accent6">
                    <a:lumMod val="75000"/>
                  </a:schemeClr>
                </a:solidFill>
              </a:rPr>
              <a:t>their military losses to </a:t>
            </a:r>
          </a:p>
          <a:p>
            <a:pPr>
              <a:defRPr/>
            </a:pPr>
            <a:r>
              <a:rPr lang="en-US" sz="3100" b="1" dirty="0" smtClean="0">
                <a:solidFill>
                  <a:schemeClr val="accent6">
                    <a:lumMod val="75000"/>
                  </a:schemeClr>
                </a:solidFill>
              </a:rPr>
              <a:t>Athens, ended the brief period of peace.  The Persians hoped to destroy the weakened Athens by contributing resources that allowed Sparta to create a powerful navy. </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3" descr="701-navalbattle.png"/>
          <p:cNvPicPr>
            <a:picLocks noChangeAspect="1"/>
          </p:cNvPicPr>
          <p:nvPr/>
        </p:nvPicPr>
        <p:blipFill>
          <a:blip r:embed="rId2" cstate="print"/>
          <a:stretch>
            <a:fillRect/>
          </a:stretch>
        </p:blipFill>
        <p:spPr>
          <a:xfrm>
            <a:off x="4648200" y="838200"/>
            <a:ext cx="4337539" cy="2819400"/>
          </a:xfrm>
          <a:prstGeom prst="rect">
            <a:avLst/>
          </a:prstGeom>
        </p:spPr>
      </p:pic>
    </p:spTree>
  </p:cSld>
  <p:clrMapOvr>
    <a:masterClrMapping/>
  </p:clrMapOvr>
  <p:transition advTm="2547">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339923"/>
          </a:xfrm>
          <a:prstGeom prst="rect">
            <a:avLst/>
          </a:prstGeom>
          <a:noFill/>
        </p:spPr>
        <p:txBody>
          <a:bodyPr wrap="square" rtlCol="0">
            <a:spAutoFit/>
          </a:bodyPr>
          <a:lstStyle/>
          <a:p>
            <a:pPr>
              <a:defRPr/>
            </a:pPr>
            <a:r>
              <a:rPr lang="en-US" sz="3100" b="1" dirty="0" smtClean="0">
                <a:solidFill>
                  <a:schemeClr val="accent6">
                    <a:lumMod val="75000"/>
                  </a:schemeClr>
                </a:solidFill>
              </a:rPr>
              <a:t>Sparta and Athens agreed </a:t>
            </a:r>
          </a:p>
          <a:p>
            <a:pPr>
              <a:defRPr/>
            </a:pPr>
            <a:r>
              <a:rPr lang="en-US" sz="3100" b="1" dirty="0" smtClean="0">
                <a:solidFill>
                  <a:schemeClr val="accent6">
                    <a:lumMod val="75000"/>
                  </a:schemeClr>
                </a:solidFill>
              </a:rPr>
              <a:t>to a truce after a series of </a:t>
            </a:r>
          </a:p>
          <a:p>
            <a:pPr>
              <a:defRPr/>
            </a:pPr>
            <a:r>
              <a:rPr lang="en-US" sz="3100" b="1" dirty="0" smtClean="0">
                <a:solidFill>
                  <a:schemeClr val="accent6">
                    <a:lumMod val="75000"/>
                  </a:schemeClr>
                </a:solidFill>
              </a:rPr>
              <a:t>victories by the Athenian </a:t>
            </a:r>
          </a:p>
          <a:p>
            <a:pPr>
              <a:defRPr/>
            </a:pPr>
            <a:r>
              <a:rPr lang="en-US" sz="3100" b="1" dirty="0" smtClean="0">
                <a:solidFill>
                  <a:schemeClr val="accent6">
                    <a:lumMod val="75000"/>
                  </a:schemeClr>
                </a:solidFill>
              </a:rPr>
              <a:t>navy.  </a:t>
            </a:r>
            <a:r>
              <a:rPr lang="en-US" sz="3100" b="1" dirty="0" smtClean="0">
                <a:solidFill>
                  <a:schemeClr val="accent6">
                    <a:lumMod val="50000"/>
                  </a:schemeClr>
                </a:solidFill>
              </a:rPr>
              <a:t>The war had </a:t>
            </a:r>
          </a:p>
          <a:p>
            <a:pPr>
              <a:defRPr/>
            </a:pPr>
            <a:r>
              <a:rPr lang="en-US" sz="3100" b="1" dirty="0" smtClean="0">
                <a:solidFill>
                  <a:schemeClr val="accent6">
                    <a:lumMod val="50000"/>
                  </a:schemeClr>
                </a:solidFill>
              </a:rPr>
              <a:t>weakened both </a:t>
            </a:r>
            <a:r>
              <a:rPr lang="en-US" sz="3100" b="1" dirty="0" err="1" smtClean="0">
                <a:solidFill>
                  <a:schemeClr val="accent6">
                    <a:lumMod val="50000"/>
                  </a:schemeClr>
                </a:solidFill>
              </a:rPr>
              <a:t>poli</a:t>
            </a:r>
            <a:r>
              <a:rPr lang="en-US" sz="3100" b="1" dirty="0" smtClean="0">
                <a:solidFill>
                  <a:schemeClr val="accent6">
                    <a:lumMod val="50000"/>
                  </a:schemeClr>
                </a:solidFill>
              </a:rPr>
              <a:t>, but </a:t>
            </a:r>
          </a:p>
          <a:p>
            <a:pPr>
              <a:defRPr/>
            </a:pPr>
            <a:r>
              <a:rPr lang="en-US" sz="3100" b="1" dirty="0" smtClean="0">
                <a:solidFill>
                  <a:schemeClr val="accent6">
                    <a:lumMod val="50000"/>
                  </a:schemeClr>
                </a:solidFill>
              </a:rPr>
              <a:t>Persia, still bitter from </a:t>
            </a:r>
          </a:p>
          <a:p>
            <a:pPr>
              <a:defRPr/>
            </a:pPr>
            <a:r>
              <a:rPr lang="en-US" sz="3100" b="1" dirty="0" smtClean="0">
                <a:solidFill>
                  <a:schemeClr val="accent6">
                    <a:lumMod val="50000"/>
                  </a:schemeClr>
                </a:solidFill>
              </a:rPr>
              <a:t>their military losses to </a:t>
            </a:r>
          </a:p>
          <a:p>
            <a:pPr>
              <a:defRPr/>
            </a:pPr>
            <a:r>
              <a:rPr lang="en-US" sz="3100" b="1" dirty="0" smtClean="0">
                <a:solidFill>
                  <a:schemeClr val="accent6">
                    <a:lumMod val="50000"/>
                  </a:schemeClr>
                </a:solidFill>
              </a:rPr>
              <a:t>Athens, ended the brief period of peace.  </a:t>
            </a:r>
            <a:r>
              <a:rPr lang="en-US" sz="3100" b="1" dirty="0" smtClean="0">
                <a:solidFill>
                  <a:schemeClr val="accent6">
                    <a:lumMod val="75000"/>
                  </a:schemeClr>
                </a:solidFill>
              </a:rPr>
              <a:t>The Persians hoped to destroy the weakened Athens by contributing resources that allowed Sparta to create a powerful navy. </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3" descr="701-navalbattle.png"/>
          <p:cNvPicPr>
            <a:picLocks noChangeAspect="1"/>
          </p:cNvPicPr>
          <p:nvPr/>
        </p:nvPicPr>
        <p:blipFill>
          <a:blip r:embed="rId2" cstate="print"/>
          <a:stretch>
            <a:fillRect/>
          </a:stretch>
        </p:blipFill>
        <p:spPr>
          <a:xfrm>
            <a:off x="4648200" y="838200"/>
            <a:ext cx="4337539" cy="2819400"/>
          </a:xfrm>
          <a:prstGeom prst="rect">
            <a:avLst/>
          </a:prstGeom>
        </p:spPr>
      </p:pic>
    </p:spTree>
  </p:cSld>
  <p:clrMapOvr>
    <a:masterClrMapping/>
  </p:clrMapOvr>
  <p:transition advTm="9688">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339923"/>
          </a:xfrm>
          <a:prstGeom prst="rect">
            <a:avLst/>
          </a:prstGeom>
          <a:noFill/>
        </p:spPr>
        <p:txBody>
          <a:bodyPr wrap="square" rtlCol="0">
            <a:spAutoFit/>
          </a:bodyPr>
          <a:lstStyle/>
          <a:p>
            <a:pPr>
              <a:defRPr/>
            </a:pPr>
            <a:r>
              <a:rPr lang="en-US" sz="3100" b="1" dirty="0" smtClean="0">
                <a:solidFill>
                  <a:schemeClr val="accent6">
                    <a:lumMod val="75000"/>
                  </a:schemeClr>
                </a:solidFill>
              </a:rPr>
              <a:t>Sparta and Athens agreed </a:t>
            </a:r>
          </a:p>
          <a:p>
            <a:pPr>
              <a:defRPr/>
            </a:pPr>
            <a:r>
              <a:rPr lang="en-US" sz="3100" b="1" dirty="0" smtClean="0">
                <a:solidFill>
                  <a:schemeClr val="accent6">
                    <a:lumMod val="75000"/>
                  </a:schemeClr>
                </a:solidFill>
              </a:rPr>
              <a:t>to a truce after a series of </a:t>
            </a:r>
          </a:p>
          <a:p>
            <a:pPr>
              <a:defRPr/>
            </a:pPr>
            <a:r>
              <a:rPr lang="en-US" sz="3100" b="1" dirty="0" smtClean="0">
                <a:solidFill>
                  <a:schemeClr val="accent6">
                    <a:lumMod val="75000"/>
                  </a:schemeClr>
                </a:solidFill>
              </a:rPr>
              <a:t>victories by the Athenian </a:t>
            </a:r>
          </a:p>
          <a:p>
            <a:pPr>
              <a:defRPr/>
            </a:pPr>
            <a:r>
              <a:rPr lang="en-US" sz="3100" b="1" dirty="0" smtClean="0">
                <a:solidFill>
                  <a:schemeClr val="accent6">
                    <a:lumMod val="75000"/>
                  </a:schemeClr>
                </a:solidFill>
              </a:rPr>
              <a:t>navy.  The war had </a:t>
            </a:r>
          </a:p>
          <a:p>
            <a:pPr>
              <a:defRPr/>
            </a:pPr>
            <a:r>
              <a:rPr lang="en-US" sz="3100" b="1" dirty="0" smtClean="0">
                <a:solidFill>
                  <a:schemeClr val="accent6">
                    <a:lumMod val="75000"/>
                  </a:schemeClr>
                </a:solidFill>
              </a:rPr>
              <a:t>weakened both </a:t>
            </a:r>
            <a:r>
              <a:rPr lang="en-US" sz="3100" b="1" dirty="0" err="1" smtClean="0">
                <a:solidFill>
                  <a:schemeClr val="accent6">
                    <a:lumMod val="75000"/>
                  </a:schemeClr>
                </a:solidFill>
              </a:rPr>
              <a:t>poli</a:t>
            </a:r>
            <a:r>
              <a:rPr lang="en-US" sz="3100" b="1" dirty="0" smtClean="0">
                <a:solidFill>
                  <a:schemeClr val="accent6">
                    <a:lumMod val="75000"/>
                  </a:schemeClr>
                </a:solidFill>
              </a:rPr>
              <a:t>, but </a:t>
            </a:r>
          </a:p>
          <a:p>
            <a:pPr>
              <a:defRPr/>
            </a:pPr>
            <a:r>
              <a:rPr lang="en-US" sz="3100" b="1" dirty="0" smtClean="0">
                <a:solidFill>
                  <a:schemeClr val="accent6">
                    <a:lumMod val="75000"/>
                  </a:schemeClr>
                </a:solidFill>
              </a:rPr>
              <a:t>Persia, still bitter from </a:t>
            </a:r>
          </a:p>
          <a:p>
            <a:pPr>
              <a:defRPr/>
            </a:pPr>
            <a:r>
              <a:rPr lang="en-US" sz="3100" b="1" dirty="0" smtClean="0">
                <a:solidFill>
                  <a:schemeClr val="accent6">
                    <a:lumMod val="75000"/>
                  </a:schemeClr>
                </a:solidFill>
              </a:rPr>
              <a:t>their military losses to </a:t>
            </a:r>
          </a:p>
          <a:p>
            <a:pPr>
              <a:defRPr/>
            </a:pPr>
            <a:r>
              <a:rPr lang="en-US" sz="3100" b="1" dirty="0" smtClean="0">
                <a:solidFill>
                  <a:schemeClr val="accent6">
                    <a:lumMod val="75000"/>
                  </a:schemeClr>
                </a:solidFill>
              </a:rPr>
              <a:t>Athens, ended the brief period of peace.  </a:t>
            </a:r>
            <a:r>
              <a:rPr lang="en-US" sz="3100" b="1" dirty="0" smtClean="0">
                <a:solidFill>
                  <a:schemeClr val="accent6">
                    <a:lumMod val="50000"/>
                  </a:schemeClr>
                </a:solidFill>
              </a:rPr>
              <a:t>The Persians hoped to destroy the weakened Athens by contributing resources that allowed Sparta to create a powerful navy. </a:t>
            </a:r>
            <a:endParaRPr lang="en-US" dirty="0">
              <a:solidFill>
                <a:schemeClr val="accent6">
                  <a:lumMod val="50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3" descr="701-navalbattle.png"/>
          <p:cNvPicPr>
            <a:picLocks noChangeAspect="1"/>
          </p:cNvPicPr>
          <p:nvPr/>
        </p:nvPicPr>
        <p:blipFill>
          <a:blip r:embed="rId2" cstate="print"/>
          <a:stretch>
            <a:fillRect/>
          </a:stretch>
        </p:blipFill>
        <p:spPr>
          <a:xfrm>
            <a:off x="4648200" y="838200"/>
            <a:ext cx="4337539" cy="2819400"/>
          </a:xfrm>
          <a:prstGeom prst="rect">
            <a:avLst/>
          </a:prstGeom>
        </p:spPr>
      </p:pic>
    </p:spTree>
  </p:cSld>
  <p:clrMapOvr>
    <a:masterClrMapping/>
  </p:clrMapOvr>
  <p:transition advTm="8734">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ng"/>
          <p:cNvPicPr>
            <a:picLocks noChangeAspect="1"/>
          </p:cNvPicPr>
          <p:nvPr/>
        </p:nvPicPr>
        <p:blipFill>
          <a:blip r:embed="rId2" cstate="print"/>
          <a:stretch>
            <a:fillRect/>
          </a:stretch>
        </p:blipFill>
        <p:spPr>
          <a:xfrm>
            <a:off x="2209800" y="3200400"/>
            <a:ext cx="6630911" cy="3226535"/>
          </a:xfrm>
          <a:prstGeom prst="rect">
            <a:avLst/>
          </a:prstGeom>
        </p:spPr>
      </p:pic>
      <p:sp>
        <p:nvSpPr>
          <p:cNvPr id="12" name="TextBox 11"/>
          <p:cNvSpPr txBox="1"/>
          <p:nvPr/>
        </p:nvSpPr>
        <p:spPr>
          <a:xfrm>
            <a:off x="228600" y="762000"/>
            <a:ext cx="8839200" cy="3908762"/>
          </a:xfrm>
          <a:prstGeom prst="rect">
            <a:avLst/>
          </a:prstGeom>
          <a:noFill/>
        </p:spPr>
        <p:txBody>
          <a:bodyPr wrap="square" rtlCol="0">
            <a:spAutoFit/>
          </a:bodyPr>
          <a:lstStyle/>
          <a:p>
            <a:pPr>
              <a:defRPr/>
            </a:pPr>
            <a:r>
              <a:rPr lang="en-US" sz="3100" b="1" dirty="0" smtClean="0">
                <a:solidFill>
                  <a:schemeClr val="accent6">
                    <a:lumMod val="50000"/>
                  </a:schemeClr>
                </a:solidFill>
              </a:rPr>
              <a:t>In 404BCE, the Spartans once again began a siege, but this time the Persian-sponsored Spartan fleet prevented ships from supplying Athens.  </a:t>
            </a:r>
            <a:r>
              <a:rPr lang="en-US" sz="3100" b="1" dirty="0" smtClean="0">
                <a:solidFill>
                  <a:schemeClr val="accent6">
                    <a:lumMod val="75000"/>
                  </a:schemeClr>
                </a:solidFill>
              </a:rPr>
              <a:t>Athens resisted the siege for almost a year, but without supplies from their allies, the starving Athenians were no longer capable of </a:t>
            </a:r>
          </a:p>
          <a:p>
            <a:pPr>
              <a:defRPr/>
            </a:pPr>
            <a:r>
              <a:rPr lang="en-US" sz="3100" b="1" dirty="0" smtClean="0">
                <a:solidFill>
                  <a:schemeClr val="accent6">
                    <a:lumMod val="75000"/>
                  </a:schemeClr>
                </a:solidFill>
              </a:rPr>
              <a:t>stopping the Spartan </a:t>
            </a:r>
          </a:p>
          <a:p>
            <a:pPr>
              <a:defRPr/>
            </a:pPr>
            <a:r>
              <a:rPr lang="en-US" sz="3100" b="1" dirty="0" smtClean="0">
                <a:solidFill>
                  <a:schemeClr val="accent6">
                    <a:lumMod val="75000"/>
                  </a:schemeClr>
                </a:solidFill>
              </a:rPr>
              <a:t>army from attacking.</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spTree>
  </p:cSld>
  <p:clrMapOvr>
    <a:masterClrMapping/>
  </p:clrMapOvr>
  <p:transition advTm="115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ng"/>
          <p:cNvPicPr>
            <a:picLocks noChangeAspect="1"/>
          </p:cNvPicPr>
          <p:nvPr/>
        </p:nvPicPr>
        <p:blipFill>
          <a:blip r:embed="rId2" cstate="print"/>
          <a:stretch>
            <a:fillRect/>
          </a:stretch>
        </p:blipFill>
        <p:spPr>
          <a:xfrm>
            <a:off x="2209800" y="3200400"/>
            <a:ext cx="6630911" cy="3226535"/>
          </a:xfrm>
          <a:prstGeom prst="rect">
            <a:avLst/>
          </a:prstGeom>
        </p:spPr>
      </p:pic>
      <p:sp>
        <p:nvSpPr>
          <p:cNvPr id="12" name="TextBox 11"/>
          <p:cNvSpPr txBox="1"/>
          <p:nvPr/>
        </p:nvSpPr>
        <p:spPr>
          <a:xfrm>
            <a:off x="228600" y="762000"/>
            <a:ext cx="8839200" cy="3908762"/>
          </a:xfrm>
          <a:prstGeom prst="rect">
            <a:avLst/>
          </a:prstGeom>
          <a:noFill/>
        </p:spPr>
        <p:txBody>
          <a:bodyPr wrap="square" rtlCol="0">
            <a:spAutoFit/>
          </a:bodyPr>
          <a:lstStyle/>
          <a:p>
            <a:pPr>
              <a:defRPr/>
            </a:pPr>
            <a:r>
              <a:rPr lang="en-US" sz="3100" b="1" dirty="0" smtClean="0">
                <a:solidFill>
                  <a:schemeClr val="accent6">
                    <a:lumMod val="75000"/>
                  </a:schemeClr>
                </a:solidFill>
              </a:rPr>
              <a:t>In 404BCE, the Spartans once again began a siege, but this time the Persian-sponsored Spartan fleet prevented ships from supplying Athens.  </a:t>
            </a:r>
            <a:r>
              <a:rPr lang="en-US" sz="3100" b="1" dirty="0" smtClean="0">
                <a:solidFill>
                  <a:schemeClr val="accent6">
                    <a:lumMod val="50000"/>
                  </a:schemeClr>
                </a:solidFill>
              </a:rPr>
              <a:t>Athens resisted the siege for almost a year, but without supplies from their allies, the starving Athenians were no longer capable of </a:t>
            </a:r>
          </a:p>
          <a:p>
            <a:pPr>
              <a:defRPr/>
            </a:pPr>
            <a:r>
              <a:rPr lang="en-US" sz="3100" b="1" dirty="0" smtClean="0">
                <a:solidFill>
                  <a:schemeClr val="accent6">
                    <a:lumMod val="50000"/>
                  </a:schemeClr>
                </a:solidFill>
              </a:rPr>
              <a:t>stopping the Spartan </a:t>
            </a:r>
          </a:p>
          <a:p>
            <a:pPr>
              <a:defRPr/>
            </a:pPr>
            <a:r>
              <a:rPr lang="en-US" sz="3100" b="1" dirty="0" smtClean="0">
                <a:solidFill>
                  <a:schemeClr val="accent6">
                    <a:lumMod val="50000"/>
                  </a:schemeClr>
                </a:solidFill>
              </a:rPr>
              <a:t>army from attacking.</a:t>
            </a:r>
            <a:endParaRPr lang="en-US" dirty="0">
              <a:solidFill>
                <a:schemeClr val="accent6">
                  <a:lumMod val="50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spTree>
  </p:cSld>
  <p:clrMapOvr>
    <a:masterClrMapping/>
  </p:clrMapOvr>
  <p:transition advTm="11062">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4191000" y="1447800"/>
            <a:ext cx="4343400" cy="4385816"/>
          </a:xfrm>
          <a:prstGeom prst="rect">
            <a:avLst/>
          </a:prstGeom>
          <a:noFill/>
        </p:spPr>
        <p:txBody>
          <a:bodyPr wrap="square" rtlCol="0">
            <a:spAutoFit/>
          </a:bodyPr>
          <a:lstStyle/>
          <a:p>
            <a:pPr>
              <a:defRPr/>
            </a:pPr>
            <a:r>
              <a:rPr lang="en-US" sz="3100" b="1" dirty="0" smtClean="0">
                <a:solidFill>
                  <a:schemeClr val="accent6">
                    <a:lumMod val="50000"/>
                  </a:schemeClr>
                </a:solidFill>
              </a:rPr>
              <a:t>The Peloponnesian War claimed thousands of lives and humbled both Athens and Sparta.   </a:t>
            </a:r>
            <a:r>
              <a:rPr lang="en-US" sz="3100" b="1" dirty="0" smtClean="0">
                <a:solidFill>
                  <a:schemeClr val="accent6">
                    <a:lumMod val="75000"/>
                  </a:schemeClr>
                </a:solidFill>
              </a:rPr>
              <a:t>A critic of the rulers of Athens named Socrates caused an uproar in the polis that eventually led to his execution.  </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3" descr="701socrates.png"/>
          <p:cNvPicPr>
            <a:picLocks noChangeAspect="1"/>
          </p:cNvPicPr>
          <p:nvPr/>
        </p:nvPicPr>
        <p:blipFill>
          <a:blip r:embed="rId2" cstate="print"/>
          <a:stretch>
            <a:fillRect/>
          </a:stretch>
        </p:blipFill>
        <p:spPr>
          <a:xfrm>
            <a:off x="990600" y="1219200"/>
            <a:ext cx="3031088" cy="4991191"/>
          </a:xfrm>
          <a:prstGeom prst="rect">
            <a:avLst/>
          </a:prstGeom>
        </p:spPr>
      </p:pic>
    </p:spTree>
  </p:cSld>
  <p:clrMapOvr>
    <a:masterClrMapping/>
  </p:clrMapOvr>
  <p:transition advTm="6594">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816977"/>
          </a:xfrm>
          <a:prstGeom prst="rect">
            <a:avLst/>
          </a:prstGeom>
          <a:noFill/>
        </p:spPr>
        <p:txBody>
          <a:bodyPr wrap="square" rtlCol="0">
            <a:spAutoFit/>
          </a:bodyPr>
          <a:lstStyle/>
          <a:p>
            <a:pPr>
              <a:defRPr/>
            </a:pPr>
            <a:r>
              <a:rPr lang="en-US" sz="3100" b="1" dirty="0" smtClean="0">
                <a:solidFill>
                  <a:schemeClr val="accent6">
                    <a:lumMod val="75000"/>
                  </a:schemeClr>
                </a:solidFill>
              </a:rPr>
              <a:t>The Greek victories over the Persians in the fifth century before the Common Era led to an expansion of Greek culture we now call the Golden Age of Greece.”  During this period of political stability, democracy flourished in Athens under a revered leader named Pericles.  </a:t>
            </a:r>
            <a:r>
              <a:rPr lang="en-US" sz="3100" b="1" dirty="0" smtClean="0">
                <a:solidFill>
                  <a:schemeClr val="accent6">
                    <a:lumMod val="50000"/>
                  </a:schemeClr>
                </a:solidFill>
              </a:rPr>
              <a:t>The Greeks </a:t>
            </a:r>
            <a:br>
              <a:rPr lang="en-US" sz="3100" b="1" dirty="0" smtClean="0">
                <a:solidFill>
                  <a:schemeClr val="accent6">
                    <a:lumMod val="50000"/>
                  </a:schemeClr>
                </a:solidFill>
              </a:rPr>
            </a:br>
            <a:r>
              <a:rPr lang="en-US" sz="3100" b="1" dirty="0" smtClean="0">
                <a:solidFill>
                  <a:schemeClr val="accent6">
                    <a:lumMod val="50000"/>
                  </a:schemeClr>
                </a:solidFill>
              </a:rPr>
              <a:t>also made advances in art, </a:t>
            </a:r>
            <a:br>
              <a:rPr lang="en-US" sz="3100" b="1" dirty="0" smtClean="0">
                <a:solidFill>
                  <a:schemeClr val="accent6">
                    <a:lumMod val="50000"/>
                  </a:schemeClr>
                </a:solidFill>
              </a:rPr>
            </a:br>
            <a:r>
              <a:rPr lang="en-US" sz="3100" b="1" dirty="0" smtClean="0">
                <a:solidFill>
                  <a:schemeClr val="accent6">
                    <a:lumMod val="50000"/>
                  </a:schemeClr>
                </a:solidFill>
              </a:rPr>
              <a:t>drama, poetry and philosophy.  </a:t>
            </a:r>
            <a:r>
              <a:rPr lang="en-US" sz="3100" b="1" dirty="0" smtClean="0">
                <a:solidFill>
                  <a:schemeClr val="accent6">
                    <a:lumMod val="75000"/>
                  </a:schemeClr>
                </a:solidFill>
              </a:rPr>
              <a:t/>
            </a:r>
            <a:br>
              <a:rPr lang="en-US" sz="3100" b="1" dirty="0" smtClean="0">
                <a:solidFill>
                  <a:schemeClr val="accent6">
                    <a:lumMod val="75000"/>
                  </a:schemeClr>
                </a:solidFill>
              </a:rPr>
            </a:br>
            <a:r>
              <a:rPr lang="en-US" sz="3100" b="1" dirty="0" smtClean="0">
                <a:solidFill>
                  <a:schemeClr val="accent6">
                    <a:lumMod val="75000"/>
                  </a:schemeClr>
                </a:solidFill>
              </a:rPr>
              <a:t>The Golden Age ended with </a:t>
            </a:r>
            <a:br>
              <a:rPr lang="en-US" sz="3100" b="1" dirty="0" smtClean="0">
                <a:solidFill>
                  <a:schemeClr val="accent6">
                    <a:lumMod val="75000"/>
                  </a:schemeClr>
                </a:solidFill>
              </a:rPr>
            </a:br>
            <a:r>
              <a:rPr lang="en-US" sz="3100" b="1" dirty="0" smtClean="0">
                <a:solidFill>
                  <a:schemeClr val="accent6">
                    <a:lumMod val="75000"/>
                  </a:schemeClr>
                </a:solidFill>
              </a:rPr>
              <a:t>conflicts between Athens and </a:t>
            </a:r>
            <a:br>
              <a:rPr lang="en-US" sz="3100" b="1" dirty="0" smtClean="0">
                <a:solidFill>
                  <a:schemeClr val="accent6">
                    <a:lumMod val="75000"/>
                  </a:schemeClr>
                </a:solidFill>
              </a:rPr>
            </a:br>
            <a:r>
              <a:rPr lang="en-US" sz="3100" b="1" dirty="0" smtClean="0">
                <a:solidFill>
                  <a:schemeClr val="accent6">
                    <a:lumMod val="75000"/>
                  </a:schemeClr>
                </a:solidFill>
              </a:rPr>
              <a:t>Sparta that led to the 27-year </a:t>
            </a:r>
            <a:br>
              <a:rPr lang="en-US" sz="3100" b="1" dirty="0" smtClean="0">
                <a:solidFill>
                  <a:schemeClr val="accent6">
                    <a:lumMod val="75000"/>
                  </a:schemeClr>
                </a:solidFill>
              </a:rPr>
            </a:br>
            <a:r>
              <a:rPr lang="en-US" sz="3100" b="1" dirty="0" smtClean="0">
                <a:solidFill>
                  <a:schemeClr val="accent6">
                    <a:lumMod val="75000"/>
                  </a:schemeClr>
                </a:solidFill>
              </a:rPr>
              <a:t>long Peloponnesian War.</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10" name="Picture 9" descr="701peloponnesian.gif"/>
          <p:cNvPicPr>
            <a:picLocks noChangeAspect="1"/>
          </p:cNvPicPr>
          <p:nvPr/>
        </p:nvPicPr>
        <p:blipFill>
          <a:blip r:embed="rId2" cstate="print"/>
          <a:stretch>
            <a:fillRect/>
          </a:stretch>
        </p:blipFill>
        <p:spPr>
          <a:xfrm>
            <a:off x="5562600" y="3124200"/>
            <a:ext cx="3200400" cy="3424428"/>
          </a:xfrm>
          <a:prstGeom prst="rect">
            <a:avLst/>
          </a:prstGeom>
        </p:spPr>
      </p:pic>
    </p:spTree>
  </p:cSld>
  <p:clrMapOvr>
    <a:masterClrMapping/>
  </p:clrMapOvr>
  <p:transition advTm="5469">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4191000" y="1447800"/>
            <a:ext cx="4343400" cy="4385816"/>
          </a:xfrm>
          <a:prstGeom prst="rect">
            <a:avLst/>
          </a:prstGeom>
          <a:noFill/>
        </p:spPr>
        <p:txBody>
          <a:bodyPr wrap="square" rtlCol="0">
            <a:spAutoFit/>
          </a:bodyPr>
          <a:lstStyle/>
          <a:p>
            <a:pPr>
              <a:defRPr/>
            </a:pPr>
            <a:r>
              <a:rPr lang="en-US" sz="3100" b="1" dirty="0" smtClean="0">
                <a:solidFill>
                  <a:schemeClr val="accent6">
                    <a:lumMod val="75000"/>
                  </a:schemeClr>
                </a:solidFill>
              </a:rPr>
              <a:t>The Peloponnesian War claimed thousands of lives and humbled both Athens and Sparta.   </a:t>
            </a:r>
            <a:r>
              <a:rPr lang="en-US" sz="3100" b="1" dirty="0" smtClean="0">
                <a:solidFill>
                  <a:schemeClr val="accent6">
                    <a:lumMod val="50000"/>
                  </a:schemeClr>
                </a:solidFill>
              </a:rPr>
              <a:t>A critic of the rulers of Athens named Socrates caused an uproar in the polis that eventually led to his execution.  </a:t>
            </a:r>
            <a:endParaRPr lang="en-US" dirty="0">
              <a:solidFill>
                <a:schemeClr val="accent6">
                  <a:lumMod val="50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3" descr="701socrates.png"/>
          <p:cNvPicPr>
            <a:picLocks noChangeAspect="1"/>
          </p:cNvPicPr>
          <p:nvPr/>
        </p:nvPicPr>
        <p:blipFill>
          <a:blip r:embed="rId2" cstate="print"/>
          <a:stretch>
            <a:fillRect/>
          </a:stretch>
        </p:blipFill>
        <p:spPr>
          <a:xfrm>
            <a:off x="990600" y="1219200"/>
            <a:ext cx="3031088" cy="4991191"/>
          </a:xfrm>
          <a:prstGeom prst="rect">
            <a:avLst/>
          </a:prstGeom>
        </p:spPr>
      </p:pic>
    </p:spTree>
  </p:cSld>
  <p:clrMapOvr>
    <a:masterClrMapping/>
  </p:clrMapOvr>
  <p:transition advTm="7703">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816977"/>
          </a:xfrm>
          <a:prstGeom prst="rect">
            <a:avLst/>
          </a:prstGeom>
          <a:noFill/>
        </p:spPr>
        <p:txBody>
          <a:bodyPr wrap="square" rtlCol="0">
            <a:spAutoFit/>
          </a:bodyPr>
          <a:lstStyle/>
          <a:p>
            <a:pPr>
              <a:defRPr/>
            </a:pPr>
            <a:r>
              <a:rPr lang="en-US" sz="3100" b="1" dirty="0" smtClean="0">
                <a:solidFill>
                  <a:schemeClr val="accent6">
                    <a:lumMod val="50000"/>
                  </a:schemeClr>
                </a:solidFill>
              </a:rPr>
              <a:t>Conflicts continued among </a:t>
            </a:r>
            <a:br>
              <a:rPr lang="en-US" sz="3100" b="1" dirty="0" smtClean="0">
                <a:solidFill>
                  <a:schemeClr val="accent6">
                    <a:lumMod val="50000"/>
                  </a:schemeClr>
                </a:solidFill>
              </a:rPr>
            </a:br>
            <a:r>
              <a:rPr lang="en-US" sz="3100" b="1" dirty="0" smtClean="0">
                <a:solidFill>
                  <a:schemeClr val="accent6">
                    <a:lumMod val="50000"/>
                  </a:schemeClr>
                </a:solidFill>
              </a:rPr>
              <a:t>the Greek </a:t>
            </a:r>
            <a:r>
              <a:rPr lang="en-US" sz="3100" b="1" dirty="0" err="1" smtClean="0">
                <a:solidFill>
                  <a:schemeClr val="accent6">
                    <a:lumMod val="50000"/>
                  </a:schemeClr>
                </a:solidFill>
              </a:rPr>
              <a:t>poli</a:t>
            </a:r>
            <a:r>
              <a:rPr lang="en-US" sz="3100" b="1" dirty="0" smtClean="0">
                <a:solidFill>
                  <a:schemeClr val="accent6">
                    <a:lumMod val="50000"/>
                  </a:schemeClr>
                </a:solidFill>
              </a:rPr>
              <a:t>, who paid </a:t>
            </a:r>
            <a:br>
              <a:rPr lang="en-US" sz="3100" b="1" dirty="0" smtClean="0">
                <a:solidFill>
                  <a:schemeClr val="accent6">
                    <a:lumMod val="50000"/>
                  </a:schemeClr>
                </a:solidFill>
              </a:rPr>
            </a:br>
            <a:r>
              <a:rPr lang="en-US" sz="3100" b="1" dirty="0" smtClean="0">
                <a:solidFill>
                  <a:schemeClr val="accent6">
                    <a:lumMod val="50000"/>
                  </a:schemeClr>
                </a:solidFill>
              </a:rPr>
              <a:t>little attention to the </a:t>
            </a:r>
            <a:br>
              <a:rPr lang="en-US" sz="3100" b="1" dirty="0" smtClean="0">
                <a:solidFill>
                  <a:schemeClr val="accent6">
                    <a:lumMod val="50000"/>
                  </a:schemeClr>
                </a:solidFill>
              </a:rPr>
            </a:br>
            <a:r>
              <a:rPr lang="en-US" sz="3100" b="1" dirty="0" smtClean="0">
                <a:solidFill>
                  <a:schemeClr val="accent6">
                    <a:lumMod val="50000"/>
                  </a:schemeClr>
                </a:solidFill>
              </a:rPr>
              <a:t>growing military power </a:t>
            </a:r>
            <a:br>
              <a:rPr lang="en-US" sz="3100" b="1" dirty="0" smtClean="0">
                <a:solidFill>
                  <a:schemeClr val="accent6">
                    <a:lumMod val="50000"/>
                  </a:schemeClr>
                </a:solidFill>
              </a:rPr>
            </a:br>
            <a:r>
              <a:rPr lang="en-US" sz="3100" b="1" dirty="0" smtClean="0">
                <a:solidFill>
                  <a:schemeClr val="accent6">
                    <a:lumMod val="50000"/>
                  </a:schemeClr>
                </a:solidFill>
              </a:rPr>
              <a:t>of Macedonia, the </a:t>
            </a:r>
            <a:br>
              <a:rPr lang="en-US" sz="3100" b="1" dirty="0" smtClean="0">
                <a:solidFill>
                  <a:schemeClr val="accent6">
                    <a:lumMod val="50000"/>
                  </a:schemeClr>
                </a:solidFill>
              </a:rPr>
            </a:br>
            <a:r>
              <a:rPr lang="en-US" sz="3100" b="1" dirty="0" smtClean="0">
                <a:solidFill>
                  <a:schemeClr val="accent6">
                    <a:lumMod val="50000"/>
                  </a:schemeClr>
                </a:solidFill>
              </a:rPr>
              <a:t>mountainous land north </a:t>
            </a:r>
            <a:br>
              <a:rPr lang="en-US" sz="3100" b="1" dirty="0" smtClean="0">
                <a:solidFill>
                  <a:schemeClr val="accent6">
                    <a:lumMod val="50000"/>
                  </a:schemeClr>
                </a:solidFill>
              </a:rPr>
            </a:br>
            <a:r>
              <a:rPr lang="en-US" sz="3100" b="1" dirty="0" smtClean="0">
                <a:solidFill>
                  <a:schemeClr val="accent6">
                    <a:lumMod val="50000"/>
                  </a:schemeClr>
                </a:solidFill>
              </a:rPr>
              <a:t>of the Greek peninsula.  </a:t>
            </a:r>
            <a:r>
              <a:rPr lang="en-US" sz="3100" b="1" dirty="0" smtClean="0">
                <a:solidFill>
                  <a:schemeClr val="accent6">
                    <a:lumMod val="75000"/>
                  </a:schemeClr>
                </a:solidFill>
              </a:rPr>
              <a:t/>
            </a:r>
            <a:br>
              <a:rPr lang="en-US" sz="3100" b="1" dirty="0" smtClean="0">
                <a:solidFill>
                  <a:schemeClr val="accent6">
                    <a:lumMod val="75000"/>
                  </a:schemeClr>
                </a:solidFill>
              </a:rPr>
            </a:br>
            <a:r>
              <a:rPr lang="en-US" sz="3100" b="1" dirty="0" smtClean="0">
                <a:solidFill>
                  <a:schemeClr val="accent6">
                    <a:lumMod val="75000"/>
                  </a:schemeClr>
                </a:solidFill>
              </a:rPr>
              <a:t>Soon after the Peloponnesian War, Macedonia King Phillip conquered most of the Greek peninsula.  His son, Alexander the Great, conquered the rest of the peninsula and went on to create the most powerful empire the world had known at that time.</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2" descr="http://upload.wikimedia.org/wikipedia/commons/a/ac/BattleofIssus333BC-mosaic-detail1.jpg"/>
          <p:cNvPicPr>
            <a:picLocks noChangeAspect="1" noChangeArrowheads="1"/>
          </p:cNvPicPr>
          <p:nvPr/>
        </p:nvPicPr>
        <p:blipFill>
          <a:blip r:embed="rId2" cstate="print"/>
          <a:srcRect/>
          <a:stretch>
            <a:fillRect/>
          </a:stretch>
        </p:blipFill>
        <p:spPr bwMode="auto">
          <a:xfrm>
            <a:off x="4724400" y="1295400"/>
            <a:ext cx="3749261" cy="2586991"/>
          </a:xfrm>
          <a:prstGeom prst="rect">
            <a:avLst/>
          </a:prstGeom>
          <a:noFill/>
        </p:spPr>
      </p:pic>
    </p:spTree>
  </p:cSld>
  <p:clrMapOvr>
    <a:masterClrMapping/>
  </p:clrMapOvr>
  <p:transition advTm="10875">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816977"/>
          </a:xfrm>
          <a:prstGeom prst="rect">
            <a:avLst/>
          </a:prstGeom>
          <a:noFill/>
        </p:spPr>
        <p:txBody>
          <a:bodyPr wrap="square" rtlCol="0">
            <a:spAutoFit/>
          </a:bodyPr>
          <a:lstStyle/>
          <a:p>
            <a:pPr>
              <a:defRPr/>
            </a:pPr>
            <a:r>
              <a:rPr lang="en-US" sz="3100" b="1" dirty="0" smtClean="0">
                <a:solidFill>
                  <a:schemeClr val="accent6">
                    <a:lumMod val="75000"/>
                  </a:schemeClr>
                </a:solidFill>
              </a:rPr>
              <a:t>Conflicts continued among </a:t>
            </a:r>
            <a:br>
              <a:rPr lang="en-US" sz="3100" b="1" dirty="0" smtClean="0">
                <a:solidFill>
                  <a:schemeClr val="accent6">
                    <a:lumMod val="75000"/>
                  </a:schemeClr>
                </a:solidFill>
              </a:rPr>
            </a:br>
            <a:r>
              <a:rPr lang="en-US" sz="3100" b="1" dirty="0" smtClean="0">
                <a:solidFill>
                  <a:schemeClr val="accent6">
                    <a:lumMod val="75000"/>
                  </a:schemeClr>
                </a:solidFill>
              </a:rPr>
              <a:t>the Greek </a:t>
            </a:r>
            <a:r>
              <a:rPr lang="en-US" sz="3100" b="1" dirty="0" err="1" smtClean="0">
                <a:solidFill>
                  <a:schemeClr val="accent6">
                    <a:lumMod val="75000"/>
                  </a:schemeClr>
                </a:solidFill>
              </a:rPr>
              <a:t>poli</a:t>
            </a:r>
            <a:r>
              <a:rPr lang="en-US" sz="3100" b="1" dirty="0" smtClean="0">
                <a:solidFill>
                  <a:schemeClr val="accent6">
                    <a:lumMod val="75000"/>
                  </a:schemeClr>
                </a:solidFill>
              </a:rPr>
              <a:t>, who paid </a:t>
            </a:r>
            <a:br>
              <a:rPr lang="en-US" sz="3100" b="1" dirty="0" smtClean="0">
                <a:solidFill>
                  <a:schemeClr val="accent6">
                    <a:lumMod val="75000"/>
                  </a:schemeClr>
                </a:solidFill>
              </a:rPr>
            </a:br>
            <a:r>
              <a:rPr lang="en-US" sz="3100" b="1" dirty="0" smtClean="0">
                <a:solidFill>
                  <a:schemeClr val="accent6">
                    <a:lumMod val="75000"/>
                  </a:schemeClr>
                </a:solidFill>
              </a:rPr>
              <a:t>little attention to the </a:t>
            </a:r>
            <a:br>
              <a:rPr lang="en-US" sz="3100" b="1" dirty="0" smtClean="0">
                <a:solidFill>
                  <a:schemeClr val="accent6">
                    <a:lumMod val="75000"/>
                  </a:schemeClr>
                </a:solidFill>
              </a:rPr>
            </a:br>
            <a:r>
              <a:rPr lang="en-US" sz="3100" b="1" dirty="0" smtClean="0">
                <a:solidFill>
                  <a:schemeClr val="accent6">
                    <a:lumMod val="75000"/>
                  </a:schemeClr>
                </a:solidFill>
              </a:rPr>
              <a:t>growing military power </a:t>
            </a:r>
            <a:br>
              <a:rPr lang="en-US" sz="3100" b="1" dirty="0" smtClean="0">
                <a:solidFill>
                  <a:schemeClr val="accent6">
                    <a:lumMod val="75000"/>
                  </a:schemeClr>
                </a:solidFill>
              </a:rPr>
            </a:br>
            <a:r>
              <a:rPr lang="en-US" sz="3100" b="1" dirty="0" smtClean="0">
                <a:solidFill>
                  <a:schemeClr val="accent6">
                    <a:lumMod val="75000"/>
                  </a:schemeClr>
                </a:solidFill>
              </a:rPr>
              <a:t>of Macedonia, the </a:t>
            </a:r>
            <a:br>
              <a:rPr lang="en-US" sz="3100" b="1" dirty="0" smtClean="0">
                <a:solidFill>
                  <a:schemeClr val="accent6">
                    <a:lumMod val="75000"/>
                  </a:schemeClr>
                </a:solidFill>
              </a:rPr>
            </a:br>
            <a:r>
              <a:rPr lang="en-US" sz="3100" b="1" dirty="0" smtClean="0">
                <a:solidFill>
                  <a:schemeClr val="accent6">
                    <a:lumMod val="75000"/>
                  </a:schemeClr>
                </a:solidFill>
              </a:rPr>
              <a:t>mountainous land north </a:t>
            </a:r>
            <a:br>
              <a:rPr lang="en-US" sz="3100" b="1" dirty="0" smtClean="0">
                <a:solidFill>
                  <a:schemeClr val="accent6">
                    <a:lumMod val="75000"/>
                  </a:schemeClr>
                </a:solidFill>
              </a:rPr>
            </a:br>
            <a:r>
              <a:rPr lang="en-US" sz="3100" b="1" dirty="0" smtClean="0">
                <a:solidFill>
                  <a:schemeClr val="accent6">
                    <a:lumMod val="75000"/>
                  </a:schemeClr>
                </a:solidFill>
              </a:rPr>
              <a:t>of the Greek peninsula.  </a:t>
            </a:r>
            <a:br>
              <a:rPr lang="en-US" sz="3100" b="1" dirty="0" smtClean="0">
                <a:solidFill>
                  <a:schemeClr val="accent6">
                    <a:lumMod val="75000"/>
                  </a:schemeClr>
                </a:solidFill>
              </a:rPr>
            </a:br>
            <a:r>
              <a:rPr lang="en-US" sz="3100" b="1" dirty="0" smtClean="0">
                <a:solidFill>
                  <a:schemeClr val="accent6">
                    <a:lumMod val="50000"/>
                  </a:schemeClr>
                </a:solidFill>
              </a:rPr>
              <a:t>Soon after the Peloponnesian War, Macedonia King Phillip conquered most of the Greek peninsula.  </a:t>
            </a:r>
            <a:r>
              <a:rPr lang="en-US" sz="3100" b="1" dirty="0" smtClean="0">
                <a:solidFill>
                  <a:schemeClr val="accent6">
                    <a:lumMod val="75000"/>
                  </a:schemeClr>
                </a:solidFill>
              </a:rPr>
              <a:t>His son, Alexander the Great, conquered the rest of the peninsula and went on to create the most powerful empire the world had known at that time.</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2" descr="http://upload.wikimedia.org/wikipedia/commons/a/ac/BattleofIssus333BC-mosaic-detail1.jpg"/>
          <p:cNvPicPr>
            <a:picLocks noChangeAspect="1" noChangeArrowheads="1"/>
          </p:cNvPicPr>
          <p:nvPr/>
        </p:nvPicPr>
        <p:blipFill>
          <a:blip r:embed="rId2" cstate="print"/>
          <a:srcRect/>
          <a:stretch>
            <a:fillRect/>
          </a:stretch>
        </p:blipFill>
        <p:spPr bwMode="auto">
          <a:xfrm>
            <a:off x="4724400" y="1295400"/>
            <a:ext cx="3749261" cy="2586991"/>
          </a:xfrm>
          <a:prstGeom prst="rect">
            <a:avLst/>
          </a:prstGeom>
          <a:noFill/>
        </p:spPr>
      </p:pic>
    </p:spTree>
  </p:cSld>
  <p:clrMapOvr>
    <a:masterClrMapping/>
  </p:clrMapOvr>
  <p:transition advTm="6860">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816977"/>
          </a:xfrm>
          <a:prstGeom prst="rect">
            <a:avLst/>
          </a:prstGeom>
          <a:noFill/>
        </p:spPr>
        <p:txBody>
          <a:bodyPr wrap="square" rtlCol="0">
            <a:spAutoFit/>
          </a:bodyPr>
          <a:lstStyle/>
          <a:p>
            <a:pPr>
              <a:defRPr/>
            </a:pPr>
            <a:r>
              <a:rPr lang="en-US" sz="3100" b="1" dirty="0" smtClean="0">
                <a:solidFill>
                  <a:schemeClr val="accent6">
                    <a:lumMod val="75000"/>
                  </a:schemeClr>
                </a:solidFill>
              </a:rPr>
              <a:t>Conflicts continued among </a:t>
            </a:r>
            <a:br>
              <a:rPr lang="en-US" sz="3100" b="1" dirty="0" smtClean="0">
                <a:solidFill>
                  <a:schemeClr val="accent6">
                    <a:lumMod val="75000"/>
                  </a:schemeClr>
                </a:solidFill>
              </a:rPr>
            </a:br>
            <a:r>
              <a:rPr lang="en-US" sz="3100" b="1" dirty="0" smtClean="0">
                <a:solidFill>
                  <a:schemeClr val="accent6">
                    <a:lumMod val="75000"/>
                  </a:schemeClr>
                </a:solidFill>
              </a:rPr>
              <a:t>the Greek </a:t>
            </a:r>
            <a:r>
              <a:rPr lang="en-US" sz="3100" b="1" dirty="0" err="1" smtClean="0">
                <a:solidFill>
                  <a:schemeClr val="accent6">
                    <a:lumMod val="75000"/>
                  </a:schemeClr>
                </a:solidFill>
              </a:rPr>
              <a:t>poli</a:t>
            </a:r>
            <a:r>
              <a:rPr lang="en-US" sz="3100" b="1" dirty="0" smtClean="0">
                <a:solidFill>
                  <a:schemeClr val="accent6">
                    <a:lumMod val="75000"/>
                  </a:schemeClr>
                </a:solidFill>
              </a:rPr>
              <a:t>, who paid </a:t>
            </a:r>
            <a:br>
              <a:rPr lang="en-US" sz="3100" b="1" dirty="0" smtClean="0">
                <a:solidFill>
                  <a:schemeClr val="accent6">
                    <a:lumMod val="75000"/>
                  </a:schemeClr>
                </a:solidFill>
              </a:rPr>
            </a:br>
            <a:r>
              <a:rPr lang="en-US" sz="3100" b="1" dirty="0" smtClean="0">
                <a:solidFill>
                  <a:schemeClr val="accent6">
                    <a:lumMod val="75000"/>
                  </a:schemeClr>
                </a:solidFill>
              </a:rPr>
              <a:t>little attention to the </a:t>
            </a:r>
            <a:br>
              <a:rPr lang="en-US" sz="3100" b="1" dirty="0" smtClean="0">
                <a:solidFill>
                  <a:schemeClr val="accent6">
                    <a:lumMod val="75000"/>
                  </a:schemeClr>
                </a:solidFill>
              </a:rPr>
            </a:br>
            <a:r>
              <a:rPr lang="en-US" sz="3100" b="1" dirty="0" smtClean="0">
                <a:solidFill>
                  <a:schemeClr val="accent6">
                    <a:lumMod val="75000"/>
                  </a:schemeClr>
                </a:solidFill>
              </a:rPr>
              <a:t>growing military power </a:t>
            </a:r>
            <a:br>
              <a:rPr lang="en-US" sz="3100" b="1" dirty="0" smtClean="0">
                <a:solidFill>
                  <a:schemeClr val="accent6">
                    <a:lumMod val="75000"/>
                  </a:schemeClr>
                </a:solidFill>
              </a:rPr>
            </a:br>
            <a:r>
              <a:rPr lang="en-US" sz="3100" b="1" dirty="0" smtClean="0">
                <a:solidFill>
                  <a:schemeClr val="accent6">
                    <a:lumMod val="75000"/>
                  </a:schemeClr>
                </a:solidFill>
              </a:rPr>
              <a:t>of Macedonia, the </a:t>
            </a:r>
            <a:br>
              <a:rPr lang="en-US" sz="3100" b="1" dirty="0" smtClean="0">
                <a:solidFill>
                  <a:schemeClr val="accent6">
                    <a:lumMod val="75000"/>
                  </a:schemeClr>
                </a:solidFill>
              </a:rPr>
            </a:br>
            <a:r>
              <a:rPr lang="en-US" sz="3100" b="1" dirty="0" smtClean="0">
                <a:solidFill>
                  <a:schemeClr val="accent6">
                    <a:lumMod val="75000"/>
                  </a:schemeClr>
                </a:solidFill>
              </a:rPr>
              <a:t>mountainous land north </a:t>
            </a:r>
            <a:br>
              <a:rPr lang="en-US" sz="3100" b="1" dirty="0" smtClean="0">
                <a:solidFill>
                  <a:schemeClr val="accent6">
                    <a:lumMod val="75000"/>
                  </a:schemeClr>
                </a:solidFill>
              </a:rPr>
            </a:br>
            <a:r>
              <a:rPr lang="en-US" sz="3100" b="1" dirty="0" smtClean="0">
                <a:solidFill>
                  <a:schemeClr val="accent6">
                    <a:lumMod val="75000"/>
                  </a:schemeClr>
                </a:solidFill>
              </a:rPr>
              <a:t>of the Greek peninsula.  </a:t>
            </a:r>
            <a:br>
              <a:rPr lang="en-US" sz="3100" b="1" dirty="0" smtClean="0">
                <a:solidFill>
                  <a:schemeClr val="accent6">
                    <a:lumMod val="75000"/>
                  </a:schemeClr>
                </a:solidFill>
              </a:rPr>
            </a:br>
            <a:r>
              <a:rPr lang="en-US" sz="3100" b="1" dirty="0" smtClean="0">
                <a:solidFill>
                  <a:schemeClr val="accent6">
                    <a:lumMod val="75000"/>
                  </a:schemeClr>
                </a:solidFill>
              </a:rPr>
              <a:t>Soon after the Peloponnesian War, Macedonia King Phillip conquered most of the Greek peninsula.  </a:t>
            </a:r>
            <a:r>
              <a:rPr lang="en-US" sz="3100" b="1" dirty="0" smtClean="0">
                <a:solidFill>
                  <a:schemeClr val="accent6">
                    <a:lumMod val="50000"/>
                  </a:schemeClr>
                </a:solidFill>
              </a:rPr>
              <a:t>His son, Alexander the Great, conquered the rest of the peninsula and went on to create the most powerful empire the world had known at that time.</a:t>
            </a:r>
            <a:endParaRPr lang="en-US" dirty="0">
              <a:solidFill>
                <a:schemeClr val="accent6">
                  <a:lumMod val="50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4" name="Picture 2" descr="http://upload.wikimedia.org/wikipedia/commons/a/ac/BattleofIssus333BC-mosaic-detail1.jpg"/>
          <p:cNvPicPr>
            <a:picLocks noChangeAspect="1" noChangeArrowheads="1"/>
          </p:cNvPicPr>
          <p:nvPr/>
        </p:nvPicPr>
        <p:blipFill>
          <a:blip r:embed="rId2" cstate="print"/>
          <a:srcRect/>
          <a:stretch>
            <a:fillRect/>
          </a:stretch>
        </p:blipFill>
        <p:spPr bwMode="auto">
          <a:xfrm>
            <a:off x="4724400" y="1295400"/>
            <a:ext cx="3749261" cy="2586991"/>
          </a:xfrm>
          <a:prstGeom prst="rect">
            <a:avLst/>
          </a:prstGeom>
          <a:noFill/>
        </p:spPr>
      </p:pic>
    </p:spTree>
  </p:cSld>
  <p:clrMapOvr>
    <a:masterClrMapping/>
  </p:clrMapOvr>
  <p:transition advTm="11375">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 y="4495800"/>
            <a:ext cx="8458200" cy="1077218"/>
          </a:xfrm>
          <a:prstGeom prst="rect">
            <a:avLst/>
          </a:prstGeom>
          <a:ln>
            <a:noFill/>
          </a:ln>
        </p:spPr>
        <p:txBody>
          <a:bodyPr wrap="square">
            <a:spAutoFit/>
          </a:bodyPr>
          <a:lstStyle/>
          <a:p>
            <a:pPr algn="ctr"/>
            <a:r>
              <a:rPr lang="en-US" sz="3200" b="1" dirty="0" smtClean="0">
                <a:solidFill>
                  <a:schemeClr val="accent2">
                    <a:lumMod val="50000"/>
                  </a:schemeClr>
                </a:solidFill>
              </a:rPr>
              <a:t>Learn more about history at</a:t>
            </a:r>
          </a:p>
          <a:p>
            <a:pPr algn="ctr"/>
            <a:r>
              <a:rPr lang="en-US" sz="3200" b="1" dirty="0" smtClean="0">
                <a:solidFill>
                  <a:schemeClr val="accent2">
                    <a:lumMod val="50000"/>
                  </a:schemeClr>
                </a:solidFill>
              </a:rPr>
              <a:t>www.mrdowling.com</a:t>
            </a:r>
            <a:endParaRPr lang="en-US" sz="3200" dirty="0">
              <a:solidFill>
                <a:schemeClr val="accent2">
                  <a:lumMod val="50000"/>
                </a:schemeClr>
              </a:solidFill>
            </a:endParaRPr>
          </a:p>
        </p:txBody>
      </p:sp>
      <p:pic>
        <p:nvPicPr>
          <p:cNvPr id="8" name="Picture 7" descr="logotransparent.png"/>
          <p:cNvPicPr>
            <a:picLocks noChangeAspect="1"/>
          </p:cNvPicPr>
          <p:nvPr/>
        </p:nvPicPr>
        <p:blipFill>
          <a:blip r:embed="rId2" cstate="print"/>
          <a:stretch>
            <a:fillRect/>
          </a:stretch>
        </p:blipFill>
        <p:spPr>
          <a:xfrm>
            <a:off x="2590800" y="2590800"/>
            <a:ext cx="3898270" cy="1630526"/>
          </a:xfrm>
          <a:prstGeom prst="rect">
            <a:avLst/>
          </a:prstGeom>
        </p:spPr>
      </p:pic>
      <p:sp>
        <p:nvSpPr>
          <p:cNvPr id="5"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sp>
        <p:nvSpPr>
          <p:cNvPr id="7" name="Rectangle 6"/>
          <p:cNvSpPr/>
          <p:nvPr/>
        </p:nvSpPr>
        <p:spPr>
          <a:xfrm>
            <a:off x="838200" y="1219200"/>
            <a:ext cx="3397725" cy="1077218"/>
          </a:xfrm>
          <a:prstGeom prst="rect">
            <a:avLst/>
          </a:prstGeom>
        </p:spPr>
        <p:txBody>
          <a:bodyPr wrap="none">
            <a:spAutoFit/>
          </a:bodyPr>
          <a:lstStyle/>
          <a:p>
            <a:pPr algn="ctr"/>
            <a:r>
              <a:rPr lang="en-US" sz="3200" b="1" dirty="0" smtClean="0">
                <a:solidFill>
                  <a:schemeClr val="accent2">
                    <a:lumMod val="50000"/>
                  </a:schemeClr>
                </a:solidFill>
              </a:rPr>
              <a:t>Music by Dan-O </a:t>
            </a:r>
            <a:br>
              <a:rPr lang="en-US" sz="3200" b="1" dirty="0" smtClean="0">
                <a:solidFill>
                  <a:schemeClr val="accent2">
                    <a:lumMod val="50000"/>
                  </a:schemeClr>
                </a:solidFill>
              </a:rPr>
            </a:br>
            <a:r>
              <a:rPr lang="en-US" sz="3200" b="1" dirty="0" smtClean="0">
                <a:solidFill>
                  <a:schemeClr val="accent2">
                    <a:lumMod val="50000"/>
                  </a:schemeClr>
                </a:solidFill>
              </a:rPr>
              <a:t>at DanoSongs.com</a:t>
            </a:r>
            <a:r>
              <a:rPr lang="en-US" dirty="0" smtClean="0"/>
              <a:t> </a:t>
            </a:r>
            <a:endParaRPr lang="en-US" dirty="0"/>
          </a:p>
        </p:txBody>
      </p:sp>
    </p:spTree>
  </p:cSld>
  <p:clrMapOvr>
    <a:masterClrMapping/>
  </p:clrMapOvr>
  <p:transition advTm="961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28600" y="762000"/>
            <a:ext cx="8839200" cy="5816977"/>
          </a:xfrm>
          <a:prstGeom prst="rect">
            <a:avLst/>
          </a:prstGeom>
          <a:noFill/>
        </p:spPr>
        <p:txBody>
          <a:bodyPr wrap="square" rtlCol="0">
            <a:spAutoFit/>
          </a:bodyPr>
          <a:lstStyle/>
          <a:p>
            <a:pPr>
              <a:defRPr/>
            </a:pPr>
            <a:r>
              <a:rPr lang="en-US" sz="3100" b="1" dirty="0" smtClean="0">
                <a:solidFill>
                  <a:schemeClr val="accent6">
                    <a:lumMod val="75000"/>
                  </a:schemeClr>
                </a:solidFill>
              </a:rPr>
              <a:t>The Greek victories over the Persians in the fifth century before the Common Era led to an expansion of Greek culture we now call the Golden Age of Greece.”  During this period of political stability, democracy flourished in Athens under a revered leader named Pericles.  The Greeks </a:t>
            </a:r>
            <a:br>
              <a:rPr lang="en-US" sz="3100" b="1" dirty="0" smtClean="0">
                <a:solidFill>
                  <a:schemeClr val="accent6">
                    <a:lumMod val="75000"/>
                  </a:schemeClr>
                </a:solidFill>
              </a:rPr>
            </a:br>
            <a:r>
              <a:rPr lang="en-US" sz="3100" b="1" dirty="0" smtClean="0">
                <a:solidFill>
                  <a:schemeClr val="accent6">
                    <a:lumMod val="75000"/>
                  </a:schemeClr>
                </a:solidFill>
              </a:rPr>
              <a:t>also made advancements in art, </a:t>
            </a:r>
            <a:br>
              <a:rPr lang="en-US" sz="3100" b="1" dirty="0" smtClean="0">
                <a:solidFill>
                  <a:schemeClr val="accent6">
                    <a:lumMod val="75000"/>
                  </a:schemeClr>
                </a:solidFill>
              </a:rPr>
            </a:br>
            <a:r>
              <a:rPr lang="en-US" sz="3100" b="1" dirty="0" smtClean="0">
                <a:solidFill>
                  <a:schemeClr val="accent6">
                    <a:lumMod val="75000"/>
                  </a:schemeClr>
                </a:solidFill>
              </a:rPr>
              <a:t>drama, poetry and philosophy.  </a:t>
            </a:r>
            <a:br>
              <a:rPr lang="en-US" sz="3100" b="1" dirty="0" smtClean="0">
                <a:solidFill>
                  <a:schemeClr val="accent6">
                    <a:lumMod val="75000"/>
                  </a:schemeClr>
                </a:solidFill>
              </a:rPr>
            </a:br>
            <a:r>
              <a:rPr lang="en-US" sz="3100" b="1" dirty="0" smtClean="0">
                <a:solidFill>
                  <a:schemeClr val="accent6">
                    <a:lumMod val="50000"/>
                  </a:schemeClr>
                </a:solidFill>
              </a:rPr>
              <a:t>The Golden Age ended with </a:t>
            </a:r>
            <a:br>
              <a:rPr lang="en-US" sz="3100" b="1" dirty="0" smtClean="0">
                <a:solidFill>
                  <a:schemeClr val="accent6">
                    <a:lumMod val="50000"/>
                  </a:schemeClr>
                </a:solidFill>
              </a:rPr>
            </a:br>
            <a:r>
              <a:rPr lang="en-US" sz="3100" b="1" dirty="0" smtClean="0">
                <a:solidFill>
                  <a:schemeClr val="accent6">
                    <a:lumMod val="50000"/>
                  </a:schemeClr>
                </a:solidFill>
              </a:rPr>
              <a:t>conflicts between Athens and </a:t>
            </a:r>
            <a:br>
              <a:rPr lang="en-US" sz="3100" b="1" dirty="0" smtClean="0">
                <a:solidFill>
                  <a:schemeClr val="accent6">
                    <a:lumMod val="50000"/>
                  </a:schemeClr>
                </a:solidFill>
              </a:rPr>
            </a:br>
            <a:r>
              <a:rPr lang="en-US" sz="3100" b="1" dirty="0" smtClean="0">
                <a:solidFill>
                  <a:schemeClr val="accent6">
                    <a:lumMod val="50000"/>
                  </a:schemeClr>
                </a:solidFill>
              </a:rPr>
              <a:t>Sparta that led to the 27-year </a:t>
            </a:r>
            <a:br>
              <a:rPr lang="en-US" sz="3100" b="1" dirty="0" smtClean="0">
                <a:solidFill>
                  <a:schemeClr val="accent6">
                    <a:lumMod val="50000"/>
                  </a:schemeClr>
                </a:solidFill>
              </a:rPr>
            </a:br>
            <a:r>
              <a:rPr lang="en-US" sz="3100" b="1" dirty="0" smtClean="0">
                <a:solidFill>
                  <a:schemeClr val="accent6">
                    <a:lumMod val="50000"/>
                  </a:schemeClr>
                </a:solidFill>
              </a:rPr>
              <a:t>long Peloponnesian War.</a:t>
            </a:r>
            <a:endParaRPr lang="en-US" dirty="0">
              <a:solidFill>
                <a:schemeClr val="accent6">
                  <a:lumMod val="50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10" name="Picture 9" descr="701peloponnesian.gif"/>
          <p:cNvPicPr>
            <a:picLocks noChangeAspect="1"/>
          </p:cNvPicPr>
          <p:nvPr/>
        </p:nvPicPr>
        <p:blipFill>
          <a:blip r:embed="rId2" cstate="print"/>
          <a:stretch>
            <a:fillRect/>
          </a:stretch>
        </p:blipFill>
        <p:spPr>
          <a:xfrm>
            <a:off x="5562600" y="3124200"/>
            <a:ext cx="3200400" cy="3424428"/>
          </a:xfrm>
          <a:prstGeom prst="rect">
            <a:avLst/>
          </a:prstGeom>
        </p:spPr>
      </p:pic>
    </p:spTree>
  </p:cSld>
  <p:clrMapOvr>
    <a:masterClrMapping/>
  </p:clrMapOvr>
  <p:transition advTm="7891">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701-greek_coin.png"/>
          <p:cNvPicPr>
            <a:picLocks noChangeAspect="1"/>
          </p:cNvPicPr>
          <p:nvPr/>
        </p:nvPicPr>
        <p:blipFill>
          <a:blip r:embed="rId2" cstate="print"/>
          <a:stretch>
            <a:fillRect/>
          </a:stretch>
        </p:blipFill>
        <p:spPr>
          <a:xfrm>
            <a:off x="4953000" y="762000"/>
            <a:ext cx="3810868" cy="4001412"/>
          </a:xfrm>
          <a:prstGeom prst="rect">
            <a:avLst/>
          </a:prstGeom>
        </p:spPr>
      </p:pic>
      <p:sp>
        <p:nvSpPr>
          <p:cNvPr id="12" name="TextBox 11"/>
          <p:cNvSpPr txBox="1"/>
          <p:nvPr/>
        </p:nvSpPr>
        <p:spPr>
          <a:xfrm>
            <a:off x="304800" y="838200"/>
            <a:ext cx="8610600" cy="4862870"/>
          </a:xfrm>
          <a:prstGeom prst="rect">
            <a:avLst/>
          </a:prstGeom>
          <a:noFill/>
        </p:spPr>
        <p:txBody>
          <a:bodyPr wrap="square" rtlCol="0">
            <a:spAutoFit/>
          </a:bodyPr>
          <a:lstStyle/>
          <a:p>
            <a:pPr>
              <a:defRPr/>
            </a:pPr>
            <a:r>
              <a:rPr lang="en-US" sz="3100" b="1" dirty="0" smtClean="0">
                <a:solidFill>
                  <a:schemeClr val="accent6">
                    <a:lumMod val="50000"/>
                  </a:schemeClr>
                </a:solidFill>
              </a:rPr>
              <a:t>Athens was the founder of the </a:t>
            </a:r>
          </a:p>
          <a:p>
            <a:pPr>
              <a:defRPr/>
            </a:pPr>
            <a:r>
              <a:rPr lang="en-US" sz="3100" b="1" dirty="0" err="1" smtClean="0">
                <a:solidFill>
                  <a:schemeClr val="accent6">
                    <a:lumMod val="50000"/>
                  </a:schemeClr>
                </a:solidFill>
              </a:rPr>
              <a:t>Delian</a:t>
            </a:r>
            <a:r>
              <a:rPr lang="en-US" sz="3100" b="1" dirty="0" smtClean="0">
                <a:solidFill>
                  <a:schemeClr val="accent6">
                    <a:lumMod val="50000"/>
                  </a:schemeClr>
                </a:solidFill>
              </a:rPr>
              <a:t> League, an alliance of </a:t>
            </a:r>
          </a:p>
          <a:p>
            <a:pPr>
              <a:defRPr/>
            </a:pPr>
            <a:r>
              <a:rPr lang="en-US" sz="3100" b="1" dirty="0" smtClean="0">
                <a:solidFill>
                  <a:schemeClr val="accent6">
                    <a:lumMod val="50000"/>
                  </a:schemeClr>
                </a:solidFill>
              </a:rPr>
              <a:t>Greek </a:t>
            </a:r>
            <a:r>
              <a:rPr lang="en-US" sz="3100" b="1" dirty="0" err="1" smtClean="0">
                <a:solidFill>
                  <a:schemeClr val="accent6">
                    <a:lumMod val="50000"/>
                  </a:schemeClr>
                </a:solidFill>
              </a:rPr>
              <a:t>poli</a:t>
            </a:r>
            <a:r>
              <a:rPr lang="en-US" sz="3100" b="1" dirty="0" smtClean="0">
                <a:solidFill>
                  <a:schemeClr val="accent6">
                    <a:lumMod val="50000"/>
                  </a:schemeClr>
                </a:solidFill>
              </a:rPr>
              <a:t> that defeated the </a:t>
            </a:r>
          </a:p>
          <a:p>
            <a:pPr>
              <a:defRPr/>
            </a:pPr>
            <a:r>
              <a:rPr lang="en-US" sz="3100" b="1" dirty="0" smtClean="0">
                <a:solidFill>
                  <a:schemeClr val="accent6">
                    <a:lumMod val="50000"/>
                  </a:schemeClr>
                </a:solidFill>
              </a:rPr>
              <a:t>Persians.  </a:t>
            </a:r>
            <a:r>
              <a:rPr lang="en-US" sz="3100" b="1" dirty="0" smtClean="0">
                <a:solidFill>
                  <a:schemeClr val="accent6">
                    <a:lumMod val="75000"/>
                  </a:schemeClr>
                </a:solidFill>
              </a:rPr>
              <a:t>Athens collected </a:t>
            </a:r>
          </a:p>
          <a:p>
            <a:pPr>
              <a:defRPr/>
            </a:pPr>
            <a:r>
              <a:rPr lang="en-US" sz="3100" b="1" dirty="0" smtClean="0">
                <a:solidFill>
                  <a:schemeClr val="accent6">
                    <a:lumMod val="75000"/>
                  </a:schemeClr>
                </a:solidFill>
              </a:rPr>
              <a:t>taxes from the other </a:t>
            </a:r>
            <a:r>
              <a:rPr lang="en-US" sz="3100" b="1" dirty="0" err="1" smtClean="0">
                <a:solidFill>
                  <a:schemeClr val="accent6">
                    <a:lumMod val="75000"/>
                  </a:schemeClr>
                </a:solidFill>
              </a:rPr>
              <a:t>poli</a:t>
            </a:r>
            <a:r>
              <a:rPr lang="en-US" sz="3100" b="1" dirty="0" smtClean="0">
                <a:solidFill>
                  <a:schemeClr val="accent6">
                    <a:lumMod val="75000"/>
                  </a:schemeClr>
                </a:solidFill>
              </a:rPr>
              <a:t> to </a:t>
            </a:r>
          </a:p>
          <a:p>
            <a:pPr>
              <a:defRPr/>
            </a:pPr>
            <a:r>
              <a:rPr lang="en-US" sz="3100" b="1" dirty="0" smtClean="0">
                <a:solidFill>
                  <a:schemeClr val="accent6">
                    <a:lumMod val="75000"/>
                  </a:schemeClr>
                </a:solidFill>
              </a:rPr>
              <a:t>maintain the military forces </a:t>
            </a:r>
          </a:p>
          <a:p>
            <a:pPr>
              <a:defRPr/>
            </a:pPr>
            <a:r>
              <a:rPr lang="en-US" sz="3100" b="1" dirty="0" smtClean="0">
                <a:solidFill>
                  <a:schemeClr val="accent6">
                    <a:lumMod val="75000"/>
                  </a:schemeClr>
                </a:solidFill>
              </a:rPr>
              <a:t>required to combat the Persians.   </a:t>
            </a:r>
          </a:p>
          <a:p>
            <a:pPr>
              <a:defRPr/>
            </a:pPr>
            <a:r>
              <a:rPr lang="en-US" sz="3100" b="1" dirty="0" smtClean="0">
                <a:solidFill>
                  <a:schemeClr val="accent6">
                    <a:lumMod val="75000"/>
                  </a:schemeClr>
                </a:solidFill>
              </a:rPr>
              <a:t>The Athenians also used money </a:t>
            </a:r>
          </a:p>
          <a:p>
            <a:pPr>
              <a:defRPr/>
            </a:pPr>
            <a:r>
              <a:rPr lang="en-US" sz="3100" b="1" dirty="0" smtClean="0">
                <a:solidFill>
                  <a:schemeClr val="accent6">
                    <a:lumMod val="75000"/>
                  </a:schemeClr>
                </a:solidFill>
              </a:rPr>
              <a:t>from the </a:t>
            </a:r>
            <a:r>
              <a:rPr lang="en-US" sz="3100" b="1" dirty="0" err="1" smtClean="0">
                <a:solidFill>
                  <a:schemeClr val="accent6">
                    <a:lumMod val="75000"/>
                  </a:schemeClr>
                </a:solidFill>
              </a:rPr>
              <a:t>Delian</a:t>
            </a:r>
            <a:r>
              <a:rPr lang="en-US" sz="3100" b="1" dirty="0" smtClean="0">
                <a:solidFill>
                  <a:schemeClr val="accent6">
                    <a:lumMod val="75000"/>
                  </a:schemeClr>
                </a:solidFill>
              </a:rPr>
              <a:t> League to construct a colossal temple dedicated to the goddess Athena.  </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spTree>
  </p:cSld>
  <p:clrMapOvr>
    <a:masterClrMapping/>
  </p:clrMapOvr>
  <p:transition advTm="675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701-greek_coin.png"/>
          <p:cNvPicPr>
            <a:picLocks noChangeAspect="1"/>
          </p:cNvPicPr>
          <p:nvPr/>
        </p:nvPicPr>
        <p:blipFill>
          <a:blip r:embed="rId2" cstate="print"/>
          <a:stretch>
            <a:fillRect/>
          </a:stretch>
        </p:blipFill>
        <p:spPr>
          <a:xfrm>
            <a:off x="4953000" y="762000"/>
            <a:ext cx="3810868" cy="4001412"/>
          </a:xfrm>
          <a:prstGeom prst="rect">
            <a:avLst/>
          </a:prstGeom>
        </p:spPr>
      </p:pic>
      <p:sp>
        <p:nvSpPr>
          <p:cNvPr id="12" name="TextBox 11"/>
          <p:cNvSpPr txBox="1"/>
          <p:nvPr/>
        </p:nvSpPr>
        <p:spPr>
          <a:xfrm>
            <a:off x="304800" y="838200"/>
            <a:ext cx="8610600" cy="4862870"/>
          </a:xfrm>
          <a:prstGeom prst="rect">
            <a:avLst/>
          </a:prstGeom>
          <a:noFill/>
        </p:spPr>
        <p:txBody>
          <a:bodyPr wrap="square" rtlCol="0">
            <a:spAutoFit/>
          </a:bodyPr>
          <a:lstStyle/>
          <a:p>
            <a:pPr>
              <a:defRPr/>
            </a:pPr>
            <a:r>
              <a:rPr lang="en-US" sz="3100" b="1" dirty="0" smtClean="0">
                <a:solidFill>
                  <a:schemeClr val="accent6">
                    <a:lumMod val="75000"/>
                  </a:schemeClr>
                </a:solidFill>
              </a:rPr>
              <a:t>Athens was the founder of the </a:t>
            </a:r>
          </a:p>
          <a:p>
            <a:pPr>
              <a:defRPr/>
            </a:pPr>
            <a:r>
              <a:rPr lang="en-US" sz="3100" b="1" dirty="0" err="1" smtClean="0">
                <a:solidFill>
                  <a:schemeClr val="accent6">
                    <a:lumMod val="75000"/>
                  </a:schemeClr>
                </a:solidFill>
              </a:rPr>
              <a:t>Delian</a:t>
            </a:r>
            <a:r>
              <a:rPr lang="en-US" sz="3100" b="1" dirty="0" smtClean="0">
                <a:solidFill>
                  <a:schemeClr val="accent6">
                    <a:lumMod val="75000"/>
                  </a:schemeClr>
                </a:solidFill>
              </a:rPr>
              <a:t> League, an alliance of </a:t>
            </a:r>
          </a:p>
          <a:p>
            <a:pPr>
              <a:defRPr/>
            </a:pPr>
            <a:r>
              <a:rPr lang="en-US" sz="3100" b="1" dirty="0" smtClean="0">
                <a:solidFill>
                  <a:schemeClr val="accent6">
                    <a:lumMod val="75000"/>
                  </a:schemeClr>
                </a:solidFill>
              </a:rPr>
              <a:t>Greek </a:t>
            </a:r>
            <a:r>
              <a:rPr lang="en-US" sz="3100" b="1" dirty="0" err="1" smtClean="0">
                <a:solidFill>
                  <a:schemeClr val="accent6">
                    <a:lumMod val="75000"/>
                  </a:schemeClr>
                </a:solidFill>
              </a:rPr>
              <a:t>poli</a:t>
            </a:r>
            <a:r>
              <a:rPr lang="en-US" sz="3100" b="1" dirty="0" smtClean="0">
                <a:solidFill>
                  <a:schemeClr val="accent6">
                    <a:lumMod val="75000"/>
                  </a:schemeClr>
                </a:solidFill>
              </a:rPr>
              <a:t> that defeated the </a:t>
            </a:r>
          </a:p>
          <a:p>
            <a:pPr>
              <a:defRPr/>
            </a:pPr>
            <a:r>
              <a:rPr lang="en-US" sz="3100" b="1" dirty="0" smtClean="0">
                <a:solidFill>
                  <a:schemeClr val="accent6">
                    <a:lumMod val="75000"/>
                  </a:schemeClr>
                </a:solidFill>
              </a:rPr>
              <a:t>Persians.  </a:t>
            </a:r>
            <a:r>
              <a:rPr lang="en-US" sz="3100" b="1" dirty="0" smtClean="0">
                <a:solidFill>
                  <a:schemeClr val="accent6">
                    <a:lumMod val="50000"/>
                  </a:schemeClr>
                </a:solidFill>
              </a:rPr>
              <a:t>Athens collected </a:t>
            </a:r>
          </a:p>
          <a:p>
            <a:pPr>
              <a:defRPr/>
            </a:pPr>
            <a:r>
              <a:rPr lang="en-US" sz="3100" b="1" dirty="0" smtClean="0">
                <a:solidFill>
                  <a:schemeClr val="accent6">
                    <a:lumMod val="50000"/>
                  </a:schemeClr>
                </a:solidFill>
              </a:rPr>
              <a:t>taxes from the other </a:t>
            </a:r>
            <a:r>
              <a:rPr lang="en-US" sz="3100" b="1" dirty="0" err="1" smtClean="0">
                <a:solidFill>
                  <a:schemeClr val="accent6">
                    <a:lumMod val="50000"/>
                  </a:schemeClr>
                </a:solidFill>
              </a:rPr>
              <a:t>poli</a:t>
            </a:r>
            <a:r>
              <a:rPr lang="en-US" sz="3100" b="1" dirty="0" smtClean="0">
                <a:solidFill>
                  <a:schemeClr val="accent6">
                    <a:lumMod val="50000"/>
                  </a:schemeClr>
                </a:solidFill>
              </a:rPr>
              <a:t> to </a:t>
            </a:r>
          </a:p>
          <a:p>
            <a:pPr>
              <a:defRPr/>
            </a:pPr>
            <a:r>
              <a:rPr lang="en-US" sz="3100" b="1" dirty="0" smtClean="0">
                <a:solidFill>
                  <a:schemeClr val="accent6">
                    <a:lumMod val="50000"/>
                  </a:schemeClr>
                </a:solidFill>
              </a:rPr>
              <a:t>maintain the military forces </a:t>
            </a:r>
          </a:p>
          <a:p>
            <a:pPr>
              <a:defRPr/>
            </a:pPr>
            <a:r>
              <a:rPr lang="en-US" sz="3100" b="1" dirty="0" smtClean="0">
                <a:solidFill>
                  <a:schemeClr val="accent6">
                    <a:lumMod val="50000"/>
                  </a:schemeClr>
                </a:solidFill>
              </a:rPr>
              <a:t>required to combat the Persians.   </a:t>
            </a:r>
          </a:p>
          <a:p>
            <a:pPr>
              <a:defRPr/>
            </a:pPr>
            <a:r>
              <a:rPr lang="en-US" sz="3100" b="1" dirty="0" smtClean="0">
                <a:solidFill>
                  <a:schemeClr val="accent6">
                    <a:lumMod val="75000"/>
                  </a:schemeClr>
                </a:solidFill>
              </a:rPr>
              <a:t>The Athenians also used money </a:t>
            </a:r>
          </a:p>
          <a:p>
            <a:pPr>
              <a:defRPr/>
            </a:pPr>
            <a:r>
              <a:rPr lang="en-US" sz="3100" b="1" dirty="0" smtClean="0">
                <a:solidFill>
                  <a:schemeClr val="accent6">
                    <a:lumMod val="75000"/>
                  </a:schemeClr>
                </a:solidFill>
              </a:rPr>
              <a:t>from the </a:t>
            </a:r>
            <a:r>
              <a:rPr lang="en-US" sz="3100" b="1" dirty="0" err="1" smtClean="0">
                <a:solidFill>
                  <a:schemeClr val="accent6">
                    <a:lumMod val="75000"/>
                  </a:schemeClr>
                </a:solidFill>
              </a:rPr>
              <a:t>Delian</a:t>
            </a:r>
            <a:r>
              <a:rPr lang="en-US" sz="3100" b="1" dirty="0" smtClean="0">
                <a:solidFill>
                  <a:schemeClr val="accent6">
                    <a:lumMod val="75000"/>
                  </a:schemeClr>
                </a:solidFill>
              </a:rPr>
              <a:t> League to construct a colossal temple dedicated to the goddess Athena.  </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spTree>
  </p:cSld>
  <p:clrMapOvr>
    <a:masterClrMapping/>
  </p:clrMapOvr>
  <p:transition advTm="7547">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701-greek_coin.png"/>
          <p:cNvPicPr>
            <a:picLocks noChangeAspect="1"/>
          </p:cNvPicPr>
          <p:nvPr/>
        </p:nvPicPr>
        <p:blipFill>
          <a:blip r:embed="rId2" cstate="print"/>
          <a:stretch>
            <a:fillRect/>
          </a:stretch>
        </p:blipFill>
        <p:spPr>
          <a:xfrm>
            <a:off x="4953000" y="762000"/>
            <a:ext cx="3810868" cy="4001412"/>
          </a:xfrm>
          <a:prstGeom prst="rect">
            <a:avLst/>
          </a:prstGeom>
        </p:spPr>
      </p:pic>
      <p:sp>
        <p:nvSpPr>
          <p:cNvPr id="12" name="TextBox 11"/>
          <p:cNvSpPr txBox="1"/>
          <p:nvPr/>
        </p:nvSpPr>
        <p:spPr>
          <a:xfrm>
            <a:off x="304800" y="838200"/>
            <a:ext cx="8610600" cy="4862870"/>
          </a:xfrm>
          <a:prstGeom prst="rect">
            <a:avLst/>
          </a:prstGeom>
          <a:noFill/>
        </p:spPr>
        <p:txBody>
          <a:bodyPr wrap="square" rtlCol="0">
            <a:spAutoFit/>
          </a:bodyPr>
          <a:lstStyle/>
          <a:p>
            <a:pPr>
              <a:defRPr/>
            </a:pPr>
            <a:r>
              <a:rPr lang="en-US" sz="3100" b="1" dirty="0" smtClean="0">
                <a:solidFill>
                  <a:schemeClr val="accent6">
                    <a:lumMod val="75000"/>
                  </a:schemeClr>
                </a:solidFill>
              </a:rPr>
              <a:t>Athens was the founder of the </a:t>
            </a:r>
          </a:p>
          <a:p>
            <a:pPr>
              <a:defRPr/>
            </a:pPr>
            <a:r>
              <a:rPr lang="en-US" sz="3100" b="1" dirty="0" err="1" smtClean="0">
                <a:solidFill>
                  <a:schemeClr val="accent6">
                    <a:lumMod val="75000"/>
                  </a:schemeClr>
                </a:solidFill>
              </a:rPr>
              <a:t>Delian</a:t>
            </a:r>
            <a:r>
              <a:rPr lang="en-US" sz="3100" b="1" dirty="0" smtClean="0">
                <a:solidFill>
                  <a:schemeClr val="accent6">
                    <a:lumMod val="75000"/>
                  </a:schemeClr>
                </a:solidFill>
              </a:rPr>
              <a:t> League, an alliance of </a:t>
            </a:r>
          </a:p>
          <a:p>
            <a:pPr>
              <a:defRPr/>
            </a:pPr>
            <a:r>
              <a:rPr lang="en-US" sz="3100" b="1" dirty="0" smtClean="0">
                <a:solidFill>
                  <a:schemeClr val="accent6">
                    <a:lumMod val="75000"/>
                  </a:schemeClr>
                </a:solidFill>
              </a:rPr>
              <a:t>Greek </a:t>
            </a:r>
            <a:r>
              <a:rPr lang="en-US" sz="3100" b="1" dirty="0" err="1" smtClean="0">
                <a:solidFill>
                  <a:schemeClr val="accent6">
                    <a:lumMod val="75000"/>
                  </a:schemeClr>
                </a:solidFill>
              </a:rPr>
              <a:t>poli</a:t>
            </a:r>
            <a:r>
              <a:rPr lang="en-US" sz="3100" b="1" dirty="0" smtClean="0">
                <a:solidFill>
                  <a:schemeClr val="accent6">
                    <a:lumMod val="75000"/>
                  </a:schemeClr>
                </a:solidFill>
              </a:rPr>
              <a:t> that defeated the </a:t>
            </a:r>
          </a:p>
          <a:p>
            <a:pPr>
              <a:defRPr/>
            </a:pPr>
            <a:r>
              <a:rPr lang="en-US" sz="3100" b="1" dirty="0" smtClean="0">
                <a:solidFill>
                  <a:schemeClr val="accent6">
                    <a:lumMod val="75000"/>
                  </a:schemeClr>
                </a:solidFill>
              </a:rPr>
              <a:t>Persians.  Athens collected </a:t>
            </a:r>
          </a:p>
          <a:p>
            <a:pPr>
              <a:defRPr/>
            </a:pPr>
            <a:r>
              <a:rPr lang="en-US" sz="3100" b="1" dirty="0" smtClean="0">
                <a:solidFill>
                  <a:schemeClr val="accent6">
                    <a:lumMod val="75000"/>
                  </a:schemeClr>
                </a:solidFill>
              </a:rPr>
              <a:t>taxes from the other </a:t>
            </a:r>
            <a:r>
              <a:rPr lang="en-US" sz="3100" b="1" dirty="0" err="1" smtClean="0">
                <a:solidFill>
                  <a:schemeClr val="accent6">
                    <a:lumMod val="75000"/>
                  </a:schemeClr>
                </a:solidFill>
              </a:rPr>
              <a:t>poli</a:t>
            </a:r>
            <a:r>
              <a:rPr lang="en-US" sz="3100" b="1" dirty="0" smtClean="0">
                <a:solidFill>
                  <a:schemeClr val="accent6">
                    <a:lumMod val="75000"/>
                  </a:schemeClr>
                </a:solidFill>
              </a:rPr>
              <a:t> to </a:t>
            </a:r>
          </a:p>
          <a:p>
            <a:pPr>
              <a:defRPr/>
            </a:pPr>
            <a:r>
              <a:rPr lang="en-US" sz="3100" b="1" dirty="0" smtClean="0">
                <a:solidFill>
                  <a:schemeClr val="accent6">
                    <a:lumMod val="75000"/>
                  </a:schemeClr>
                </a:solidFill>
              </a:rPr>
              <a:t>maintain the military forces </a:t>
            </a:r>
          </a:p>
          <a:p>
            <a:pPr>
              <a:defRPr/>
            </a:pPr>
            <a:r>
              <a:rPr lang="en-US" sz="3100" b="1" dirty="0" smtClean="0">
                <a:solidFill>
                  <a:schemeClr val="accent6">
                    <a:lumMod val="75000"/>
                  </a:schemeClr>
                </a:solidFill>
              </a:rPr>
              <a:t>required to combat the Persians.   </a:t>
            </a:r>
          </a:p>
          <a:p>
            <a:pPr>
              <a:defRPr/>
            </a:pPr>
            <a:r>
              <a:rPr lang="en-US" sz="3100" b="1" dirty="0" smtClean="0">
                <a:solidFill>
                  <a:schemeClr val="accent6">
                    <a:lumMod val="50000"/>
                  </a:schemeClr>
                </a:solidFill>
              </a:rPr>
              <a:t>The Athenians also used money </a:t>
            </a:r>
          </a:p>
          <a:p>
            <a:pPr>
              <a:defRPr/>
            </a:pPr>
            <a:r>
              <a:rPr lang="en-US" sz="3100" b="1" dirty="0" smtClean="0">
                <a:solidFill>
                  <a:schemeClr val="accent6">
                    <a:lumMod val="50000"/>
                  </a:schemeClr>
                </a:solidFill>
              </a:rPr>
              <a:t>from the </a:t>
            </a:r>
            <a:r>
              <a:rPr lang="en-US" sz="3100" b="1" dirty="0" err="1" smtClean="0">
                <a:solidFill>
                  <a:schemeClr val="accent6">
                    <a:lumMod val="50000"/>
                  </a:schemeClr>
                </a:solidFill>
              </a:rPr>
              <a:t>Delian</a:t>
            </a:r>
            <a:r>
              <a:rPr lang="en-US" sz="3100" b="1" dirty="0" smtClean="0">
                <a:solidFill>
                  <a:schemeClr val="accent6">
                    <a:lumMod val="50000"/>
                  </a:schemeClr>
                </a:solidFill>
              </a:rPr>
              <a:t> League to construct a colossal temple dedicated to the goddess Athena.  </a:t>
            </a:r>
            <a:endParaRPr lang="en-US" dirty="0">
              <a:solidFill>
                <a:schemeClr val="accent6">
                  <a:lumMod val="50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spTree>
  </p:cSld>
  <p:clrMapOvr>
    <a:masterClrMapping/>
  </p:clrMapOvr>
  <p:transition advTm="7438">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838200" y="3657600"/>
            <a:ext cx="7696200" cy="2954655"/>
          </a:xfrm>
          <a:prstGeom prst="rect">
            <a:avLst/>
          </a:prstGeom>
          <a:noFill/>
        </p:spPr>
        <p:txBody>
          <a:bodyPr wrap="square" rtlCol="0">
            <a:spAutoFit/>
          </a:bodyPr>
          <a:lstStyle/>
          <a:p>
            <a:pPr>
              <a:defRPr/>
            </a:pPr>
            <a:r>
              <a:rPr lang="en-US" sz="3100" b="1" dirty="0" smtClean="0">
                <a:solidFill>
                  <a:schemeClr val="accent6">
                    <a:lumMod val="50000"/>
                  </a:schemeClr>
                </a:solidFill>
              </a:rPr>
              <a:t>In 447BCE, Athens began construction of the Parthenon at the top of the Acropolis (“high city”) of Athens. </a:t>
            </a:r>
            <a:r>
              <a:rPr lang="en-US" sz="3100" b="1" dirty="0" smtClean="0">
                <a:solidFill>
                  <a:schemeClr val="accent6">
                    <a:lumMod val="75000"/>
                  </a:schemeClr>
                </a:solidFill>
              </a:rPr>
              <a:t>Resentment grew among many </a:t>
            </a:r>
            <a:r>
              <a:rPr lang="en-US" sz="3100" b="1" dirty="0" err="1" smtClean="0">
                <a:solidFill>
                  <a:schemeClr val="accent6">
                    <a:lumMod val="75000"/>
                  </a:schemeClr>
                </a:solidFill>
              </a:rPr>
              <a:t>poli</a:t>
            </a:r>
            <a:r>
              <a:rPr lang="en-US" sz="3100" b="1" dirty="0" smtClean="0">
                <a:solidFill>
                  <a:schemeClr val="accent6">
                    <a:lumMod val="75000"/>
                  </a:schemeClr>
                </a:solidFill>
              </a:rPr>
              <a:t> as Athens demonstrated its wealth at the same time the Athenians antagonized the rival city of Sparta.</a:t>
            </a:r>
            <a:endParaRPr lang="en-US" dirty="0">
              <a:solidFill>
                <a:schemeClr val="accent6">
                  <a:lumMod val="75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10242" name="Picture 2" descr="http://static.fundeal.ro/media/catalog/product/cache/15/thumbnail/492x265/17f82f742ffe127f42dca9de82fb58b1/t/h/the_parthenon_athens.jpg"/>
          <p:cNvPicPr>
            <a:picLocks noChangeAspect="1" noChangeArrowheads="1"/>
          </p:cNvPicPr>
          <p:nvPr/>
        </p:nvPicPr>
        <p:blipFill>
          <a:blip r:embed="rId2" cstate="print"/>
          <a:srcRect/>
          <a:stretch>
            <a:fillRect/>
          </a:stretch>
        </p:blipFill>
        <p:spPr bwMode="auto">
          <a:xfrm>
            <a:off x="2590800" y="990600"/>
            <a:ext cx="3838575" cy="2524126"/>
          </a:xfrm>
          <a:prstGeom prst="rect">
            <a:avLst/>
          </a:prstGeom>
          <a:noFill/>
        </p:spPr>
      </p:pic>
    </p:spTree>
  </p:cSld>
  <p:clrMapOvr>
    <a:masterClrMapping/>
  </p:clrMapOvr>
  <p:transition advTm="9719">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838200" y="3657600"/>
            <a:ext cx="7696200" cy="2954655"/>
          </a:xfrm>
          <a:prstGeom prst="rect">
            <a:avLst/>
          </a:prstGeom>
          <a:noFill/>
        </p:spPr>
        <p:txBody>
          <a:bodyPr wrap="square" rtlCol="0">
            <a:spAutoFit/>
          </a:bodyPr>
          <a:lstStyle/>
          <a:p>
            <a:pPr>
              <a:defRPr/>
            </a:pPr>
            <a:r>
              <a:rPr lang="en-US" sz="3100" b="1" dirty="0" smtClean="0">
                <a:solidFill>
                  <a:schemeClr val="accent6">
                    <a:lumMod val="75000"/>
                  </a:schemeClr>
                </a:solidFill>
              </a:rPr>
              <a:t>In 447BCE, Athens began construction of the Parthenon at the top of the Acropolis (“high city”) of Athens. </a:t>
            </a:r>
            <a:r>
              <a:rPr lang="en-US" sz="3100" b="1" dirty="0" smtClean="0">
                <a:solidFill>
                  <a:schemeClr val="accent6">
                    <a:lumMod val="50000"/>
                  </a:schemeClr>
                </a:solidFill>
              </a:rPr>
              <a:t>Resentment grew among many </a:t>
            </a:r>
            <a:r>
              <a:rPr lang="en-US" sz="3100" b="1" dirty="0" err="1" smtClean="0">
                <a:solidFill>
                  <a:schemeClr val="accent6">
                    <a:lumMod val="50000"/>
                  </a:schemeClr>
                </a:solidFill>
              </a:rPr>
              <a:t>poli</a:t>
            </a:r>
            <a:r>
              <a:rPr lang="en-US" sz="3100" b="1" dirty="0" smtClean="0">
                <a:solidFill>
                  <a:schemeClr val="accent6">
                    <a:lumMod val="50000"/>
                  </a:schemeClr>
                </a:solidFill>
              </a:rPr>
              <a:t> as Athens demonstrated its wealth at the same time the Athenians antagonized the rival city of Sparta.</a:t>
            </a:r>
            <a:endParaRPr lang="en-US" dirty="0">
              <a:solidFill>
                <a:schemeClr val="accent6">
                  <a:lumMod val="50000"/>
                </a:schemeClr>
              </a:solidFill>
            </a:endParaRPr>
          </a:p>
        </p:txBody>
      </p:sp>
      <p:sp>
        <p:nvSpPr>
          <p:cNvPr id="6" name="Title Placeholder 1"/>
          <p:cNvSpPr txBox="1">
            <a:spLocks/>
          </p:cNvSpPr>
          <p:nvPr/>
        </p:nvSpPr>
        <p:spPr>
          <a:xfrm>
            <a:off x="152400" y="152400"/>
            <a:ext cx="8915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smtClean="0">
                <a:solidFill>
                  <a:schemeClr val="accent2">
                    <a:lumMod val="50000"/>
                  </a:schemeClr>
                </a:solidFill>
                <a:latin typeface="+mj-lt"/>
                <a:ea typeface="+mj-ea"/>
                <a:cs typeface="+mj-cs"/>
              </a:rPr>
              <a:t>THE PELOPONNESIAN WAR             </a:t>
            </a:r>
            <a:r>
              <a:rPr kumimoji="0" lang="en-US" sz="3200" b="1" i="0" u="none" strike="noStrike" kern="1200" cap="none" spc="0" normalizeH="0" baseline="0" noProof="0" dirty="0" smtClean="0">
                <a:ln>
                  <a:noFill/>
                </a:ln>
                <a:solidFill>
                  <a:schemeClr val="accent2">
                    <a:lumMod val="50000"/>
                  </a:schemeClr>
                </a:solidFill>
                <a:effectLst/>
                <a:uLnTx/>
                <a:uFillTx/>
                <a:latin typeface="+mj-lt"/>
                <a:ea typeface="+mj-ea"/>
                <a:cs typeface="+mj-cs"/>
              </a:rPr>
              <a:t>ANCIENT GREECE </a:t>
            </a:r>
            <a:endParaRPr kumimoji="0" lang="en-US" sz="3200" b="1"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pic>
        <p:nvPicPr>
          <p:cNvPr id="10242" name="Picture 2" descr="http://static.fundeal.ro/media/catalog/product/cache/15/thumbnail/492x265/17f82f742ffe127f42dca9de82fb58b1/t/h/the_parthenon_athens.jpg"/>
          <p:cNvPicPr>
            <a:picLocks noChangeAspect="1" noChangeArrowheads="1"/>
          </p:cNvPicPr>
          <p:nvPr/>
        </p:nvPicPr>
        <p:blipFill>
          <a:blip r:embed="rId2" cstate="print"/>
          <a:srcRect/>
          <a:stretch>
            <a:fillRect/>
          </a:stretch>
        </p:blipFill>
        <p:spPr bwMode="auto">
          <a:xfrm>
            <a:off x="2590800" y="990600"/>
            <a:ext cx="3838575" cy="2524126"/>
          </a:xfrm>
          <a:prstGeom prst="rect">
            <a:avLst/>
          </a:prstGeom>
          <a:noFill/>
        </p:spPr>
      </p:pic>
    </p:spTree>
  </p:cSld>
  <p:clrMapOvr>
    <a:masterClrMapping/>
  </p:clrMapOvr>
  <p:transition advTm="10297">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TotalTime>
  <Words>1902</Words>
  <Application>Microsoft Office PowerPoint</Application>
  <PresentationFormat>On-screen Show (4:3)</PresentationFormat>
  <Paragraphs>159</Paragraphs>
  <Slides>34</Slides>
  <Notes>0</Notes>
  <HiddenSlides>0</HiddenSlides>
  <MMClips>1</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Persia                 Ancient Greece</dc:title>
  <dc:creator>mikedow1@gmail.com</dc:creator>
  <cp:lastModifiedBy>mikedow1@gmail.com</cp:lastModifiedBy>
  <cp:revision>27</cp:revision>
  <dcterms:created xsi:type="dcterms:W3CDTF">2013-11-29T19:57:32Z</dcterms:created>
  <dcterms:modified xsi:type="dcterms:W3CDTF">2013-12-29T17:46:46Z</dcterms:modified>
</cp:coreProperties>
</file>