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57" r:id="rId4"/>
    <p:sldId id="297" r:id="rId5"/>
    <p:sldId id="298" r:id="rId6"/>
    <p:sldId id="278" r:id="rId7"/>
    <p:sldId id="299" r:id="rId8"/>
    <p:sldId id="300" r:id="rId9"/>
    <p:sldId id="301" r:id="rId10"/>
    <p:sldId id="259" r:id="rId11"/>
    <p:sldId id="302" r:id="rId12"/>
    <p:sldId id="305" r:id="rId13"/>
    <p:sldId id="303" r:id="rId14"/>
    <p:sldId id="304" r:id="rId15"/>
    <p:sldId id="260" r:id="rId16"/>
    <p:sldId id="261" r:id="rId17"/>
    <p:sldId id="285" r:id="rId18"/>
    <p:sldId id="307" r:id="rId19"/>
    <p:sldId id="263" r:id="rId20"/>
    <p:sldId id="286" r:id="rId21"/>
    <p:sldId id="264" r:id="rId22"/>
    <p:sldId id="306" r:id="rId23"/>
    <p:sldId id="265" r:id="rId24"/>
    <p:sldId id="270" r:id="rId25"/>
    <p:sldId id="269" r:id="rId26"/>
    <p:sldId id="266" r:id="rId27"/>
    <p:sldId id="288" r:id="rId28"/>
    <p:sldId id="289" r:id="rId29"/>
    <p:sldId id="267" r:id="rId30"/>
    <p:sldId id="290" r:id="rId31"/>
    <p:sldId id="268" r:id="rId32"/>
    <p:sldId id="291" r:id="rId33"/>
    <p:sldId id="292" r:id="rId34"/>
    <p:sldId id="293" r:id="rId35"/>
    <p:sldId id="29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547"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FD22EF-E5E4-4374-BEC5-E517F3052FF0}" type="datetimeFigureOut">
              <a:rPr lang="en-US" smtClean="0"/>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A183-3CBE-44AA-ACA3-BF92CD93AAB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D22EF-E5E4-4374-BEC5-E517F3052FF0}" type="datetimeFigureOut">
              <a:rPr lang="en-US" smtClean="0"/>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A183-3CBE-44AA-ACA3-BF92CD93AA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D22EF-E5E4-4374-BEC5-E517F3052FF0}" type="datetimeFigureOut">
              <a:rPr lang="en-US" smtClean="0"/>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A183-3CBE-44AA-ACA3-BF92CD93AA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D22EF-E5E4-4374-BEC5-E517F3052FF0}" type="datetimeFigureOut">
              <a:rPr lang="en-US" smtClean="0"/>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A183-3CBE-44AA-ACA3-BF92CD93AA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D22EF-E5E4-4374-BEC5-E517F3052FF0}" type="datetimeFigureOut">
              <a:rPr lang="en-US" smtClean="0"/>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A183-3CBE-44AA-ACA3-BF92CD93AA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FD22EF-E5E4-4374-BEC5-E517F3052FF0}" type="datetimeFigureOut">
              <a:rPr lang="en-US" smtClean="0"/>
              <a:t>11/29/2013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A183-3CBE-44AA-ACA3-BF92CD93AA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FD22EF-E5E4-4374-BEC5-E517F3052FF0}" type="datetimeFigureOut">
              <a:rPr lang="en-US" smtClean="0"/>
              <a:t>11/29/2013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3A183-3CBE-44AA-ACA3-BF92CD93AA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FD22EF-E5E4-4374-BEC5-E517F3052FF0}" type="datetimeFigureOut">
              <a:rPr lang="en-US" smtClean="0"/>
              <a:t>11/29/2013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3A183-3CBE-44AA-ACA3-BF92CD93AA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D22EF-E5E4-4374-BEC5-E517F3052FF0}" type="datetimeFigureOut">
              <a:rPr lang="en-US" smtClean="0"/>
              <a:t>11/29/2013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3A183-3CBE-44AA-ACA3-BF92CD93AA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D22EF-E5E4-4374-BEC5-E517F3052FF0}" type="datetimeFigureOut">
              <a:rPr lang="en-US" smtClean="0"/>
              <a:t>11/29/2013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A183-3CBE-44AA-ACA3-BF92CD93AAB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D22EF-E5E4-4374-BEC5-E517F3052FF0}" type="datetimeFigureOut">
              <a:rPr lang="en-US" smtClean="0"/>
              <a:t>11/29/2013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A183-3CBE-44AA-ACA3-BF92CD93AA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prstClr val="black"/>
              <a:schemeClr val="accent2">
                <a:tint val="45000"/>
                <a:satMod val="400000"/>
              </a:schemeClr>
            </a:duotone>
            <a:lum bright="46000" contrast="-1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D22EF-E5E4-4374-BEC5-E517F3052FF0}" type="datetimeFigureOut">
              <a:rPr lang="en-US" smtClean="0"/>
              <a:t>11/29/2013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3A183-3CBE-44AA-ACA3-BF92CD93AA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mrdowling\audio\701-persia.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mrdowling\audio\701-persia.mp3"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76250"/>
          </a:xfrm>
        </p:spPr>
        <p:txBody>
          <a:bodyPr>
            <a:normAutofit fontScale="90000"/>
          </a:bodyPr>
          <a:lstStyle/>
          <a:p>
            <a:r>
              <a:rPr lang="en-US" dirty="0" smtClean="0">
                <a:solidFill>
                  <a:schemeClr val="accent2">
                    <a:lumMod val="50000"/>
                  </a:schemeClr>
                </a:solidFill>
                <a:latin typeface="Arial Black" pitchFamily="34" charset="0"/>
              </a:rPr>
              <a:t>Persia                 Ancient Greece</a:t>
            </a:r>
            <a:endParaRPr lang="en-US" dirty="0">
              <a:solidFill>
                <a:schemeClr val="accent2">
                  <a:lumMod val="50000"/>
                </a:schemeClr>
              </a:solidFill>
              <a:latin typeface="Arial Black" pitchFamily="34" charset="0"/>
            </a:endParaRPr>
          </a:p>
        </p:txBody>
      </p:sp>
      <p:sp>
        <p:nvSpPr>
          <p:cNvPr id="3" name="Subtitle 2"/>
          <p:cNvSpPr>
            <a:spLocks noGrp="1"/>
          </p:cNvSpPr>
          <p:nvPr>
            <p:ph type="subTitle" idx="1"/>
          </p:nvPr>
        </p:nvSpPr>
        <p:spPr>
          <a:xfrm>
            <a:off x="152400" y="762000"/>
            <a:ext cx="8763000" cy="5029200"/>
          </a:xfrm>
        </p:spPr>
        <p:txBody>
          <a:bodyPr>
            <a:noAutofit/>
          </a:bodyPr>
          <a:lstStyle/>
          <a:p>
            <a:pPr algn="l"/>
            <a:r>
              <a:rPr lang="en-US" b="1" dirty="0" smtClean="0">
                <a:solidFill>
                  <a:schemeClr val="accent2">
                    <a:lumMod val="50000"/>
                  </a:schemeClr>
                </a:solidFill>
                <a:latin typeface="Calibri" pitchFamily="34" charset="0"/>
                <a:cs typeface="Arial" pitchFamily="34" charset="0"/>
              </a:rPr>
              <a:t>Wars among the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Greek </a:t>
            </a:r>
            <a:r>
              <a:rPr lang="en-US" b="1" dirty="0" err="1" smtClean="0">
                <a:solidFill>
                  <a:schemeClr val="accent2">
                    <a:lumMod val="50000"/>
                  </a:schemeClr>
                </a:solidFill>
                <a:latin typeface="Calibri" pitchFamily="34" charset="0"/>
                <a:cs typeface="Arial" pitchFamily="34" charset="0"/>
              </a:rPr>
              <a:t>poli</a:t>
            </a:r>
            <a:r>
              <a:rPr lang="en-US" b="1" dirty="0" smtClean="0">
                <a:solidFill>
                  <a:schemeClr val="accent2">
                    <a:lumMod val="50000"/>
                  </a:schemeClr>
                </a:solidFill>
                <a:latin typeface="Calibri" pitchFamily="34" charset="0"/>
                <a:cs typeface="Arial" pitchFamily="34" charset="0"/>
              </a:rPr>
              <a:t> were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common in the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fifth century before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the Common Era,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but the city-states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united to defend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themselves against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Persia, the most powerful empire in the world at that time.  </a:t>
            </a:r>
            <a:r>
              <a:rPr lang="en-US" b="1" dirty="0" smtClean="0">
                <a:solidFill>
                  <a:srgbClr val="C00000"/>
                </a:solidFill>
                <a:latin typeface="Calibri" pitchFamily="34" charset="0"/>
                <a:cs typeface="Arial" pitchFamily="34" charset="0"/>
              </a:rPr>
              <a:t>The victorious Greeks  developed a sense of confidence that led to an era we now call the Classical Age of Greece. </a:t>
            </a:r>
            <a:endParaRPr lang="en-US" b="1" dirty="0">
              <a:solidFill>
                <a:srgbClr val="C00000"/>
              </a:solidFill>
              <a:latin typeface="Calibri" pitchFamily="34" charset="0"/>
              <a:cs typeface="Arial" pitchFamily="34" charset="0"/>
            </a:endParaRPr>
          </a:p>
        </p:txBody>
      </p:sp>
      <p:pic>
        <p:nvPicPr>
          <p:cNvPr id="1028" name="Picture 4"/>
          <p:cNvPicPr>
            <a:picLocks noChangeAspect="1" noChangeArrowheads="1"/>
          </p:cNvPicPr>
          <p:nvPr/>
        </p:nvPicPr>
        <p:blipFill>
          <a:blip r:embed="rId3" cstate="print"/>
          <a:srcRect/>
          <a:stretch>
            <a:fillRect/>
          </a:stretch>
        </p:blipFill>
        <p:spPr bwMode="auto">
          <a:xfrm>
            <a:off x="3684165" y="914400"/>
            <a:ext cx="5307435" cy="3581400"/>
          </a:xfrm>
          <a:prstGeom prst="rect">
            <a:avLst/>
          </a:prstGeom>
          <a:noFill/>
          <a:ln w="9525">
            <a:noFill/>
            <a:miter lim="800000"/>
            <a:headEnd/>
            <a:tailEnd/>
          </a:ln>
          <a:effectLst/>
        </p:spPr>
      </p:pic>
      <p:pic>
        <p:nvPicPr>
          <p:cNvPr id="7" name="701-persia.mp3">
            <a:hlinkClick r:id="" action="ppaction://media"/>
          </p:cNvPr>
          <p:cNvPicPr>
            <a:picLocks noRot="1" noChangeAspect="1"/>
          </p:cNvPicPr>
          <p:nvPr>
            <a:audioFile r:link="rId1"/>
          </p:nvPr>
        </p:nvPicPr>
        <p:blipFill>
          <a:blip r:embed="rId4" cstate="print"/>
          <a:stretch>
            <a:fillRect/>
          </a:stretch>
        </p:blipFill>
        <p:spPr>
          <a:xfrm>
            <a:off x="9753600" y="3352800"/>
            <a:ext cx="244475" cy="244475"/>
          </a:xfrm>
          <a:prstGeom prst="rect">
            <a:avLst/>
          </a:prstGeom>
        </p:spPr>
      </p:pic>
    </p:spTree>
  </p:cSld>
  <p:clrMapOvr>
    <a:masterClrMapping/>
  </p:clrMapOvr>
  <p:transition advTm="1401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10"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animEffect transition="in" filter="fade">
                                      <p:cBhvr>
                                        <p:cTn id="9"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0"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609600"/>
            <a:ext cx="8763000" cy="5943600"/>
          </a:xfrm>
        </p:spPr>
        <p:txBody>
          <a:bodyPr>
            <a:noAutofit/>
          </a:bodyPr>
          <a:lstStyle/>
          <a:p>
            <a:pPr algn="l"/>
            <a:r>
              <a:rPr lang="en-US" b="1" dirty="0" smtClean="0">
                <a:solidFill>
                  <a:schemeClr val="accent2">
                    <a:lumMod val="50000"/>
                  </a:schemeClr>
                </a:solidFill>
                <a:latin typeface="Calibri" pitchFamily="34" charset="0"/>
                <a:cs typeface="Arial" pitchFamily="34" charset="0"/>
              </a:rPr>
              <a:t>King Darius of Persia swore revenge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on Athens.  </a:t>
            </a:r>
            <a:r>
              <a:rPr lang="en-US" b="1" dirty="0" smtClean="0">
                <a:solidFill>
                  <a:srgbClr val="C00000"/>
                </a:solidFill>
                <a:latin typeface="Calibri" pitchFamily="34" charset="0"/>
                <a:cs typeface="Arial" pitchFamily="34" charset="0"/>
              </a:rPr>
              <a:t>In 490BCE, Persian ships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carried about 20,000 warriors to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Marathon, a flat plain twenty-six miles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from Athens.  The Persians planned to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use Marathon as a base from which to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attack, but a spy alerted Athens.  The Athenian army was outnumbered by about two to one, but they marched through the night to make a surprise attack on the Persian forces at dawn.  The frightened Persians fled to their ships and retreated from Greece.</a:t>
            </a:r>
            <a:endParaRPr lang="en-US" b="1" dirty="0">
              <a:solidFill>
                <a:srgbClr val="C00000"/>
              </a:solidFill>
              <a:latin typeface="Calibri" pitchFamily="34" charset="0"/>
              <a:cs typeface="Arial" pitchFamily="34" charset="0"/>
            </a:endParaRPr>
          </a:p>
        </p:txBody>
      </p:sp>
      <p:pic>
        <p:nvPicPr>
          <p:cNvPr id="2050" name="Picture 2" descr="http://www.cristoraul.com/ENGLISH/readinghall/GalleryofHistory/Darius_the_Great/Images/darius_the_great.jpg"/>
          <p:cNvPicPr>
            <a:picLocks noChangeAspect="1" noChangeArrowheads="1"/>
          </p:cNvPicPr>
          <p:nvPr/>
        </p:nvPicPr>
        <p:blipFill>
          <a:blip r:embed="rId2" cstate="print"/>
          <a:srcRect/>
          <a:stretch>
            <a:fillRect/>
          </a:stretch>
        </p:blipFill>
        <p:spPr bwMode="auto">
          <a:xfrm>
            <a:off x="6912810" y="685800"/>
            <a:ext cx="1978526" cy="2819400"/>
          </a:xfrm>
          <a:prstGeom prst="rect">
            <a:avLst/>
          </a:prstGeom>
          <a:noFill/>
        </p:spPr>
      </p:pic>
      <p:sp>
        <p:nvSpPr>
          <p:cNvPr id="8"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spTree>
  </p:cSld>
  <p:clrMapOvr>
    <a:masterClrMapping/>
  </p:clrMapOvr>
  <p:transition advTm="443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609600"/>
            <a:ext cx="8763000" cy="5943600"/>
          </a:xfrm>
        </p:spPr>
        <p:txBody>
          <a:bodyPr>
            <a:noAutofit/>
          </a:bodyPr>
          <a:lstStyle/>
          <a:p>
            <a:pPr algn="l"/>
            <a:r>
              <a:rPr lang="en-US" b="1" dirty="0" smtClean="0">
                <a:solidFill>
                  <a:srgbClr val="C00000"/>
                </a:solidFill>
                <a:latin typeface="Calibri" pitchFamily="34" charset="0"/>
                <a:cs typeface="Arial" pitchFamily="34" charset="0"/>
              </a:rPr>
              <a:t>King Darius of Persia swore revenge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on Athens.  </a:t>
            </a:r>
            <a:r>
              <a:rPr lang="en-US" b="1" dirty="0" smtClean="0">
                <a:solidFill>
                  <a:schemeClr val="accent2">
                    <a:lumMod val="50000"/>
                  </a:schemeClr>
                </a:solidFill>
                <a:latin typeface="Calibri" pitchFamily="34" charset="0"/>
                <a:cs typeface="Arial" pitchFamily="34" charset="0"/>
              </a:rPr>
              <a:t>In 490BCE, Persian ships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carried about 20,000 warriors to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Marathon, a flat plain twenty-six miles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from Athens.  </a:t>
            </a:r>
            <a:r>
              <a:rPr lang="en-US" b="1" dirty="0" smtClean="0">
                <a:solidFill>
                  <a:srgbClr val="C00000"/>
                </a:solidFill>
                <a:latin typeface="Calibri" pitchFamily="34" charset="0"/>
                <a:cs typeface="Arial" pitchFamily="34" charset="0"/>
              </a:rPr>
              <a:t>The Persians planned to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use Marathon as a base from which to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attack, but a spy alerted Athens.  The Athenian army was outnumbered by about two to one, but they marched through the night to make a surprise attack on the Persian forces at dawn.  The frightened Persians fled to their ships and retreated from Greece.</a:t>
            </a:r>
            <a:endParaRPr lang="en-US" b="1" dirty="0">
              <a:solidFill>
                <a:srgbClr val="C00000"/>
              </a:solidFill>
              <a:latin typeface="Calibri" pitchFamily="34" charset="0"/>
              <a:cs typeface="Arial" pitchFamily="34" charset="0"/>
            </a:endParaRPr>
          </a:p>
        </p:txBody>
      </p:sp>
      <p:pic>
        <p:nvPicPr>
          <p:cNvPr id="2050" name="Picture 2" descr="http://www.cristoraul.com/ENGLISH/readinghall/GalleryofHistory/Darius_the_Great/Images/darius_the_great.jpg"/>
          <p:cNvPicPr>
            <a:picLocks noChangeAspect="1" noChangeArrowheads="1"/>
          </p:cNvPicPr>
          <p:nvPr/>
        </p:nvPicPr>
        <p:blipFill>
          <a:blip r:embed="rId2" cstate="print"/>
          <a:srcRect/>
          <a:stretch>
            <a:fillRect/>
          </a:stretch>
        </p:blipFill>
        <p:spPr bwMode="auto">
          <a:xfrm>
            <a:off x="6912810" y="685800"/>
            <a:ext cx="1978526" cy="2819400"/>
          </a:xfrm>
          <a:prstGeom prst="rect">
            <a:avLst/>
          </a:prstGeom>
          <a:noFill/>
        </p:spPr>
      </p:pic>
      <p:sp>
        <p:nvSpPr>
          <p:cNvPr id="8"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spTree>
  </p:cSld>
  <p:clrMapOvr>
    <a:masterClrMapping/>
  </p:clrMapOvr>
  <p:transition advTm="1025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609600"/>
            <a:ext cx="8763000" cy="5943600"/>
          </a:xfrm>
        </p:spPr>
        <p:txBody>
          <a:bodyPr>
            <a:noAutofit/>
          </a:bodyPr>
          <a:lstStyle/>
          <a:p>
            <a:pPr algn="l"/>
            <a:r>
              <a:rPr lang="en-US" b="1" dirty="0" smtClean="0">
                <a:solidFill>
                  <a:srgbClr val="C00000"/>
                </a:solidFill>
                <a:latin typeface="Calibri" pitchFamily="34" charset="0"/>
                <a:cs typeface="Arial" pitchFamily="34" charset="0"/>
              </a:rPr>
              <a:t>King Darius of Persia swore revenge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on Athens.  In 490BCE, Persian ships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carried about 20,000 warriors to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Marathon, a flat plain twenty-six miles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from Athens.  </a:t>
            </a:r>
            <a:r>
              <a:rPr lang="en-US" b="1" dirty="0" smtClean="0">
                <a:solidFill>
                  <a:schemeClr val="accent2">
                    <a:lumMod val="50000"/>
                  </a:schemeClr>
                </a:solidFill>
                <a:latin typeface="Calibri" pitchFamily="34" charset="0"/>
                <a:cs typeface="Arial" pitchFamily="34" charset="0"/>
              </a:rPr>
              <a:t>The Persians planned to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use Marathon as a base from which to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attack, but a spy alerted Athens.  </a:t>
            </a:r>
            <a:r>
              <a:rPr lang="en-US" b="1" dirty="0" smtClean="0">
                <a:solidFill>
                  <a:srgbClr val="C00000"/>
                </a:solidFill>
                <a:latin typeface="Calibri" pitchFamily="34" charset="0"/>
                <a:cs typeface="Arial" pitchFamily="34" charset="0"/>
              </a:rPr>
              <a:t>The Athenian army was outnumbered by about two to one, but they marched through the night to make a surprise attack on the Persian forces at dawn.  The frightened Persians fled to their ships and retreated from Greece.</a:t>
            </a:r>
            <a:endParaRPr lang="en-US" b="1" dirty="0">
              <a:solidFill>
                <a:srgbClr val="C00000"/>
              </a:solidFill>
              <a:latin typeface="Calibri" pitchFamily="34" charset="0"/>
              <a:cs typeface="Arial" pitchFamily="34" charset="0"/>
            </a:endParaRPr>
          </a:p>
        </p:txBody>
      </p:sp>
      <p:pic>
        <p:nvPicPr>
          <p:cNvPr id="2050" name="Picture 2" descr="http://www.cristoraul.com/ENGLISH/readinghall/GalleryofHistory/Darius_the_Great/Images/darius_the_great.jpg"/>
          <p:cNvPicPr>
            <a:picLocks noChangeAspect="1" noChangeArrowheads="1"/>
          </p:cNvPicPr>
          <p:nvPr/>
        </p:nvPicPr>
        <p:blipFill>
          <a:blip r:embed="rId2" cstate="print"/>
          <a:srcRect/>
          <a:stretch>
            <a:fillRect/>
          </a:stretch>
        </p:blipFill>
        <p:spPr bwMode="auto">
          <a:xfrm>
            <a:off x="6912810" y="685800"/>
            <a:ext cx="1978526" cy="2819400"/>
          </a:xfrm>
          <a:prstGeom prst="rect">
            <a:avLst/>
          </a:prstGeom>
          <a:noFill/>
        </p:spPr>
      </p:pic>
      <p:sp>
        <p:nvSpPr>
          <p:cNvPr id="8"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spTree>
  </p:cSld>
  <p:clrMapOvr>
    <a:masterClrMapping/>
  </p:clrMapOvr>
  <p:transition advTm="7078">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609600"/>
            <a:ext cx="8763000" cy="5943600"/>
          </a:xfrm>
        </p:spPr>
        <p:txBody>
          <a:bodyPr>
            <a:noAutofit/>
          </a:bodyPr>
          <a:lstStyle/>
          <a:p>
            <a:pPr algn="l"/>
            <a:r>
              <a:rPr lang="en-US" b="1" dirty="0" smtClean="0">
                <a:solidFill>
                  <a:srgbClr val="C00000"/>
                </a:solidFill>
                <a:latin typeface="Calibri" pitchFamily="34" charset="0"/>
                <a:cs typeface="Arial" pitchFamily="34" charset="0"/>
              </a:rPr>
              <a:t>King Darius of Persia swore revenge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on Athens.  In 490BCE, Persian ships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carried about 20,000 warriors to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Marathon, a flat plain twenty-six miles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from Athens.  The Persians planned to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use Marathon as a base from which to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attack, but a spy alerted Athens.  </a:t>
            </a:r>
            <a:r>
              <a:rPr lang="en-US" b="1" dirty="0" smtClean="0">
                <a:solidFill>
                  <a:schemeClr val="accent2">
                    <a:lumMod val="50000"/>
                  </a:schemeClr>
                </a:solidFill>
                <a:latin typeface="Calibri" pitchFamily="34" charset="0"/>
                <a:cs typeface="Arial" pitchFamily="34" charset="0"/>
              </a:rPr>
              <a:t>The Athenian army was outnumbered by about two to one, but they marched through the night to make a surprise attack on the Persian forces at dawn.  </a:t>
            </a:r>
            <a:r>
              <a:rPr lang="en-US" b="1" dirty="0" smtClean="0">
                <a:solidFill>
                  <a:srgbClr val="C00000"/>
                </a:solidFill>
                <a:latin typeface="Calibri" pitchFamily="34" charset="0"/>
                <a:cs typeface="Arial" pitchFamily="34" charset="0"/>
              </a:rPr>
              <a:t>The frightened Persians fled to their ships and retreated from Greece.</a:t>
            </a:r>
            <a:endParaRPr lang="en-US" b="1" dirty="0">
              <a:solidFill>
                <a:srgbClr val="C00000"/>
              </a:solidFill>
              <a:latin typeface="Calibri" pitchFamily="34" charset="0"/>
              <a:cs typeface="Arial" pitchFamily="34" charset="0"/>
            </a:endParaRPr>
          </a:p>
        </p:txBody>
      </p:sp>
      <p:pic>
        <p:nvPicPr>
          <p:cNvPr id="2050" name="Picture 2" descr="http://www.cristoraul.com/ENGLISH/readinghall/GalleryofHistory/Darius_the_Great/Images/darius_the_great.jpg"/>
          <p:cNvPicPr>
            <a:picLocks noChangeAspect="1" noChangeArrowheads="1"/>
          </p:cNvPicPr>
          <p:nvPr/>
        </p:nvPicPr>
        <p:blipFill>
          <a:blip r:embed="rId2" cstate="print"/>
          <a:srcRect/>
          <a:stretch>
            <a:fillRect/>
          </a:stretch>
        </p:blipFill>
        <p:spPr bwMode="auto">
          <a:xfrm>
            <a:off x="6912810" y="685800"/>
            <a:ext cx="1978526" cy="2819400"/>
          </a:xfrm>
          <a:prstGeom prst="rect">
            <a:avLst/>
          </a:prstGeom>
          <a:noFill/>
        </p:spPr>
      </p:pic>
      <p:sp>
        <p:nvSpPr>
          <p:cNvPr id="8"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spTree>
  </p:cSld>
  <p:clrMapOvr>
    <a:masterClrMapping/>
  </p:clrMapOvr>
  <p:transition advTm="9656">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609600"/>
            <a:ext cx="8763000" cy="5943600"/>
          </a:xfrm>
        </p:spPr>
        <p:txBody>
          <a:bodyPr>
            <a:noAutofit/>
          </a:bodyPr>
          <a:lstStyle/>
          <a:p>
            <a:pPr algn="l"/>
            <a:r>
              <a:rPr lang="en-US" b="1" dirty="0" smtClean="0">
                <a:solidFill>
                  <a:srgbClr val="C00000"/>
                </a:solidFill>
                <a:latin typeface="Calibri" pitchFamily="34" charset="0"/>
                <a:cs typeface="Arial" pitchFamily="34" charset="0"/>
              </a:rPr>
              <a:t>King Darius of Persia swore revenge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on Athens.  In 490BCE, Persian ships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carried about 20,000 warriors to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Marathon, a flat plain twenty-six miles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from Athens.  The Persians planned to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use Marathon as a base from which to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attack, but a spy alerted Athens.  The Athenian army was outnumbered by about two to one, but they marched through the night to make a surprise attack on the Persian forces at dawn.  </a:t>
            </a:r>
            <a:r>
              <a:rPr lang="en-US" b="1" dirty="0" smtClean="0">
                <a:solidFill>
                  <a:schemeClr val="accent2">
                    <a:lumMod val="50000"/>
                  </a:schemeClr>
                </a:solidFill>
                <a:latin typeface="Calibri" pitchFamily="34" charset="0"/>
                <a:cs typeface="Arial" pitchFamily="34" charset="0"/>
              </a:rPr>
              <a:t>The frightened Persians fled to their ships and retreated from Greece.</a:t>
            </a:r>
            <a:endParaRPr lang="en-US" b="1" dirty="0">
              <a:solidFill>
                <a:srgbClr val="C00000"/>
              </a:solidFill>
              <a:latin typeface="Calibri" pitchFamily="34" charset="0"/>
              <a:cs typeface="Arial" pitchFamily="34" charset="0"/>
            </a:endParaRPr>
          </a:p>
        </p:txBody>
      </p:sp>
      <p:pic>
        <p:nvPicPr>
          <p:cNvPr id="2050" name="Picture 2" descr="http://www.cristoraul.com/ENGLISH/readinghall/GalleryofHistory/Darius_the_Great/Images/darius_the_great.jpg"/>
          <p:cNvPicPr>
            <a:picLocks noChangeAspect="1" noChangeArrowheads="1"/>
          </p:cNvPicPr>
          <p:nvPr/>
        </p:nvPicPr>
        <p:blipFill>
          <a:blip r:embed="rId2" cstate="print"/>
          <a:srcRect/>
          <a:stretch>
            <a:fillRect/>
          </a:stretch>
        </p:blipFill>
        <p:spPr bwMode="auto">
          <a:xfrm>
            <a:off x="6912810" y="685800"/>
            <a:ext cx="1978526" cy="2819400"/>
          </a:xfrm>
          <a:prstGeom prst="rect">
            <a:avLst/>
          </a:prstGeom>
          <a:noFill/>
        </p:spPr>
      </p:pic>
      <p:sp>
        <p:nvSpPr>
          <p:cNvPr id="8"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spTree>
  </p:cSld>
  <p:clrMapOvr>
    <a:masterClrMapping/>
  </p:clrMapOvr>
  <p:transition advTm="4438">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95800" y="1295400"/>
            <a:ext cx="4267200" cy="4495800"/>
          </a:xfrm>
        </p:spPr>
        <p:txBody>
          <a:bodyPr>
            <a:noAutofit/>
          </a:bodyPr>
          <a:lstStyle/>
          <a:p>
            <a:pPr algn="l"/>
            <a:r>
              <a:rPr lang="en-US" b="1" dirty="0" smtClean="0">
                <a:solidFill>
                  <a:schemeClr val="accent2">
                    <a:lumMod val="50000"/>
                  </a:schemeClr>
                </a:solidFill>
                <a:latin typeface="Calibri" pitchFamily="34" charset="0"/>
                <a:cs typeface="Arial" pitchFamily="34" charset="0"/>
              </a:rPr>
              <a:t>A messenger named </a:t>
            </a:r>
            <a:r>
              <a:rPr lang="en-US" b="1" dirty="0" err="1" smtClean="0">
                <a:solidFill>
                  <a:schemeClr val="accent2">
                    <a:lumMod val="50000"/>
                  </a:schemeClr>
                </a:solidFill>
                <a:latin typeface="Calibri" pitchFamily="34" charset="0"/>
                <a:cs typeface="Arial" pitchFamily="34" charset="0"/>
              </a:rPr>
              <a:t>Pheidippides</a:t>
            </a:r>
            <a:r>
              <a:rPr lang="en-US" b="1" dirty="0" smtClean="0">
                <a:solidFill>
                  <a:schemeClr val="accent2">
                    <a:lumMod val="50000"/>
                  </a:schemeClr>
                </a:solidFill>
                <a:latin typeface="Calibri" pitchFamily="34" charset="0"/>
                <a:cs typeface="Arial" pitchFamily="34" charset="0"/>
              </a:rPr>
              <a:t> ran to Athens without stopping to announce Athens’ surprise victory at Marathon, but the runner died from exhaustion shortly after gasping out his news. </a:t>
            </a:r>
            <a:endParaRPr lang="en-US" b="1" dirty="0">
              <a:solidFill>
                <a:srgbClr val="C00000"/>
              </a:solidFill>
              <a:latin typeface="Calibri" pitchFamily="34" charset="0"/>
              <a:cs typeface="Arial" pitchFamily="34" charset="0"/>
            </a:endParaRPr>
          </a:p>
        </p:txBody>
      </p:sp>
      <p:pic>
        <p:nvPicPr>
          <p:cNvPr id="17410" name="Picture 2" descr="http://cfile8.uf.tistory.com/R480x0/263D3F47525A440A3A036D"/>
          <p:cNvPicPr>
            <a:picLocks noChangeAspect="1" noChangeArrowheads="1"/>
          </p:cNvPicPr>
          <p:nvPr/>
        </p:nvPicPr>
        <p:blipFill>
          <a:blip r:embed="rId2" cstate="print"/>
          <a:srcRect/>
          <a:stretch>
            <a:fillRect/>
          </a:stretch>
        </p:blipFill>
        <p:spPr bwMode="auto">
          <a:xfrm>
            <a:off x="381000" y="914400"/>
            <a:ext cx="3886200" cy="5440680"/>
          </a:xfrm>
          <a:prstGeom prst="rect">
            <a:avLst/>
          </a:prstGeom>
          <a:noFill/>
        </p:spPr>
      </p:pic>
      <p:sp>
        <p:nvSpPr>
          <p:cNvPr id="7"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spTree>
  </p:cSld>
  <p:clrMapOvr>
    <a:masterClrMapping/>
  </p:clrMapOvr>
  <p:transition advTm="1351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609600"/>
            <a:ext cx="8763000" cy="5943600"/>
          </a:xfrm>
        </p:spPr>
        <p:txBody>
          <a:bodyPr>
            <a:noAutofit/>
          </a:bodyPr>
          <a:lstStyle/>
          <a:p>
            <a:pPr algn="l"/>
            <a:r>
              <a:rPr lang="en-US" b="1" dirty="0" smtClean="0">
                <a:solidFill>
                  <a:schemeClr val="accent2">
                    <a:lumMod val="50000"/>
                  </a:schemeClr>
                </a:solidFill>
                <a:latin typeface="Calibri" pitchFamily="34" charset="0"/>
                <a:cs typeface="Arial" pitchFamily="34" charset="0"/>
              </a:rPr>
              <a:t>A modern marathon is a foot race that is named in honor of </a:t>
            </a:r>
            <a:r>
              <a:rPr lang="en-US" b="1" dirty="0" err="1" smtClean="0">
                <a:solidFill>
                  <a:schemeClr val="accent2">
                    <a:lumMod val="50000"/>
                  </a:schemeClr>
                </a:solidFill>
                <a:latin typeface="Calibri" pitchFamily="34" charset="0"/>
                <a:cs typeface="Arial" pitchFamily="34" charset="0"/>
              </a:rPr>
              <a:t>Pheidippides</a:t>
            </a:r>
            <a:r>
              <a:rPr lang="en-US" b="1" dirty="0" smtClean="0">
                <a:solidFill>
                  <a:schemeClr val="accent2">
                    <a:lumMod val="50000"/>
                  </a:schemeClr>
                </a:solidFill>
                <a:latin typeface="Calibri" pitchFamily="34" charset="0"/>
                <a:cs typeface="Arial" pitchFamily="34" charset="0"/>
              </a:rPr>
              <a:t>’ run.  </a:t>
            </a:r>
            <a:r>
              <a:rPr lang="en-US" b="1" dirty="0" smtClean="0">
                <a:solidFill>
                  <a:srgbClr val="C00000"/>
                </a:solidFill>
                <a:latin typeface="Calibri" pitchFamily="34" charset="0"/>
                <a:cs typeface="Arial" pitchFamily="34" charset="0"/>
              </a:rPr>
              <a:t>Modern marathons are exactly 26 miles, 385 yards.  This is the distance </a:t>
            </a:r>
            <a:r>
              <a:rPr lang="en-US" b="1" dirty="0" err="1" smtClean="0">
                <a:solidFill>
                  <a:srgbClr val="C00000"/>
                </a:solidFill>
                <a:latin typeface="Calibri" pitchFamily="34" charset="0"/>
                <a:cs typeface="Arial" pitchFamily="34" charset="0"/>
              </a:rPr>
              <a:t>Pheidippides</a:t>
            </a:r>
            <a:r>
              <a:rPr lang="en-US" b="1" dirty="0" smtClean="0">
                <a:solidFill>
                  <a:srgbClr val="C00000"/>
                </a:solidFill>
                <a:latin typeface="Calibri" pitchFamily="34" charset="0"/>
                <a:cs typeface="Arial" pitchFamily="34" charset="0"/>
              </a:rPr>
              <a:t> is believed to have run. </a:t>
            </a:r>
            <a:endParaRPr lang="en-US" b="1" dirty="0">
              <a:solidFill>
                <a:srgbClr val="C00000"/>
              </a:solidFill>
              <a:latin typeface="Calibri" pitchFamily="34" charset="0"/>
              <a:cs typeface="Arial" pitchFamily="34" charset="0"/>
            </a:endParaRPr>
          </a:p>
        </p:txBody>
      </p:sp>
      <p:pic>
        <p:nvPicPr>
          <p:cNvPr id="18434" name="Picture 2" descr="http://runningamarathon.net/wp-content/uploads/2013/04/running-a-marathon.jpg"/>
          <p:cNvPicPr>
            <a:picLocks noChangeAspect="1" noChangeArrowheads="1"/>
          </p:cNvPicPr>
          <p:nvPr/>
        </p:nvPicPr>
        <p:blipFill>
          <a:blip r:embed="rId2" cstate="print"/>
          <a:srcRect/>
          <a:stretch>
            <a:fillRect/>
          </a:stretch>
        </p:blipFill>
        <p:spPr bwMode="auto">
          <a:xfrm>
            <a:off x="1447800" y="2667000"/>
            <a:ext cx="6096000" cy="3840481"/>
          </a:xfrm>
          <a:prstGeom prst="rect">
            <a:avLst/>
          </a:prstGeom>
          <a:noFill/>
        </p:spPr>
      </p:pic>
      <p:sp>
        <p:nvSpPr>
          <p:cNvPr id="7"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spTree>
  </p:cSld>
  <p:clrMapOvr>
    <a:masterClrMapping/>
  </p:clrMapOvr>
  <p:transition advTm="467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609600"/>
            <a:ext cx="8763000" cy="5943600"/>
          </a:xfrm>
        </p:spPr>
        <p:txBody>
          <a:bodyPr>
            <a:noAutofit/>
          </a:bodyPr>
          <a:lstStyle/>
          <a:p>
            <a:pPr algn="l"/>
            <a:r>
              <a:rPr lang="en-US" b="1" dirty="0" smtClean="0">
                <a:solidFill>
                  <a:srgbClr val="C00000"/>
                </a:solidFill>
                <a:latin typeface="Calibri" pitchFamily="34" charset="0"/>
                <a:cs typeface="Arial" pitchFamily="34" charset="0"/>
              </a:rPr>
              <a:t>A modern marathon is a foot race that is named in honor of </a:t>
            </a:r>
            <a:r>
              <a:rPr lang="en-US" b="1" dirty="0" err="1" smtClean="0">
                <a:solidFill>
                  <a:srgbClr val="C00000"/>
                </a:solidFill>
                <a:latin typeface="Calibri" pitchFamily="34" charset="0"/>
                <a:cs typeface="Arial" pitchFamily="34" charset="0"/>
              </a:rPr>
              <a:t>Pheidippides</a:t>
            </a:r>
            <a:r>
              <a:rPr lang="en-US" b="1" dirty="0" smtClean="0">
                <a:solidFill>
                  <a:srgbClr val="C00000"/>
                </a:solidFill>
                <a:latin typeface="Calibri" pitchFamily="34" charset="0"/>
                <a:cs typeface="Arial" pitchFamily="34" charset="0"/>
              </a:rPr>
              <a:t>’ run.  </a:t>
            </a:r>
            <a:r>
              <a:rPr lang="en-US" b="1" dirty="0" smtClean="0">
                <a:solidFill>
                  <a:schemeClr val="accent2">
                    <a:lumMod val="50000"/>
                  </a:schemeClr>
                </a:solidFill>
                <a:latin typeface="Calibri" pitchFamily="34" charset="0"/>
                <a:cs typeface="Arial" pitchFamily="34" charset="0"/>
              </a:rPr>
              <a:t>Modern marathons are exactly 26 miles, 385 yards.  </a:t>
            </a:r>
            <a:r>
              <a:rPr lang="en-US" b="1" dirty="0">
                <a:solidFill>
                  <a:srgbClr val="C00000"/>
                </a:solidFill>
                <a:latin typeface="Calibri" pitchFamily="34" charset="0"/>
                <a:cs typeface="Arial" pitchFamily="34" charset="0"/>
              </a:rPr>
              <a:t>This is the distance </a:t>
            </a:r>
            <a:r>
              <a:rPr lang="en-US" b="1" dirty="0" err="1">
                <a:solidFill>
                  <a:srgbClr val="C00000"/>
                </a:solidFill>
                <a:latin typeface="Calibri" pitchFamily="34" charset="0"/>
                <a:cs typeface="Arial" pitchFamily="34" charset="0"/>
              </a:rPr>
              <a:t>Pheidippides</a:t>
            </a:r>
            <a:r>
              <a:rPr lang="en-US" b="1" dirty="0">
                <a:solidFill>
                  <a:srgbClr val="C00000"/>
                </a:solidFill>
                <a:latin typeface="Calibri" pitchFamily="34" charset="0"/>
                <a:cs typeface="Arial" pitchFamily="34" charset="0"/>
              </a:rPr>
              <a:t> is believed to have run. </a:t>
            </a:r>
            <a:endParaRPr lang="en-US" b="1" dirty="0">
              <a:solidFill>
                <a:srgbClr val="C00000"/>
              </a:solidFill>
              <a:latin typeface="Calibri" pitchFamily="34" charset="0"/>
              <a:cs typeface="Arial" pitchFamily="34" charset="0"/>
            </a:endParaRPr>
          </a:p>
        </p:txBody>
      </p:sp>
      <p:pic>
        <p:nvPicPr>
          <p:cNvPr id="18434" name="Picture 2" descr="http://runningamarathon.net/wp-content/uploads/2013/04/running-a-marathon.jpg"/>
          <p:cNvPicPr>
            <a:picLocks noChangeAspect="1" noChangeArrowheads="1"/>
          </p:cNvPicPr>
          <p:nvPr/>
        </p:nvPicPr>
        <p:blipFill>
          <a:blip r:embed="rId2" cstate="print"/>
          <a:srcRect/>
          <a:stretch>
            <a:fillRect/>
          </a:stretch>
        </p:blipFill>
        <p:spPr bwMode="auto">
          <a:xfrm>
            <a:off x="1447800" y="2667000"/>
            <a:ext cx="6096000" cy="3840481"/>
          </a:xfrm>
          <a:prstGeom prst="rect">
            <a:avLst/>
          </a:prstGeom>
          <a:noFill/>
        </p:spPr>
      </p:pic>
      <p:sp>
        <p:nvSpPr>
          <p:cNvPr id="7"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spTree>
  </p:cSld>
  <p:clrMapOvr>
    <a:masterClrMapping/>
  </p:clrMapOvr>
  <p:transition advTm="475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609600"/>
            <a:ext cx="8763000" cy="5943600"/>
          </a:xfrm>
        </p:spPr>
        <p:txBody>
          <a:bodyPr>
            <a:noAutofit/>
          </a:bodyPr>
          <a:lstStyle/>
          <a:p>
            <a:pPr algn="l"/>
            <a:r>
              <a:rPr lang="en-US" b="1" dirty="0">
                <a:solidFill>
                  <a:srgbClr val="C00000"/>
                </a:solidFill>
                <a:latin typeface="Calibri" pitchFamily="34" charset="0"/>
                <a:cs typeface="Arial" pitchFamily="34" charset="0"/>
              </a:rPr>
              <a:t>A modern marathon is a foot race that is named in honor of </a:t>
            </a:r>
            <a:r>
              <a:rPr lang="en-US" b="1" dirty="0" err="1">
                <a:solidFill>
                  <a:srgbClr val="C00000"/>
                </a:solidFill>
                <a:latin typeface="Calibri" pitchFamily="34" charset="0"/>
                <a:cs typeface="Arial" pitchFamily="34" charset="0"/>
              </a:rPr>
              <a:t>Pheidippides</a:t>
            </a:r>
            <a:r>
              <a:rPr lang="en-US" b="1" dirty="0">
                <a:solidFill>
                  <a:srgbClr val="C00000"/>
                </a:solidFill>
                <a:latin typeface="Calibri" pitchFamily="34" charset="0"/>
                <a:cs typeface="Arial" pitchFamily="34" charset="0"/>
              </a:rPr>
              <a:t>’ run.  Modern marathons are exactly 26 miles, 385 yards.  </a:t>
            </a:r>
            <a:r>
              <a:rPr lang="en-US" b="1" dirty="0" smtClean="0">
                <a:solidFill>
                  <a:schemeClr val="accent2">
                    <a:lumMod val="50000"/>
                  </a:schemeClr>
                </a:solidFill>
                <a:latin typeface="Calibri" pitchFamily="34" charset="0"/>
                <a:cs typeface="Arial" pitchFamily="34" charset="0"/>
              </a:rPr>
              <a:t>This is the distance </a:t>
            </a:r>
            <a:r>
              <a:rPr lang="en-US" b="1" dirty="0" err="1" smtClean="0">
                <a:solidFill>
                  <a:schemeClr val="accent2">
                    <a:lumMod val="50000"/>
                  </a:schemeClr>
                </a:solidFill>
                <a:latin typeface="Calibri" pitchFamily="34" charset="0"/>
                <a:cs typeface="Arial" pitchFamily="34" charset="0"/>
              </a:rPr>
              <a:t>Pheidippides</a:t>
            </a:r>
            <a:r>
              <a:rPr lang="en-US" b="1" dirty="0" smtClean="0">
                <a:solidFill>
                  <a:schemeClr val="accent2">
                    <a:lumMod val="50000"/>
                  </a:schemeClr>
                </a:solidFill>
                <a:latin typeface="Calibri" pitchFamily="34" charset="0"/>
                <a:cs typeface="Arial" pitchFamily="34" charset="0"/>
              </a:rPr>
              <a:t> is believed to have run. </a:t>
            </a:r>
            <a:endParaRPr lang="en-US" b="1" dirty="0">
              <a:solidFill>
                <a:schemeClr val="accent2">
                  <a:lumMod val="50000"/>
                </a:schemeClr>
              </a:solidFill>
              <a:latin typeface="Calibri" pitchFamily="34" charset="0"/>
              <a:cs typeface="Arial" pitchFamily="34" charset="0"/>
            </a:endParaRPr>
          </a:p>
        </p:txBody>
      </p:sp>
      <p:pic>
        <p:nvPicPr>
          <p:cNvPr id="18434" name="Picture 2" descr="http://runningamarathon.net/wp-content/uploads/2013/04/running-a-marathon.jpg"/>
          <p:cNvPicPr>
            <a:picLocks noChangeAspect="1" noChangeArrowheads="1"/>
          </p:cNvPicPr>
          <p:nvPr/>
        </p:nvPicPr>
        <p:blipFill>
          <a:blip r:embed="rId2" cstate="print"/>
          <a:srcRect/>
          <a:stretch>
            <a:fillRect/>
          </a:stretch>
        </p:blipFill>
        <p:spPr bwMode="auto">
          <a:xfrm>
            <a:off x="1447800" y="2667000"/>
            <a:ext cx="6096000" cy="3840481"/>
          </a:xfrm>
          <a:prstGeom prst="rect">
            <a:avLst/>
          </a:prstGeom>
          <a:noFill/>
        </p:spPr>
      </p:pic>
      <p:sp>
        <p:nvSpPr>
          <p:cNvPr id="7"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spTree>
  </p:cSld>
  <p:clrMapOvr>
    <a:masterClrMapping/>
  </p:clrMapOvr>
  <p:transition advTm="3656">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609600"/>
            <a:ext cx="3962400" cy="5486400"/>
          </a:xfrm>
        </p:spPr>
        <p:txBody>
          <a:bodyPr>
            <a:noAutofit/>
          </a:bodyPr>
          <a:lstStyle/>
          <a:p>
            <a:pPr algn="l"/>
            <a:r>
              <a:rPr lang="en-US" b="1" dirty="0" smtClean="0">
                <a:solidFill>
                  <a:schemeClr val="accent2">
                    <a:lumMod val="50000"/>
                  </a:schemeClr>
                </a:solidFill>
                <a:latin typeface="Calibri" pitchFamily="34" charset="0"/>
                <a:cs typeface="Arial" pitchFamily="34" charset="0"/>
              </a:rPr>
              <a:t>Ten years after the Persian retreat at Marathon, Darius’ son, Xerxes, prepared for another invasion of Greece.  </a:t>
            </a:r>
            <a:r>
              <a:rPr lang="en-US" b="1" dirty="0" smtClean="0">
                <a:solidFill>
                  <a:srgbClr val="C00000"/>
                </a:solidFill>
                <a:latin typeface="Calibri" pitchFamily="34" charset="0"/>
                <a:cs typeface="Arial" pitchFamily="34" charset="0"/>
              </a:rPr>
              <a:t>Xerxes sent about 200,000 soldiers and 800 ships to fight the Greeks at the Battle of Salamis in 460BCE. </a:t>
            </a:r>
            <a:endParaRPr lang="en-US" b="1" dirty="0">
              <a:solidFill>
                <a:srgbClr val="C00000"/>
              </a:solidFill>
              <a:latin typeface="Calibri" pitchFamily="34" charset="0"/>
              <a:cs typeface="Arial" pitchFamily="34" charset="0"/>
            </a:endParaRPr>
          </a:p>
        </p:txBody>
      </p:sp>
      <p:sp>
        <p:nvSpPr>
          <p:cNvPr id="7"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pic>
        <p:nvPicPr>
          <p:cNvPr id="20484" name="Picture 4" descr="http://img407.imageshack.us/img407/9726/90044513pb3.jpg"/>
          <p:cNvPicPr>
            <a:picLocks noChangeAspect="1" noChangeArrowheads="1"/>
          </p:cNvPicPr>
          <p:nvPr/>
        </p:nvPicPr>
        <p:blipFill>
          <a:blip r:embed="rId2" cstate="print"/>
          <a:srcRect/>
          <a:stretch>
            <a:fillRect/>
          </a:stretch>
        </p:blipFill>
        <p:spPr bwMode="auto">
          <a:xfrm>
            <a:off x="4800600" y="609600"/>
            <a:ext cx="3810000" cy="5391151"/>
          </a:xfrm>
          <a:prstGeom prst="rect">
            <a:avLst/>
          </a:prstGeom>
          <a:noFill/>
        </p:spPr>
      </p:pic>
    </p:spTree>
  </p:cSld>
  <p:clrMapOvr>
    <a:masterClrMapping/>
  </p:clrMapOvr>
  <p:transition advTm="792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76250"/>
          </a:xfrm>
        </p:spPr>
        <p:txBody>
          <a:bodyPr>
            <a:normAutofit fontScale="90000"/>
          </a:bodyPr>
          <a:lstStyle/>
          <a:p>
            <a:r>
              <a:rPr lang="en-US" dirty="0" smtClean="0">
                <a:solidFill>
                  <a:schemeClr val="accent2">
                    <a:lumMod val="50000"/>
                  </a:schemeClr>
                </a:solidFill>
                <a:latin typeface="Arial Black" pitchFamily="34" charset="0"/>
              </a:rPr>
              <a:t>Persia                 Ancient Greece</a:t>
            </a:r>
            <a:endParaRPr lang="en-US" dirty="0">
              <a:solidFill>
                <a:schemeClr val="accent2">
                  <a:lumMod val="50000"/>
                </a:schemeClr>
              </a:solidFill>
              <a:latin typeface="Arial Black" pitchFamily="34" charset="0"/>
            </a:endParaRPr>
          </a:p>
        </p:txBody>
      </p:sp>
      <p:sp>
        <p:nvSpPr>
          <p:cNvPr id="3" name="Subtitle 2"/>
          <p:cNvSpPr>
            <a:spLocks noGrp="1"/>
          </p:cNvSpPr>
          <p:nvPr>
            <p:ph type="subTitle" idx="1"/>
          </p:nvPr>
        </p:nvSpPr>
        <p:spPr>
          <a:xfrm>
            <a:off x="152400" y="762000"/>
            <a:ext cx="8763000" cy="6096000"/>
          </a:xfrm>
        </p:spPr>
        <p:txBody>
          <a:bodyPr>
            <a:noAutofit/>
          </a:bodyPr>
          <a:lstStyle/>
          <a:p>
            <a:pPr algn="l"/>
            <a:r>
              <a:rPr lang="en-US" b="1" dirty="0" smtClean="0">
                <a:solidFill>
                  <a:srgbClr val="C00000"/>
                </a:solidFill>
                <a:latin typeface="Calibri" pitchFamily="34" charset="0"/>
                <a:cs typeface="Arial" pitchFamily="34" charset="0"/>
              </a:rPr>
              <a:t>Wars among the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Greek </a:t>
            </a:r>
            <a:r>
              <a:rPr lang="en-US" b="1" dirty="0" err="1" smtClean="0">
                <a:solidFill>
                  <a:srgbClr val="C00000"/>
                </a:solidFill>
                <a:latin typeface="Calibri" pitchFamily="34" charset="0"/>
                <a:cs typeface="Arial" pitchFamily="34" charset="0"/>
              </a:rPr>
              <a:t>poli</a:t>
            </a:r>
            <a:r>
              <a:rPr lang="en-US" b="1" dirty="0" smtClean="0">
                <a:solidFill>
                  <a:srgbClr val="C00000"/>
                </a:solidFill>
                <a:latin typeface="Calibri" pitchFamily="34" charset="0"/>
                <a:cs typeface="Arial" pitchFamily="34" charset="0"/>
              </a:rPr>
              <a:t> were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common in the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fifth century before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the Common Era,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but the city-states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united to defend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themselves against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Persia, the most powerful empire in the world at that time.  </a:t>
            </a:r>
            <a:r>
              <a:rPr lang="en-US" b="1" dirty="0" smtClean="0">
                <a:solidFill>
                  <a:schemeClr val="accent2">
                    <a:lumMod val="50000"/>
                  </a:schemeClr>
                </a:solidFill>
                <a:latin typeface="Calibri" pitchFamily="34" charset="0"/>
                <a:cs typeface="Arial" pitchFamily="34" charset="0"/>
              </a:rPr>
              <a:t>The victorious Greeks  developed a sense of confidence that led to an era we now call the Classical Age of Greece. </a:t>
            </a:r>
            <a:endParaRPr lang="en-US" b="1" dirty="0">
              <a:solidFill>
                <a:srgbClr val="C00000"/>
              </a:solidFill>
              <a:latin typeface="Calibri" pitchFamily="34" charset="0"/>
              <a:cs typeface="Arial" pitchFamily="34" charset="0"/>
            </a:endParaRPr>
          </a:p>
        </p:txBody>
      </p:sp>
      <p:pic>
        <p:nvPicPr>
          <p:cNvPr id="1028" name="Picture 4"/>
          <p:cNvPicPr>
            <a:picLocks noChangeAspect="1" noChangeArrowheads="1"/>
          </p:cNvPicPr>
          <p:nvPr/>
        </p:nvPicPr>
        <p:blipFill>
          <a:blip r:embed="rId3" cstate="print"/>
          <a:srcRect/>
          <a:stretch>
            <a:fillRect/>
          </a:stretch>
        </p:blipFill>
        <p:spPr bwMode="auto">
          <a:xfrm>
            <a:off x="3684165" y="914400"/>
            <a:ext cx="5307435" cy="3581400"/>
          </a:xfrm>
          <a:prstGeom prst="rect">
            <a:avLst/>
          </a:prstGeom>
          <a:noFill/>
          <a:ln w="9525">
            <a:noFill/>
            <a:miter lim="800000"/>
            <a:headEnd/>
            <a:tailEnd/>
          </a:ln>
          <a:effectLst/>
        </p:spPr>
      </p:pic>
      <p:pic>
        <p:nvPicPr>
          <p:cNvPr id="7" name="701-persia.mp3">
            <a:hlinkClick r:id="" action="ppaction://media"/>
          </p:cNvPr>
          <p:cNvPicPr>
            <a:picLocks noRot="1" noChangeAspect="1"/>
          </p:cNvPicPr>
          <p:nvPr>
            <a:audioFile r:link="rId1"/>
          </p:nvPr>
        </p:nvPicPr>
        <p:blipFill>
          <a:blip r:embed="rId4" cstate="print"/>
          <a:stretch>
            <a:fillRect/>
          </a:stretch>
        </p:blipFill>
        <p:spPr>
          <a:xfrm>
            <a:off x="9753600" y="3352800"/>
            <a:ext cx="244475" cy="244475"/>
          </a:xfrm>
          <a:prstGeom prst="rect">
            <a:avLst/>
          </a:prstGeom>
        </p:spPr>
      </p:pic>
    </p:spTree>
  </p:cSld>
  <p:clrMapOvr>
    <a:masterClrMapping/>
  </p:clrMapOvr>
  <p:transition advTm="7515">
    <p:fade/>
  </p:transition>
  <p:timing>
    <p:tnLst>
      <p:par>
        <p:cTn id="1" dur="indefinite" restart="never" nodeType="tmRoot">
          <p:childTnLst>
            <p:audio>
              <p:cMediaNode showWhenStopped="0">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609600"/>
            <a:ext cx="3962400" cy="5486400"/>
          </a:xfrm>
        </p:spPr>
        <p:txBody>
          <a:bodyPr>
            <a:noAutofit/>
          </a:bodyPr>
          <a:lstStyle/>
          <a:p>
            <a:pPr algn="l"/>
            <a:r>
              <a:rPr lang="en-US" b="1" dirty="0" smtClean="0">
                <a:solidFill>
                  <a:srgbClr val="C00000"/>
                </a:solidFill>
                <a:latin typeface="Calibri" pitchFamily="34" charset="0"/>
                <a:cs typeface="Arial" pitchFamily="34" charset="0"/>
              </a:rPr>
              <a:t>Ten years after the Persian retreat at Marathon, Darius’ son, Xerxes, prepared for another invasion of Greece.  </a:t>
            </a:r>
            <a:r>
              <a:rPr lang="en-US" b="1" dirty="0" smtClean="0">
                <a:solidFill>
                  <a:schemeClr val="accent2">
                    <a:lumMod val="50000"/>
                  </a:schemeClr>
                </a:solidFill>
                <a:latin typeface="Calibri" pitchFamily="34" charset="0"/>
                <a:cs typeface="Arial" pitchFamily="34" charset="0"/>
              </a:rPr>
              <a:t>Xerxes sent about 200,000 soldiers and 800 ships to fight the Greeks at the Battle of Salamis in 460BCE. </a:t>
            </a:r>
            <a:endParaRPr lang="en-US" b="1" dirty="0">
              <a:solidFill>
                <a:schemeClr val="accent2">
                  <a:lumMod val="50000"/>
                </a:schemeClr>
              </a:solidFill>
              <a:latin typeface="Calibri" pitchFamily="34" charset="0"/>
              <a:cs typeface="Arial" pitchFamily="34" charset="0"/>
            </a:endParaRPr>
          </a:p>
        </p:txBody>
      </p:sp>
      <p:sp>
        <p:nvSpPr>
          <p:cNvPr id="7"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pic>
        <p:nvPicPr>
          <p:cNvPr id="20484" name="Picture 4" descr="http://img407.imageshack.us/img407/9726/90044513pb3.jpg"/>
          <p:cNvPicPr>
            <a:picLocks noChangeAspect="1" noChangeArrowheads="1"/>
          </p:cNvPicPr>
          <p:nvPr/>
        </p:nvPicPr>
        <p:blipFill>
          <a:blip r:embed="rId2" cstate="print"/>
          <a:srcRect/>
          <a:stretch>
            <a:fillRect/>
          </a:stretch>
        </p:blipFill>
        <p:spPr bwMode="auto">
          <a:xfrm>
            <a:off x="4800600" y="609600"/>
            <a:ext cx="3810000" cy="5391151"/>
          </a:xfrm>
          <a:prstGeom prst="rect">
            <a:avLst/>
          </a:prstGeom>
          <a:noFill/>
        </p:spPr>
      </p:pic>
    </p:spTree>
  </p:cSld>
  <p:clrMapOvr>
    <a:masterClrMapping/>
  </p:clrMapOvr>
  <p:transition advTm="9688">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609600"/>
            <a:ext cx="8763000" cy="5943600"/>
          </a:xfrm>
        </p:spPr>
        <p:txBody>
          <a:bodyPr>
            <a:noAutofit/>
          </a:bodyPr>
          <a:lstStyle/>
          <a:p>
            <a:pPr algn="l"/>
            <a:r>
              <a:rPr lang="en-US" b="1" dirty="0" smtClean="0">
                <a:solidFill>
                  <a:schemeClr val="accent2">
                    <a:lumMod val="50000"/>
                  </a:schemeClr>
                </a:solidFill>
                <a:latin typeface="Calibri" pitchFamily="34" charset="0"/>
                <a:cs typeface="Arial" pitchFamily="34" charset="0"/>
              </a:rPr>
              <a:t>The Persian king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watched from a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mountaintop as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the Greeks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managed to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destroy the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Persian fleet. </a:t>
            </a:r>
            <a:br>
              <a:rPr lang="en-US" b="1" dirty="0" smtClean="0">
                <a:solidFill>
                  <a:schemeClr val="accent2">
                    <a:lumMod val="50000"/>
                  </a:schemeClr>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Xerxes was so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enraged by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Persia’s loss that he beheaded the few Persian captains who were able to escape the wrath of the Greek armies. </a:t>
            </a:r>
            <a:endParaRPr lang="en-US" b="1" dirty="0">
              <a:solidFill>
                <a:srgbClr val="C00000"/>
              </a:solidFill>
              <a:latin typeface="Calibri" pitchFamily="34" charset="0"/>
              <a:cs typeface="Arial" pitchFamily="34" charset="0"/>
            </a:endParaRPr>
          </a:p>
        </p:txBody>
      </p:sp>
      <p:sp>
        <p:nvSpPr>
          <p:cNvPr id="7"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pic>
        <p:nvPicPr>
          <p:cNvPr id="19458" name="Picture 2" descr="http://i.uwants.com/u/attachments/day_100920/20100920_45d4ba474fa274f71382XXL4iXGqZCx6.jpg"/>
          <p:cNvPicPr>
            <a:picLocks noChangeAspect="1" noChangeArrowheads="1"/>
          </p:cNvPicPr>
          <p:nvPr/>
        </p:nvPicPr>
        <p:blipFill>
          <a:blip r:embed="rId2" cstate="print"/>
          <a:srcRect/>
          <a:stretch>
            <a:fillRect/>
          </a:stretch>
        </p:blipFill>
        <p:spPr bwMode="auto">
          <a:xfrm>
            <a:off x="3505200" y="762000"/>
            <a:ext cx="4869873" cy="4120662"/>
          </a:xfrm>
          <a:prstGeom prst="rect">
            <a:avLst/>
          </a:prstGeom>
          <a:noFill/>
        </p:spPr>
      </p:pic>
    </p:spTree>
  </p:cSld>
  <p:clrMapOvr>
    <a:masterClrMapping/>
  </p:clrMapOvr>
  <p:transition advTm="615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609600"/>
            <a:ext cx="8763000" cy="5943600"/>
          </a:xfrm>
        </p:spPr>
        <p:txBody>
          <a:bodyPr>
            <a:noAutofit/>
          </a:bodyPr>
          <a:lstStyle/>
          <a:p>
            <a:pPr algn="l"/>
            <a:r>
              <a:rPr lang="en-US" b="1" dirty="0" smtClean="0">
                <a:solidFill>
                  <a:srgbClr val="C00000"/>
                </a:solidFill>
                <a:latin typeface="Calibri" pitchFamily="34" charset="0"/>
                <a:cs typeface="Arial" pitchFamily="34" charset="0"/>
              </a:rPr>
              <a:t>The Persian king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watched from a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mountaintop as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the Greeks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managed to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destroy the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Persian fleet. </a:t>
            </a:r>
            <a:br>
              <a:rPr lang="en-US" b="1" dirty="0" smtClean="0">
                <a:solidFill>
                  <a:srgbClr val="C00000"/>
                </a:solidFill>
                <a:latin typeface="Calibri" pitchFamily="34" charset="0"/>
                <a:cs typeface="Arial" pitchFamily="34" charset="0"/>
              </a:rPr>
            </a:br>
            <a:r>
              <a:rPr lang="en-US" b="1" dirty="0">
                <a:solidFill>
                  <a:schemeClr val="accent2">
                    <a:lumMod val="50000"/>
                  </a:schemeClr>
                </a:solidFill>
                <a:latin typeface="Calibri" pitchFamily="34" charset="0"/>
                <a:cs typeface="Arial" pitchFamily="34" charset="0"/>
              </a:rPr>
              <a:t>Xerxes was so </a:t>
            </a:r>
            <a:br>
              <a:rPr lang="en-US" b="1" dirty="0">
                <a:solidFill>
                  <a:schemeClr val="accent2">
                    <a:lumMod val="50000"/>
                  </a:schemeClr>
                </a:solidFill>
                <a:latin typeface="Calibri" pitchFamily="34" charset="0"/>
                <a:cs typeface="Arial" pitchFamily="34" charset="0"/>
              </a:rPr>
            </a:br>
            <a:r>
              <a:rPr lang="en-US" b="1" dirty="0">
                <a:solidFill>
                  <a:schemeClr val="accent2">
                    <a:lumMod val="50000"/>
                  </a:schemeClr>
                </a:solidFill>
                <a:latin typeface="Calibri" pitchFamily="34" charset="0"/>
                <a:cs typeface="Arial" pitchFamily="34" charset="0"/>
              </a:rPr>
              <a:t>enraged </a:t>
            </a:r>
            <a:r>
              <a:rPr lang="en-US" b="1" dirty="0" smtClean="0">
                <a:solidFill>
                  <a:schemeClr val="accent2">
                    <a:lumMod val="50000"/>
                  </a:schemeClr>
                </a:solidFill>
                <a:latin typeface="Calibri" pitchFamily="34" charset="0"/>
                <a:cs typeface="Arial" pitchFamily="34" charset="0"/>
              </a:rPr>
              <a:t>by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Persia’s loss that </a:t>
            </a:r>
            <a:r>
              <a:rPr lang="en-US" b="1" dirty="0">
                <a:solidFill>
                  <a:schemeClr val="accent2">
                    <a:lumMod val="50000"/>
                  </a:schemeClr>
                </a:solidFill>
                <a:latin typeface="Calibri" pitchFamily="34" charset="0"/>
                <a:cs typeface="Arial" pitchFamily="34" charset="0"/>
              </a:rPr>
              <a:t>he </a:t>
            </a:r>
            <a:r>
              <a:rPr lang="en-US" b="1" dirty="0" smtClean="0">
                <a:solidFill>
                  <a:schemeClr val="accent2">
                    <a:lumMod val="50000"/>
                  </a:schemeClr>
                </a:solidFill>
                <a:latin typeface="Calibri" pitchFamily="34" charset="0"/>
                <a:cs typeface="Arial" pitchFamily="34" charset="0"/>
              </a:rPr>
              <a:t>beheaded </a:t>
            </a:r>
            <a:r>
              <a:rPr lang="en-US" b="1" dirty="0">
                <a:solidFill>
                  <a:schemeClr val="accent2">
                    <a:lumMod val="50000"/>
                  </a:schemeClr>
                </a:solidFill>
                <a:latin typeface="Calibri" pitchFamily="34" charset="0"/>
                <a:cs typeface="Arial" pitchFamily="34" charset="0"/>
              </a:rPr>
              <a:t>the few Persian captains who were able to escape the wrath of the Greek armies. </a:t>
            </a:r>
            <a:endParaRPr lang="en-US" b="1" dirty="0">
              <a:solidFill>
                <a:schemeClr val="accent2">
                  <a:lumMod val="50000"/>
                </a:schemeClr>
              </a:solidFill>
              <a:latin typeface="Calibri" pitchFamily="34" charset="0"/>
              <a:cs typeface="Arial" pitchFamily="34" charset="0"/>
            </a:endParaRPr>
          </a:p>
        </p:txBody>
      </p:sp>
      <p:sp>
        <p:nvSpPr>
          <p:cNvPr id="7"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pic>
        <p:nvPicPr>
          <p:cNvPr id="19458" name="Picture 2" descr="http://i.uwants.com/u/attachments/day_100920/20100920_45d4ba474fa274f71382XXL4iXGqZCx6.jpg"/>
          <p:cNvPicPr>
            <a:picLocks noChangeAspect="1" noChangeArrowheads="1"/>
          </p:cNvPicPr>
          <p:nvPr/>
        </p:nvPicPr>
        <p:blipFill>
          <a:blip r:embed="rId2" cstate="print"/>
          <a:srcRect/>
          <a:stretch>
            <a:fillRect/>
          </a:stretch>
        </p:blipFill>
        <p:spPr bwMode="auto">
          <a:xfrm>
            <a:off x="3505200" y="762000"/>
            <a:ext cx="4869873" cy="4120662"/>
          </a:xfrm>
          <a:prstGeom prst="rect">
            <a:avLst/>
          </a:prstGeom>
          <a:noFill/>
        </p:spPr>
      </p:pic>
    </p:spTree>
  </p:cSld>
  <p:clrMapOvr>
    <a:masterClrMapping/>
  </p:clrMapOvr>
  <p:transition advTm="8875">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609600"/>
            <a:ext cx="8763000" cy="5943600"/>
          </a:xfrm>
        </p:spPr>
        <p:txBody>
          <a:bodyPr>
            <a:noAutofit/>
          </a:bodyPr>
          <a:lstStyle/>
          <a:p>
            <a:pPr algn="l"/>
            <a:r>
              <a:rPr lang="en-US" b="1" dirty="0" smtClean="0">
                <a:solidFill>
                  <a:schemeClr val="accent2">
                    <a:lumMod val="50000"/>
                  </a:schemeClr>
                </a:solidFill>
                <a:latin typeface="Calibri" pitchFamily="34" charset="0"/>
                <a:cs typeface="Arial" pitchFamily="34" charset="0"/>
              </a:rPr>
              <a:t>Athens had twice resisted the most powerful empire in the world, but Athens was certain that Persia would make another attempt to conquer Greece.  </a:t>
            </a:r>
            <a:r>
              <a:rPr lang="en-US" b="1" dirty="0" smtClean="0">
                <a:solidFill>
                  <a:srgbClr val="C00000"/>
                </a:solidFill>
                <a:latin typeface="Calibri" pitchFamily="34" charset="0"/>
                <a:cs typeface="Arial" pitchFamily="34" charset="0"/>
              </a:rPr>
              <a:t>Athens asked all of the Greek </a:t>
            </a:r>
            <a:r>
              <a:rPr lang="en-US" b="1" dirty="0" err="1" smtClean="0">
                <a:solidFill>
                  <a:srgbClr val="C00000"/>
                </a:solidFill>
                <a:latin typeface="Calibri" pitchFamily="34" charset="0"/>
                <a:cs typeface="Arial" pitchFamily="34" charset="0"/>
              </a:rPr>
              <a:t>poli</a:t>
            </a:r>
            <a:r>
              <a:rPr lang="en-US" b="1" dirty="0" smtClean="0">
                <a:solidFill>
                  <a:srgbClr val="C00000"/>
                </a:solidFill>
                <a:latin typeface="Calibri" pitchFamily="34" charset="0"/>
                <a:cs typeface="Arial" pitchFamily="34" charset="0"/>
              </a:rPr>
              <a:t> to meet on the island of </a:t>
            </a:r>
            <a:r>
              <a:rPr lang="en-US" b="1" dirty="0" err="1" smtClean="0">
                <a:solidFill>
                  <a:srgbClr val="C00000"/>
                </a:solidFill>
                <a:latin typeface="Calibri" pitchFamily="34" charset="0"/>
                <a:cs typeface="Arial" pitchFamily="34" charset="0"/>
              </a:rPr>
              <a:t>Delios</a:t>
            </a:r>
            <a:r>
              <a:rPr lang="en-US" b="1" dirty="0" smtClean="0">
                <a:solidFill>
                  <a:srgbClr val="C00000"/>
                </a:solidFill>
                <a:latin typeface="Calibri" pitchFamily="34" charset="0"/>
                <a:cs typeface="Arial" pitchFamily="34" charset="0"/>
              </a:rPr>
              <a:t> where the </a:t>
            </a:r>
            <a:r>
              <a:rPr lang="en-US" b="1" dirty="0" err="1" smtClean="0">
                <a:solidFill>
                  <a:srgbClr val="C00000"/>
                </a:solidFill>
                <a:latin typeface="Calibri" pitchFamily="34" charset="0"/>
                <a:cs typeface="Arial" pitchFamily="34" charset="0"/>
              </a:rPr>
              <a:t>poli</a:t>
            </a:r>
            <a:r>
              <a:rPr lang="en-US" b="1" dirty="0" smtClean="0">
                <a:solidFill>
                  <a:srgbClr val="C00000"/>
                </a:solidFill>
                <a:latin typeface="Calibri" pitchFamily="34" charset="0"/>
                <a:cs typeface="Arial" pitchFamily="34" charset="0"/>
              </a:rPr>
              <a:t> formed an alliance known as the </a:t>
            </a:r>
            <a:r>
              <a:rPr lang="en-US" b="1" dirty="0" err="1" smtClean="0">
                <a:solidFill>
                  <a:srgbClr val="C00000"/>
                </a:solidFill>
                <a:latin typeface="Calibri" pitchFamily="34" charset="0"/>
                <a:cs typeface="Arial" pitchFamily="34" charset="0"/>
              </a:rPr>
              <a:t>Delian</a:t>
            </a:r>
            <a:r>
              <a:rPr lang="en-US" b="1" dirty="0" smtClean="0">
                <a:solidFill>
                  <a:srgbClr val="C00000"/>
                </a:solidFill>
                <a:latin typeface="Calibri" pitchFamily="34" charset="0"/>
                <a:cs typeface="Arial" pitchFamily="34" charset="0"/>
              </a:rPr>
              <a:t> League.  Each member of the </a:t>
            </a:r>
            <a:br>
              <a:rPr lang="en-US" b="1" dirty="0" smtClean="0">
                <a:solidFill>
                  <a:srgbClr val="C00000"/>
                </a:solidFill>
                <a:latin typeface="Calibri" pitchFamily="34" charset="0"/>
                <a:cs typeface="Arial" pitchFamily="34" charset="0"/>
              </a:rPr>
            </a:br>
            <a:r>
              <a:rPr lang="en-US" b="1" dirty="0" err="1" smtClean="0">
                <a:solidFill>
                  <a:srgbClr val="C00000"/>
                </a:solidFill>
                <a:latin typeface="Calibri" pitchFamily="34" charset="0"/>
                <a:cs typeface="Arial" pitchFamily="34" charset="0"/>
              </a:rPr>
              <a:t>Delian</a:t>
            </a:r>
            <a:r>
              <a:rPr lang="en-US" b="1" dirty="0" smtClean="0">
                <a:solidFill>
                  <a:srgbClr val="C00000"/>
                </a:solidFill>
                <a:latin typeface="Calibri" pitchFamily="34" charset="0"/>
                <a:cs typeface="Arial" pitchFamily="34" charset="0"/>
              </a:rPr>
              <a:t> League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contributed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soldiers, ships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and money to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fight the Persians. </a:t>
            </a:r>
            <a:endParaRPr lang="en-US" b="1" dirty="0">
              <a:solidFill>
                <a:srgbClr val="C00000"/>
              </a:solidFill>
              <a:latin typeface="Calibri" pitchFamily="34" charset="0"/>
              <a:cs typeface="Arial" pitchFamily="34" charset="0"/>
            </a:endParaRPr>
          </a:p>
        </p:txBody>
      </p:sp>
      <p:sp>
        <p:nvSpPr>
          <p:cNvPr id="7"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pic>
        <p:nvPicPr>
          <p:cNvPr id="23554" name="Picture 2" descr="http://www.hellinon.net/NeesSelides/LefkoiTheoi.files/image006.jpg"/>
          <p:cNvPicPr>
            <a:picLocks noChangeAspect="1" noChangeArrowheads="1"/>
          </p:cNvPicPr>
          <p:nvPr/>
        </p:nvPicPr>
        <p:blipFill>
          <a:blip r:embed="rId2" cstate="print"/>
          <a:srcRect/>
          <a:stretch>
            <a:fillRect/>
          </a:stretch>
        </p:blipFill>
        <p:spPr bwMode="auto">
          <a:xfrm>
            <a:off x="3352800" y="3657600"/>
            <a:ext cx="5791200" cy="2623845"/>
          </a:xfrm>
          <a:prstGeom prst="rect">
            <a:avLst/>
          </a:prstGeom>
          <a:noFill/>
        </p:spPr>
      </p:pic>
    </p:spTree>
  </p:cSld>
  <p:clrMapOvr>
    <a:masterClrMapping/>
  </p:clrMapOvr>
  <p:transition advTm="93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609600"/>
            <a:ext cx="8763000" cy="5943600"/>
          </a:xfrm>
        </p:spPr>
        <p:txBody>
          <a:bodyPr>
            <a:noAutofit/>
          </a:bodyPr>
          <a:lstStyle/>
          <a:p>
            <a:pPr algn="l"/>
            <a:r>
              <a:rPr lang="en-US" b="1" dirty="0" smtClean="0">
                <a:solidFill>
                  <a:srgbClr val="C00000"/>
                </a:solidFill>
                <a:latin typeface="Calibri" pitchFamily="34" charset="0"/>
                <a:cs typeface="Arial" pitchFamily="34" charset="0"/>
              </a:rPr>
              <a:t>Athens had twice resisted the most powerful empire in the world, but Athens was certain that Persia would make another attempt to conquer Greece.  </a:t>
            </a:r>
            <a:r>
              <a:rPr lang="en-US" b="1" dirty="0" smtClean="0">
                <a:solidFill>
                  <a:schemeClr val="accent2">
                    <a:lumMod val="50000"/>
                  </a:schemeClr>
                </a:solidFill>
                <a:latin typeface="Calibri" pitchFamily="34" charset="0"/>
                <a:cs typeface="Arial" pitchFamily="34" charset="0"/>
              </a:rPr>
              <a:t>Athens asked all of the Greek </a:t>
            </a:r>
            <a:r>
              <a:rPr lang="en-US" b="1" dirty="0" err="1" smtClean="0">
                <a:solidFill>
                  <a:schemeClr val="accent2">
                    <a:lumMod val="50000"/>
                  </a:schemeClr>
                </a:solidFill>
                <a:latin typeface="Calibri" pitchFamily="34" charset="0"/>
                <a:cs typeface="Arial" pitchFamily="34" charset="0"/>
              </a:rPr>
              <a:t>poli</a:t>
            </a:r>
            <a:r>
              <a:rPr lang="en-US" b="1" dirty="0" smtClean="0">
                <a:solidFill>
                  <a:schemeClr val="accent2">
                    <a:lumMod val="50000"/>
                  </a:schemeClr>
                </a:solidFill>
                <a:latin typeface="Calibri" pitchFamily="34" charset="0"/>
                <a:cs typeface="Arial" pitchFamily="34" charset="0"/>
              </a:rPr>
              <a:t> to meet on the island of </a:t>
            </a:r>
            <a:r>
              <a:rPr lang="en-US" b="1" dirty="0" err="1" smtClean="0">
                <a:solidFill>
                  <a:schemeClr val="accent2">
                    <a:lumMod val="50000"/>
                  </a:schemeClr>
                </a:solidFill>
                <a:latin typeface="Calibri" pitchFamily="34" charset="0"/>
                <a:cs typeface="Arial" pitchFamily="34" charset="0"/>
              </a:rPr>
              <a:t>Delios</a:t>
            </a:r>
            <a:r>
              <a:rPr lang="en-US" b="1" dirty="0" smtClean="0">
                <a:solidFill>
                  <a:schemeClr val="accent2">
                    <a:lumMod val="50000"/>
                  </a:schemeClr>
                </a:solidFill>
                <a:latin typeface="Calibri" pitchFamily="34" charset="0"/>
                <a:cs typeface="Arial" pitchFamily="34" charset="0"/>
              </a:rPr>
              <a:t> where the </a:t>
            </a:r>
            <a:r>
              <a:rPr lang="en-US" b="1" dirty="0" err="1" smtClean="0">
                <a:solidFill>
                  <a:schemeClr val="accent2">
                    <a:lumMod val="50000"/>
                  </a:schemeClr>
                </a:solidFill>
                <a:latin typeface="Calibri" pitchFamily="34" charset="0"/>
                <a:cs typeface="Arial" pitchFamily="34" charset="0"/>
              </a:rPr>
              <a:t>poli</a:t>
            </a:r>
            <a:r>
              <a:rPr lang="en-US" b="1" dirty="0" smtClean="0">
                <a:solidFill>
                  <a:schemeClr val="accent2">
                    <a:lumMod val="50000"/>
                  </a:schemeClr>
                </a:solidFill>
                <a:latin typeface="Calibri" pitchFamily="34" charset="0"/>
                <a:cs typeface="Arial" pitchFamily="34" charset="0"/>
              </a:rPr>
              <a:t> formed an alliance known as the </a:t>
            </a:r>
            <a:r>
              <a:rPr lang="en-US" b="1" dirty="0" err="1" smtClean="0">
                <a:solidFill>
                  <a:schemeClr val="accent2">
                    <a:lumMod val="50000"/>
                  </a:schemeClr>
                </a:solidFill>
                <a:latin typeface="Calibri" pitchFamily="34" charset="0"/>
                <a:cs typeface="Arial" pitchFamily="34" charset="0"/>
              </a:rPr>
              <a:t>Delian</a:t>
            </a:r>
            <a:r>
              <a:rPr lang="en-US" b="1" dirty="0" smtClean="0">
                <a:solidFill>
                  <a:schemeClr val="accent2">
                    <a:lumMod val="50000"/>
                  </a:schemeClr>
                </a:solidFill>
                <a:latin typeface="Calibri" pitchFamily="34" charset="0"/>
                <a:cs typeface="Arial" pitchFamily="34" charset="0"/>
              </a:rPr>
              <a:t> League.  </a:t>
            </a:r>
            <a:r>
              <a:rPr lang="en-US" b="1" dirty="0" smtClean="0">
                <a:solidFill>
                  <a:srgbClr val="C00000"/>
                </a:solidFill>
                <a:latin typeface="Calibri" pitchFamily="34" charset="0"/>
                <a:cs typeface="Arial" pitchFamily="34" charset="0"/>
              </a:rPr>
              <a:t>Each member of the </a:t>
            </a:r>
            <a:br>
              <a:rPr lang="en-US" b="1" dirty="0" smtClean="0">
                <a:solidFill>
                  <a:srgbClr val="C00000"/>
                </a:solidFill>
                <a:latin typeface="Calibri" pitchFamily="34" charset="0"/>
                <a:cs typeface="Arial" pitchFamily="34" charset="0"/>
              </a:rPr>
            </a:br>
            <a:r>
              <a:rPr lang="en-US" b="1" dirty="0" err="1" smtClean="0">
                <a:solidFill>
                  <a:srgbClr val="C00000"/>
                </a:solidFill>
                <a:latin typeface="Calibri" pitchFamily="34" charset="0"/>
                <a:cs typeface="Arial" pitchFamily="34" charset="0"/>
              </a:rPr>
              <a:t>Delian</a:t>
            </a:r>
            <a:r>
              <a:rPr lang="en-US" b="1" dirty="0" smtClean="0">
                <a:solidFill>
                  <a:srgbClr val="C00000"/>
                </a:solidFill>
                <a:latin typeface="Calibri" pitchFamily="34" charset="0"/>
                <a:cs typeface="Arial" pitchFamily="34" charset="0"/>
              </a:rPr>
              <a:t> League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contributed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soldiers, ships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and money to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fight the Persians. </a:t>
            </a:r>
            <a:endParaRPr lang="en-US" b="1" dirty="0">
              <a:solidFill>
                <a:srgbClr val="C00000"/>
              </a:solidFill>
              <a:latin typeface="Calibri" pitchFamily="34" charset="0"/>
              <a:cs typeface="Arial" pitchFamily="34" charset="0"/>
            </a:endParaRPr>
          </a:p>
        </p:txBody>
      </p:sp>
      <p:sp>
        <p:nvSpPr>
          <p:cNvPr id="7"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pic>
        <p:nvPicPr>
          <p:cNvPr id="23554" name="Picture 2" descr="http://www.hellinon.net/NeesSelides/LefkoiTheoi.files/image006.jpg"/>
          <p:cNvPicPr>
            <a:picLocks noChangeAspect="1" noChangeArrowheads="1"/>
          </p:cNvPicPr>
          <p:nvPr/>
        </p:nvPicPr>
        <p:blipFill>
          <a:blip r:embed="rId2" cstate="print"/>
          <a:srcRect/>
          <a:stretch>
            <a:fillRect/>
          </a:stretch>
        </p:blipFill>
        <p:spPr bwMode="auto">
          <a:xfrm>
            <a:off x="3352800" y="3657600"/>
            <a:ext cx="5791200" cy="2623845"/>
          </a:xfrm>
          <a:prstGeom prst="rect">
            <a:avLst/>
          </a:prstGeom>
          <a:noFill/>
        </p:spPr>
      </p:pic>
    </p:spTree>
  </p:cSld>
  <p:clrMapOvr>
    <a:masterClrMapping/>
  </p:clrMapOvr>
  <p:transition advTm="8719">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609600"/>
            <a:ext cx="8763000" cy="5943600"/>
          </a:xfrm>
        </p:spPr>
        <p:txBody>
          <a:bodyPr>
            <a:noAutofit/>
          </a:bodyPr>
          <a:lstStyle/>
          <a:p>
            <a:pPr algn="l"/>
            <a:r>
              <a:rPr lang="en-US" b="1" dirty="0" smtClean="0">
                <a:solidFill>
                  <a:srgbClr val="C00000"/>
                </a:solidFill>
                <a:latin typeface="Calibri" pitchFamily="34" charset="0"/>
                <a:cs typeface="Arial" pitchFamily="34" charset="0"/>
              </a:rPr>
              <a:t>Athens had twice resisted the most powerful empire in the world, but Athens was certain that Persia would make another attempt to conquer Greece.  Athens asked all of the Greek </a:t>
            </a:r>
            <a:r>
              <a:rPr lang="en-US" b="1" dirty="0" err="1" smtClean="0">
                <a:solidFill>
                  <a:srgbClr val="C00000"/>
                </a:solidFill>
                <a:latin typeface="Calibri" pitchFamily="34" charset="0"/>
                <a:cs typeface="Arial" pitchFamily="34" charset="0"/>
              </a:rPr>
              <a:t>poli</a:t>
            </a:r>
            <a:r>
              <a:rPr lang="en-US" b="1" dirty="0" smtClean="0">
                <a:solidFill>
                  <a:srgbClr val="C00000"/>
                </a:solidFill>
                <a:latin typeface="Calibri" pitchFamily="34" charset="0"/>
                <a:cs typeface="Arial" pitchFamily="34" charset="0"/>
              </a:rPr>
              <a:t> to meet on the island of </a:t>
            </a:r>
            <a:r>
              <a:rPr lang="en-US" b="1" dirty="0" err="1" smtClean="0">
                <a:solidFill>
                  <a:srgbClr val="C00000"/>
                </a:solidFill>
                <a:latin typeface="Calibri" pitchFamily="34" charset="0"/>
                <a:cs typeface="Arial" pitchFamily="34" charset="0"/>
              </a:rPr>
              <a:t>Delios</a:t>
            </a:r>
            <a:r>
              <a:rPr lang="en-US" b="1" dirty="0" smtClean="0">
                <a:solidFill>
                  <a:srgbClr val="C00000"/>
                </a:solidFill>
                <a:latin typeface="Calibri" pitchFamily="34" charset="0"/>
                <a:cs typeface="Arial" pitchFamily="34" charset="0"/>
              </a:rPr>
              <a:t> where the </a:t>
            </a:r>
            <a:r>
              <a:rPr lang="en-US" b="1" dirty="0" err="1" smtClean="0">
                <a:solidFill>
                  <a:srgbClr val="C00000"/>
                </a:solidFill>
                <a:latin typeface="Calibri" pitchFamily="34" charset="0"/>
                <a:cs typeface="Arial" pitchFamily="34" charset="0"/>
              </a:rPr>
              <a:t>poli</a:t>
            </a:r>
            <a:r>
              <a:rPr lang="en-US" b="1" dirty="0" smtClean="0">
                <a:solidFill>
                  <a:srgbClr val="C00000"/>
                </a:solidFill>
                <a:latin typeface="Calibri" pitchFamily="34" charset="0"/>
                <a:cs typeface="Arial" pitchFamily="34" charset="0"/>
              </a:rPr>
              <a:t> formed an alliance known as the </a:t>
            </a:r>
            <a:r>
              <a:rPr lang="en-US" b="1" dirty="0" err="1" smtClean="0">
                <a:solidFill>
                  <a:srgbClr val="C00000"/>
                </a:solidFill>
                <a:latin typeface="Calibri" pitchFamily="34" charset="0"/>
                <a:cs typeface="Arial" pitchFamily="34" charset="0"/>
              </a:rPr>
              <a:t>Delian</a:t>
            </a:r>
            <a:r>
              <a:rPr lang="en-US" b="1" dirty="0" smtClean="0">
                <a:solidFill>
                  <a:srgbClr val="C00000"/>
                </a:solidFill>
                <a:latin typeface="Calibri" pitchFamily="34" charset="0"/>
                <a:cs typeface="Arial" pitchFamily="34" charset="0"/>
              </a:rPr>
              <a:t> League.  </a:t>
            </a:r>
            <a:r>
              <a:rPr lang="en-US" b="1" dirty="0" smtClean="0">
                <a:solidFill>
                  <a:schemeClr val="accent2">
                    <a:lumMod val="50000"/>
                  </a:schemeClr>
                </a:solidFill>
                <a:latin typeface="Calibri" pitchFamily="34" charset="0"/>
                <a:cs typeface="Arial" pitchFamily="34" charset="0"/>
              </a:rPr>
              <a:t>Each member of the </a:t>
            </a:r>
            <a:br>
              <a:rPr lang="en-US" b="1" dirty="0" smtClean="0">
                <a:solidFill>
                  <a:schemeClr val="accent2">
                    <a:lumMod val="50000"/>
                  </a:schemeClr>
                </a:solidFill>
                <a:latin typeface="Calibri" pitchFamily="34" charset="0"/>
                <a:cs typeface="Arial" pitchFamily="34" charset="0"/>
              </a:rPr>
            </a:br>
            <a:r>
              <a:rPr lang="en-US" b="1" dirty="0" err="1" smtClean="0">
                <a:solidFill>
                  <a:schemeClr val="accent2">
                    <a:lumMod val="50000"/>
                  </a:schemeClr>
                </a:solidFill>
                <a:latin typeface="Calibri" pitchFamily="34" charset="0"/>
                <a:cs typeface="Arial" pitchFamily="34" charset="0"/>
              </a:rPr>
              <a:t>Delian</a:t>
            </a:r>
            <a:r>
              <a:rPr lang="en-US" b="1" dirty="0" smtClean="0">
                <a:solidFill>
                  <a:schemeClr val="accent2">
                    <a:lumMod val="50000"/>
                  </a:schemeClr>
                </a:solidFill>
                <a:latin typeface="Calibri" pitchFamily="34" charset="0"/>
                <a:cs typeface="Arial" pitchFamily="34" charset="0"/>
              </a:rPr>
              <a:t> League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contributed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soldiers, ships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and money to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fight the Persians. </a:t>
            </a:r>
            <a:endParaRPr lang="en-US" b="1" dirty="0">
              <a:solidFill>
                <a:schemeClr val="accent2">
                  <a:lumMod val="50000"/>
                </a:schemeClr>
              </a:solidFill>
              <a:latin typeface="Calibri" pitchFamily="34" charset="0"/>
              <a:cs typeface="Arial" pitchFamily="34" charset="0"/>
            </a:endParaRPr>
          </a:p>
        </p:txBody>
      </p:sp>
      <p:sp>
        <p:nvSpPr>
          <p:cNvPr id="7"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pic>
        <p:nvPicPr>
          <p:cNvPr id="23554" name="Picture 2" descr="http://www.hellinon.net/NeesSelides/LefkoiTheoi.files/image006.jpg"/>
          <p:cNvPicPr>
            <a:picLocks noChangeAspect="1" noChangeArrowheads="1"/>
          </p:cNvPicPr>
          <p:nvPr/>
        </p:nvPicPr>
        <p:blipFill>
          <a:blip r:embed="rId2" cstate="print"/>
          <a:srcRect/>
          <a:stretch>
            <a:fillRect/>
          </a:stretch>
        </p:blipFill>
        <p:spPr bwMode="auto">
          <a:xfrm>
            <a:off x="3352800" y="3657600"/>
            <a:ext cx="5791200" cy="2623845"/>
          </a:xfrm>
          <a:prstGeom prst="rect">
            <a:avLst/>
          </a:prstGeom>
          <a:noFill/>
        </p:spPr>
      </p:pic>
    </p:spTree>
  </p:cSld>
  <p:clrMapOvr>
    <a:masterClrMapping/>
  </p:clrMapOvr>
  <p:transition advTm="6125">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990600"/>
            <a:ext cx="8991600" cy="5638800"/>
          </a:xfrm>
        </p:spPr>
        <p:txBody>
          <a:bodyPr>
            <a:noAutofit/>
          </a:bodyPr>
          <a:lstStyle/>
          <a:p>
            <a:pPr algn="l"/>
            <a:r>
              <a:rPr lang="en-US" b="1" dirty="0" smtClean="0">
                <a:solidFill>
                  <a:schemeClr val="accent2">
                    <a:lumMod val="50000"/>
                  </a:schemeClr>
                </a:solidFill>
                <a:latin typeface="Calibri" pitchFamily="34" charset="0"/>
                <a:cs typeface="Arial" pitchFamily="34" charset="0"/>
              </a:rPr>
              <a:t>The </a:t>
            </a:r>
            <a:r>
              <a:rPr lang="en-US" b="1" dirty="0" err="1" smtClean="0">
                <a:solidFill>
                  <a:schemeClr val="accent2">
                    <a:lumMod val="50000"/>
                  </a:schemeClr>
                </a:solidFill>
                <a:latin typeface="Calibri" pitchFamily="34" charset="0"/>
                <a:cs typeface="Arial" pitchFamily="34" charset="0"/>
              </a:rPr>
              <a:t>Delian</a:t>
            </a:r>
            <a:r>
              <a:rPr lang="en-US" b="1" dirty="0" smtClean="0">
                <a:solidFill>
                  <a:schemeClr val="accent2">
                    <a:lumMod val="50000"/>
                  </a:schemeClr>
                </a:solidFill>
                <a:latin typeface="Calibri" pitchFamily="34" charset="0"/>
                <a:cs typeface="Arial" pitchFamily="34" charset="0"/>
              </a:rPr>
              <a:t> League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used its powers first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to punish the </a:t>
            </a:r>
            <a:r>
              <a:rPr lang="en-US" b="1" dirty="0" err="1" smtClean="0">
                <a:solidFill>
                  <a:schemeClr val="accent2">
                    <a:lumMod val="50000"/>
                  </a:schemeClr>
                </a:solidFill>
                <a:latin typeface="Calibri" pitchFamily="34" charset="0"/>
                <a:cs typeface="Arial" pitchFamily="34" charset="0"/>
              </a:rPr>
              <a:t>poli</a:t>
            </a:r>
            <a:r>
              <a:rPr lang="en-US" b="1" dirty="0" smtClean="0">
                <a:solidFill>
                  <a:schemeClr val="accent2">
                    <a:lumMod val="50000"/>
                  </a:schemeClr>
                </a:solidFill>
                <a:latin typeface="Calibri" pitchFamily="34" charset="0"/>
                <a:cs typeface="Arial" pitchFamily="34" charset="0"/>
              </a:rPr>
              <a:t>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that supported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Persia in the past.  </a:t>
            </a:r>
            <a:br>
              <a:rPr lang="en-US" b="1" dirty="0" smtClean="0">
                <a:solidFill>
                  <a:schemeClr val="accent2">
                    <a:lumMod val="50000"/>
                  </a:schemeClr>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Then, the combined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forces of the league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conquered the remaining Persian territories in Ionia.  The united Greeks no longer feared the Persians because the Greeks had enough military power to fend off the powerful empire in the world.</a:t>
            </a:r>
            <a:endParaRPr lang="en-US" b="1" dirty="0">
              <a:solidFill>
                <a:srgbClr val="C00000"/>
              </a:solidFill>
              <a:latin typeface="Calibri" pitchFamily="34" charset="0"/>
              <a:cs typeface="Arial" pitchFamily="34" charset="0"/>
            </a:endParaRPr>
          </a:p>
        </p:txBody>
      </p:sp>
      <p:sp>
        <p:nvSpPr>
          <p:cNvPr id="7"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pic>
        <p:nvPicPr>
          <p:cNvPr id="24580" name="Picture 4" descr="http://2.bp.blogspot.com/-cl_7ZDhkqA8/UVRNc4AzoYI/AAAAAAAAANE/iC9wi5puw5w/s1600/3079149285_3cdae90bc0.jpg"/>
          <p:cNvPicPr>
            <a:picLocks noChangeAspect="1" noChangeArrowheads="1"/>
          </p:cNvPicPr>
          <p:nvPr/>
        </p:nvPicPr>
        <p:blipFill>
          <a:blip r:embed="rId2" cstate="print"/>
          <a:srcRect/>
          <a:stretch>
            <a:fillRect/>
          </a:stretch>
        </p:blipFill>
        <p:spPr bwMode="auto">
          <a:xfrm>
            <a:off x="3886200" y="1219200"/>
            <a:ext cx="4991100" cy="3004642"/>
          </a:xfrm>
          <a:prstGeom prst="rect">
            <a:avLst/>
          </a:prstGeom>
          <a:noFill/>
        </p:spPr>
      </p:pic>
    </p:spTree>
  </p:cSld>
  <p:clrMapOvr>
    <a:masterClrMapping/>
  </p:clrMapOvr>
  <p:transition advTm="59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990600"/>
            <a:ext cx="8991600" cy="5638800"/>
          </a:xfrm>
        </p:spPr>
        <p:txBody>
          <a:bodyPr>
            <a:noAutofit/>
          </a:bodyPr>
          <a:lstStyle/>
          <a:p>
            <a:pPr algn="l"/>
            <a:r>
              <a:rPr lang="en-US" b="1" dirty="0" smtClean="0">
                <a:solidFill>
                  <a:srgbClr val="C00000"/>
                </a:solidFill>
                <a:latin typeface="Calibri" pitchFamily="34" charset="0"/>
                <a:cs typeface="Arial" pitchFamily="34" charset="0"/>
              </a:rPr>
              <a:t>The </a:t>
            </a:r>
            <a:r>
              <a:rPr lang="en-US" b="1" dirty="0" err="1" smtClean="0">
                <a:solidFill>
                  <a:srgbClr val="C00000"/>
                </a:solidFill>
                <a:latin typeface="Calibri" pitchFamily="34" charset="0"/>
                <a:cs typeface="Arial" pitchFamily="34" charset="0"/>
              </a:rPr>
              <a:t>Delian</a:t>
            </a:r>
            <a:r>
              <a:rPr lang="en-US" b="1" dirty="0" smtClean="0">
                <a:solidFill>
                  <a:srgbClr val="C00000"/>
                </a:solidFill>
                <a:latin typeface="Calibri" pitchFamily="34" charset="0"/>
                <a:cs typeface="Arial" pitchFamily="34" charset="0"/>
              </a:rPr>
              <a:t> League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used its powers first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to punish the </a:t>
            </a:r>
            <a:r>
              <a:rPr lang="en-US" b="1" dirty="0" err="1" smtClean="0">
                <a:solidFill>
                  <a:srgbClr val="C00000"/>
                </a:solidFill>
                <a:latin typeface="Calibri" pitchFamily="34" charset="0"/>
                <a:cs typeface="Arial" pitchFamily="34" charset="0"/>
              </a:rPr>
              <a:t>poli</a:t>
            </a:r>
            <a:r>
              <a:rPr lang="en-US" b="1" dirty="0" smtClean="0">
                <a:solidFill>
                  <a:srgbClr val="C00000"/>
                </a:solidFill>
                <a:latin typeface="Calibri" pitchFamily="34" charset="0"/>
                <a:cs typeface="Arial" pitchFamily="34" charset="0"/>
              </a:rPr>
              <a:t>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that supported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Persia in the past.  </a:t>
            </a:r>
            <a:r>
              <a:rPr lang="en-US" b="1" dirty="0" smtClean="0">
                <a:solidFill>
                  <a:schemeClr val="accent2">
                    <a:lumMod val="50000"/>
                  </a:schemeClr>
                </a:solidFill>
                <a:latin typeface="Calibri" pitchFamily="34" charset="0"/>
                <a:cs typeface="Arial" pitchFamily="34" charset="0"/>
              </a:rPr>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Then, the combined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forces of the league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conquered the remaining Persian territories in Ionia.  </a:t>
            </a:r>
            <a:r>
              <a:rPr lang="en-US" b="1" dirty="0" smtClean="0">
                <a:solidFill>
                  <a:srgbClr val="C00000"/>
                </a:solidFill>
                <a:latin typeface="Calibri" pitchFamily="34" charset="0"/>
                <a:cs typeface="Arial" pitchFamily="34" charset="0"/>
              </a:rPr>
              <a:t>The united Greeks no longer feared the Persians because the Greeks had enough military power to fend off the powerful empire in the world.</a:t>
            </a:r>
            <a:endParaRPr lang="en-US" b="1" dirty="0">
              <a:solidFill>
                <a:srgbClr val="C00000"/>
              </a:solidFill>
              <a:latin typeface="Calibri" pitchFamily="34" charset="0"/>
              <a:cs typeface="Arial" pitchFamily="34" charset="0"/>
            </a:endParaRPr>
          </a:p>
        </p:txBody>
      </p:sp>
      <p:sp>
        <p:nvSpPr>
          <p:cNvPr id="7"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pic>
        <p:nvPicPr>
          <p:cNvPr id="24580" name="Picture 4" descr="http://2.bp.blogspot.com/-cl_7ZDhkqA8/UVRNc4AzoYI/AAAAAAAAANE/iC9wi5puw5w/s1600/3079149285_3cdae90bc0.jpg"/>
          <p:cNvPicPr>
            <a:picLocks noChangeAspect="1" noChangeArrowheads="1"/>
          </p:cNvPicPr>
          <p:nvPr/>
        </p:nvPicPr>
        <p:blipFill>
          <a:blip r:embed="rId2" cstate="print"/>
          <a:srcRect/>
          <a:stretch>
            <a:fillRect/>
          </a:stretch>
        </p:blipFill>
        <p:spPr bwMode="auto">
          <a:xfrm>
            <a:off x="3886200" y="1219200"/>
            <a:ext cx="4991100" cy="3004642"/>
          </a:xfrm>
          <a:prstGeom prst="rect">
            <a:avLst/>
          </a:prstGeom>
          <a:noFill/>
        </p:spPr>
      </p:pic>
    </p:spTree>
  </p:cSld>
  <p:clrMapOvr>
    <a:masterClrMapping/>
  </p:clrMapOvr>
  <p:transition advTm="6672">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990600"/>
            <a:ext cx="8991600" cy="5638800"/>
          </a:xfrm>
        </p:spPr>
        <p:txBody>
          <a:bodyPr>
            <a:noAutofit/>
          </a:bodyPr>
          <a:lstStyle/>
          <a:p>
            <a:pPr algn="l"/>
            <a:r>
              <a:rPr lang="en-US" b="1" dirty="0" smtClean="0">
                <a:solidFill>
                  <a:srgbClr val="C00000"/>
                </a:solidFill>
                <a:latin typeface="Calibri" pitchFamily="34" charset="0"/>
                <a:cs typeface="Arial" pitchFamily="34" charset="0"/>
              </a:rPr>
              <a:t>The </a:t>
            </a:r>
            <a:r>
              <a:rPr lang="en-US" b="1" dirty="0" err="1" smtClean="0">
                <a:solidFill>
                  <a:srgbClr val="C00000"/>
                </a:solidFill>
                <a:latin typeface="Calibri" pitchFamily="34" charset="0"/>
                <a:cs typeface="Arial" pitchFamily="34" charset="0"/>
              </a:rPr>
              <a:t>Delian</a:t>
            </a:r>
            <a:r>
              <a:rPr lang="en-US" b="1" dirty="0" smtClean="0">
                <a:solidFill>
                  <a:srgbClr val="C00000"/>
                </a:solidFill>
                <a:latin typeface="Calibri" pitchFamily="34" charset="0"/>
                <a:cs typeface="Arial" pitchFamily="34" charset="0"/>
              </a:rPr>
              <a:t> League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used its powers first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to punish the </a:t>
            </a:r>
            <a:r>
              <a:rPr lang="en-US" b="1" dirty="0" err="1" smtClean="0">
                <a:solidFill>
                  <a:srgbClr val="C00000"/>
                </a:solidFill>
                <a:latin typeface="Calibri" pitchFamily="34" charset="0"/>
                <a:cs typeface="Arial" pitchFamily="34" charset="0"/>
              </a:rPr>
              <a:t>poli</a:t>
            </a:r>
            <a:r>
              <a:rPr lang="en-US" b="1" dirty="0" smtClean="0">
                <a:solidFill>
                  <a:srgbClr val="C00000"/>
                </a:solidFill>
                <a:latin typeface="Calibri" pitchFamily="34" charset="0"/>
                <a:cs typeface="Arial" pitchFamily="34" charset="0"/>
              </a:rPr>
              <a:t>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that supported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Persia in the past.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Then, the combined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forces of the league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conquered the remaining Persian territories in Ionia.  </a:t>
            </a:r>
            <a:r>
              <a:rPr lang="en-US" b="1" dirty="0" smtClean="0">
                <a:solidFill>
                  <a:schemeClr val="accent2">
                    <a:lumMod val="50000"/>
                  </a:schemeClr>
                </a:solidFill>
                <a:latin typeface="Calibri" pitchFamily="34" charset="0"/>
                <a:cs typeface="Arial" pitchFamily="34" charset="0"/>
              </a:rPr>
              <a:t>The united Greeks no longer feared the Persians because the Greeks had enough military power to fend off the powerful empire in the world.</a:t>
            </a:r>
            <a:endParaRPr lang="en-US" b="1" dirty="0">
              <a:solidFill>
                <a:schemeClr val="accent2">
                  <a:lumMod val="50000"/>
                </a:schemeClr>
              </a:solidFill>
              <a:latin typeface="Calibri" pitchFamily="34" charset="0"/>
              <a:cs typeface="Arial" pitchFamily="34" charset="0"/>
            </a:endParaRPr>
          </a:p>
        </p:txBody>
      </p:sp>
      <p:sp>
        <p:nvSpPr>
          <p:cNvPr id="7"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pic>
        <p:nvPicPr>
          <p:cNvPr id="24580" name="Picture 4" descr="http://2.bp.blogspot.com/-cl_7ZDhkqA8/UVRNc4AzoYI/AAAAAAAAANE/iC9wi5puw5w/s1600/3079149285_3cdae90bc0.jpg"/>
          <p:cNvPicPr>
            <a:picLocks noChangeAspect="1" noChangeArrowheads="1"/>
          </p:cNvPicPr>
          <p:nvPr/>
        </p:nvPicPr>
        <p:blipFill>
          <a:blip r:embed="rId2" cstate="print"/>
          <a:srcRect/>
          <a:stretch>
            <a:fillRect/>
          </a:stretch>
        </p:blipFill>
        <p:spPr bwMode="auto">
          <a:xfrm>
            <a:off x="3886200" y="1219200"/>
            <a:ext cx="4991100" cy="3004642"/>
          </a:xfrm>
          <a:prstGeom prst="rect">
            <a:avLst/>
          </a:prstGeom>
          <a:noFill/>
        </p:spPr>
      </p:pic>
    </p:spTree>
  </p:cSld>
  <p:clrMapOvr>
    <a:masterClrMapping/>
  </p:clrMapOvr>
  <p:transition advTm="9297">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191000"/>
            <a:ext cx="8153400" cy="2514600"/>
          </a:xfrm>
        </p:spPr>
        <p:txBody>
          <a:bodyPr>
            <a:noAutofit/>
          </a:bodyPr>
          <a:lstStyle/>
          <a:p>
            <a:pPr algn="l"/>
            <a:r>
              <a:rPr lang="en-US" b="1" dirty="0" smtClean="0">
                <a:solidFill>
                  <a:schemeClr val="accent2">
                    <a:lumMod val="50000"/>
                  </a:schemeClr>
                </a:solidFill>
                <a:latin typeface="Calibri" pitchFamily="34" charset="0"/>
                <a:cs typeface="Arial" pitchFamily="34" charset="0"/>
              </a:rPr>
              <a:t>Historians call the period the followed the Greek victories over the Persians  the Classical Age of Greece.  </a:t>
            </a:r>
            <a:r>
              <a:rPr lang="en-US" b="1" dirty="0" smtClean="0">
                <a:solidFill>
                  <a:srgbClr val="C00000"/>
                </a:solidFill>
                <a:latin typeface="Calibri" pitchFamily="34" charset="0"/>
                <a:cs typeface="Arial" pitchFamily="34" charset="0"/>
              </a:rPr>
              <a:t>During the classical age, artists, poets, sculptors and architects developed a culture that was unique to Greece.  </a:t>
            </a:r>
            <a:endParaRPr lang="en-US" b="1" dirty="0">
              <a:solidFill>
                <a:srgbClr val="C00000"/>
              </a:solidFill>
              <a:latin typeface="Calibri" pitchFamily="34" charset="0"/>
              <a:cs typeface="Arial" pitchFamily="34" charset="0"/>
            </a:endParaRPr>
          </a:p>
        </p:txBody>
      </p:sp>
      <p:sp>
        <p:nvSpPr>
          <p:cNvPr id="7"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pic>
        <p:nvPicPr>
          <p:cNvPr id="26626" name="Picture 2" descr="http://2.bp.blogspot.com/-AMwgLKCQOdE/UTe8dnaS2wI/AAAAAAAAAes/pfoZKkvczzI/s1600/La+escuela+de+Atenas+de+Rafael.jpg"/>
          <p:cNvPicPr>
            <a:picLocks noChangeAspect="1" noChangeArrowheads="1"/>
          </p:cNvPicPr>
          <p:nvPr/>
        </p:nvPicPr>
        <p:blipFill>
          <a:blip r:embed="rId2" cstate="print"/>
          <a:srcRect/>
          <a:stretch>
            <a:fillRect/>
          </a:stretch>
        </p:blipFill>
        <p:spPr bwMode="auto">
          <a:xfrm>
            <a:off x="1905000" y="533400"/>
            <a:ext cx="5257800" cy="3505200"/>
          </a:xfrm>
          <a:prstGeom prst="rect">
            <a:avLst/>
          </a:prstGeom>
          <a:noFill/>
        </p:spPr>
      </p:pic>
    </p:spTree>
  </p:cSld>
  <p:clrMapOvr>
    <a:masterClrMapping/>
  </p:clrMapOvr>
  <p:transition advTm="671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76250"/>
          </a:xfrm>
        </p:spPr>
        <p:txBody>
          <a:bodyPr>
            <a:normAutofit fontScale="90000"/>
          </a:bodyPr>
          <a:lstStyle/>
          <a:p>
            <a:r>
              <a:rPr lang="en-US" dirty="0" smtClean="0">
                <a:solidFill>
                  <a:schemeClr val="accent2">
                    <a:lumMod val="50000"/>
                  </a:schemeClr>
                </a:solidFill>
                <a:latin typeface="Arial Black" pitchFamily="34" charset="0"/>
              </a:rPr>
              <a:t>Persia                 Ancient Greece</a:t>
            </a:r>
            <a:endParaRPr lang="en-US" dirty="0">
              <a:solidFill>
                <a:schemeClr val="accent2">
                  <a:lumMod val="50000"/>
                </a:schemeClr>
              </a:solidFill>
              <a:latin typeface="Arial Black" pitchFamily="34" charset="0"/>
            </a:endParaRPr>
          </a:p>
        </p:txBody>
      </p:sp>
      <p:sp>
        <p:nvSpPr>
          <p:cNvPr id="3" name="Subtitle 2"/>
          <p:cNvSpPr>
            <a:spLocks noGrp="1"/>
          </p:cNvSpPr>
          <p:nvPr>
            <p:ph type="subTitle" idx="1"/>
          </p:nvPr>
        </p:nvSpPr>
        <p:spPr>
          <a:xfrm>
            <a:off x="4343400" y="990600"/>
            <a:ext cx="4419600" cy="5257800"/>
          </a:xfrm>
        </p:spPr>
        <p:txBody>
          <a:bodyPr>
            <a:noAutofit/>
          </a:bodyPr>
          <a:lstStyle/>
          <a:p>
            <a:pPr algn="l"/>
            <a:r>
              <a:rPr lang="en-US" b="1" dirty="0" smtClean="0">
                <a:solidFill>
                  <a:schemeClr val="accent2">
                    <a:lumMod val="50000"/>
                  </a:schemeClr>
                </a:solidFill>
                <a:latin typeface="Calibri" pitchFamily="34" charset="0"/>
                <a:cs typeface="Arial" pitchFamily="34" charset="0"/>
              </a:rPr>
              <a:t>The Persian Empire conquered Ionia. </a:t>
            </a:r>
            <a:r>
              <a:rPr lang="en-US" b="1" dirty="0" smtClean="0">
                <a:solidFill>
                  <a:srgbClr val="C00000"/>
                </a:solidFill>
                <a:latin typeface="Calibri" pitchFamily="34" charset="0"/>
                <a:cs typeface="Arial" pitchFamily="34" charset="0"/>
              </a:rPr>
              <a:t>Ionia is east of the Greek peninsula in Asia Minor, land that is now part of the modern nation of Turkey.  In 499BCE, Athens sent its army to aid an Ionian rebellion against the Persians.</a:t>
            </a:r>
            <a:endParaRPr lang="en-US" b="1" dirty="0">
              <a:solidFill>
                <a:srgbClr val="C00000"/>
              </a:solidFill>
              <a:latin typeface="Calibri" pitchFamily="34" charset="0"/>
              <a:cs typeface="Arial" pitchFamily="34" charset="0"/>
            </a:endParaRPr>
          </a:p>
        </p:txBody>
      </p:sp>
      <p:pic>
        <p:nvPicPr>
          <p:cNvPr id="5" name="Picture 4" descr="701-ioniamap.png"/>
          <p:cNvPicPr>
            <a:picLocks noChangeAspect="1"/>
          </p:cNvPicPr>
          <p:nvPr/>
        </p:nvPicPr>
        <p:blipFill>
          <a:blip r:embed="rId2" cstate="print"/>
          <a:stretch>
            <a:fillRect/>
          </a:stretch>
        </p:blipFill>
        <p:spPr>
          <a:xfrm>
            <a:off x="304800" y="1447800"/>
            <a:ext cx="3633280" cy="3984498"/>
          </a:xfrm>
          <a:prstGeom prst="rect">
            <a:avLst/>
          </a:prstGeom>
        </p:spPr>
      </p:pic>
    </p:spTree>
  </p:cSld>
  <p:clrMapOvr>
    <a:masterClrMapping/>
  </p:clrMapOvr>
  <p:transition advTm="293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191000"/>
            <a:ext cx="8153400" cy="2514600"/>
          </a:xfrm>
        </p:spPr>
        <p:txBody>
          <a:bodyPr>
            <a:noAutofit/>
          </a:bodyPr>
          <a:lstStyle/>
          <a:p>
            <a:pPr algn="l"/>
            <a:r>
              <a:rPr lang="en-US" b="1" dirty="0" smtClean="0">
                <a:solidFill>
                  <a:srgbClr val="C00000"/>
                </a:solidFill>
                <a:latin typeface="Calibri" pitchFamily="34" charset="0"/>
                <a:cs typeface="Arial" pitchFamily="34" charset="0"/>
              </a:rPr>
              <a:t>Historians call the period the followed the Greek victories over the Persians  the Classical Age of Greece.  </a:t>
            </a:r>
            <a:r>
              <a:rPr lang="en-US" b="1" dirty="0" smtClean="0">
                <a:solidFill>
                  <a:schemeClr val="accent2">
                    <a:lumMod val="50000"/>
                  </a:schemeClr>
                </a:solidFill>
                <a:latin typeface="Calibri" pitchFamily="34" charset="0"/>
                <a:cs typeface="Arial" pitchFamily="34" charset="0"/>
              </a:rPr>
              <a:t>During the classical age, artists, poets, sculptors and architects developed a culture that was unique to Greece.  </a:t>
            </a:r>
            <a:endParaRPr lang="en-US" b="1" dirty="0">
              <a:solidFill>
                <a:schemeClr val="accent2">
                  <a:lumMod val="50000"/>
                </a:schemeClr>
              </a:solidFill>
              <a:latin typeface="Calibri" pitchFamily="34" charset="0"/>
              <a:cs typeface="Arial" pitchFamily="34" charset="0"/>
            </a:endParaRPr>
          </a:p>
        </p:txBody>
      </p:sp>
      <p:sp>
        <p:nvSpPr>
          <p:cNvPr id="7"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pic>
        <p:nvPicPr>
          <p:cNvPr id="26626" name="Picture 2" descr="http://2.bp.blogspot.com/-AMwgLKCQOdE/UTe8dnaS2wI/AAAAAAAAAes/pfoZKkvczzI/s1600/La+escuela+de+Atenas+de+Rafael.jpg"/>
          <p:cNvPicPr>
            <a:picLocks noChangeAspect="1" noChangeArrowheads="1"/>
          </p:cNvPicPr>
          <p:nvPr/>
        </p:nvPicPr>
        <p:blipFill>
          <a:blip r:embed="rId2" cstate="print"/>
          <a:srcRect/>
          <a:stretch>
            <a:fillRect/>
          </a:stretch>
        </p:blipFill>
        <p:spPr bwMode="auto">
          <a:xfrm>
            <a:off x="1905000" y="533400"/>
            <a:ext cx="5257800" cy="3505200"/>
          </a:xfrm>
          <a:prstGeom prst="rect">
            <a:avLst/>
          </a:prstGeom>
          <a:noFill/>
        </p:spPr>
      </p:pic>
    </p:spTree>
  </p:cSld>
  <p:clrMapOvr>
    <a:masterClrMapping/>
  </p:clrMapOvr>
  <p:transition advTm="8391">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990600"/>
            <a:ext cx="8763000" cy="5638800"/>
          </a:xfrm>
        </p:spPr>
        <p:txBody>
          <a:bodyPr>
            <a:noAutofit/>
          </a:bodyPr>
          <a:lstStyle/>
          <a:p>
            <a:pPr algn="l"/>
            <a:r>
              <a:rPr lang="en-US" b="1" dirty="0" smtClean="0">
                <a:solidFill>
                  <a:schemeClr val="accent2">
                    <a:lumMod val="50000"/>
                  </a:schemeClr>
                </a:solidFill>
                <a:latin typeface="Calibri" pitchFamily="34" charset="0"/>
                <a:cs typeface="Arial" pitchFamily="34" charset="0"/>
              </a:rPr>
              <a:t>Sparta and Athens were the two most powerful </a:t>
            </a:r>
            <a:r>
              <a:rPr lang="en-US" b="1" dirty="0" err="1" smtClean="0">
                <a:solidFill>
                  <a:schemeClr val="accent2">
                    <a:lumMod val="50000"/>
                  </a:schemeClr>
                </a:solidFill>
                <a:latin typeface="Calibri" pitchFamily="34" charset="0"/>
                <a:cs typeface="Arial" pitchFamily="34" charset="0"/>
              </a:rPr>
              <a:t>poli</a:t>
            </a:r>
            <a:r>
              <a:rPr lang="en-US" b="1" dirty="0" smtClean="0">
                <a:solidFill>
                  <a:schemeClr val="accent2">
                    <a:lumMod val="50000"/>
                  </a:schemeClr>
                </a:solidFill>
                <a:latin typeface="Calibri" pitchFamily="34" charset="0"/>
                <a:cs typeface="Arial" pitchFamily="34" charset="0"/>
              </a:rPr>
              <a:t> of the Classical Age.  </a:t>
            </a:r>
            <a:r>
              <a:rPr lang="en-US" b="1" dirty="0" smtClean="0">
                <a:solidFill>
                  <a:srgbClr val="C00000"/>
                </a:solidFill>
                <a:latin typeface="Calibri" pitchFamily="34" charset="0"/>
                <a:cs typeface="Arial" pitchFamily="34" charset="0"/>
              </a:rPr>
              <a:t>Sparta was a disciplined military power that discouraged traveling and visitors.  Athens was a port city whose merchant ships traveled throughout the Mediterranean Sea.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In time, the rivalry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between Sparta and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Athens would lead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of the end of the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Classical Era.</a:t>
            </a:r>
            <a:endParaRPr lang="en-US" b="1" dirty="0">
              <a:solidFill>
                <a:srgbClr val="C00000"/>
              </a:solidFill>
              <a:latin typeface="Calibri" pitchFamily="34" charset="0"/>
              <a:cs typeface="Arial" pitchFamily="34" charset="0"/>
            </a:endParaRPr>
          </a:p>
        </p:txBody>
      </p:sp>
      <p:sp>
        <p:nvSpPr>
          <p:cNvPr id="7"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pic>
        <p:nvPicPr>
          <p:cNvPr id="25603" name="Picture 3"/>
          <p:cNvPicPr>
            <a:picLocks noChangeAspect="1" noChangeArrowheads="1"/>
          </p:cNvPicPr>
          <p:nvPr/>
        </p:nvPicPr>
        <p:blipFill>
          <a:blip r:embed="rId2" cstate="print"/>
          <a:srcRect/>
          <a:stretch>
            <a:fillRect/>
          </a:stretch>
        </p:blipFill>
        <p:spPr bwMode="auto">
          <a:xfrm>
            <a:off x="3962400" y="3505200"/>
            <a:ext cx="4673600" cy="3168781"/>
          </a:xfrm>
          <a:prstGeom prst="rect">
            <a:avLst/>
          </a:prstGeom>
          <a:noFill/>
          <a:ln w="9525">
            <a:noFill/>
            <a:miter lim="800000"/>
            <a:headEnd/>
            <a:tailEnd/>
          </a:ln>
          <a:effectLst/>
        </p:spPr>
      </p:pic>
    </p:spTree>
  </p:cSld>
  <p:clrMapOvr>
    <a:masterClrMapping/>
  </p:clrMapOvr>
  <p:transition advTm="464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990600"/>
            <a:ext cx="8763000" cy="5638800"/>
          </a:xfrm>
        </p:spPr>
        <p:txBody>
          <a:bodyPr>
            <a:noAutofit/>
          </a:bodyPr>
          <a:lstStyle/>
          <a:p>
            <a:pPr algn="l"/>
            <a:r>
              <a:rPr lang="en-US" b="1" dirty="0" smtClean="0">
                <a:solidFill>
                  <a:srgbClr val="C00000"/>
                </a:solidFill>
                <a:latin typeface="Calibri" pitchFamily="34" charset="0"/>
                <a:cs typeface="Arial" pitchFamily="34" charset="0"/>
              </a:rPr>
              <a:t>Sparta and Athens were the two most powerful </a:t>
            </a:r>
            <a:r>
              <a:rPr lang="en-US" b="1" dirty="0" err="1" smtClean="0">
                <a:solidFill>
                  <a:srgbClr val="C00000"/>
                </a:solidFill>
                <a:latin typeface="Calibri" pitchFamily="34" charset="0"/>
                <a:cs typeface="Arial" pitchFamily="34" charset="0"/>
              </a:rPr>
              <a:t>poli</a:t>
            </a:r>
            <a:r>
              <a:rPr lang="en-US" b="1" dirty="0" smtClean="0">
                <a:solidFill>
                  <a:srgbClr val="C00000"/>
                </a:solidFill>
                <a:latin typeface="Calibri" pitchFamily="34" charset="0"/>
                <a:cs typeface="Arial" pitchFamily="34" charset="0"/>
              </a:rPr>
              <a:t> of the Classical Age.  </a:t>
            </a:r>
            <a:r>
              <a:rPr lang="en-US" b="1" dirty="0" smtClean="0">
                <a:solidFill>
                  <a:schemeClr val="accent2">
                    <a:lumMod val="50000"/>
                  </a:schemeClr>
                </a:solidFill>
                <a:latin typeface="Calibri" pitchFamily="34" charset="0"/>
                <a:cs typeface="Arial" pitchFamily="34" charset="0"/>
              </a:rPr>
              <a:t>Sparta was a disciplined military power that discouraged traveling and visitors</a:t>
            </a:r>
            <a:r>
              <a:rPr lang="en-US" b="1" dirty="0" smtClean="0">
                <a:solidFill>
                  <a:schemeClr val="accent2">
                    <a:lumMod val="50000"/>
                  </a:schemeClr>
                </a:solidFill>
                <a:latin typeface="Calibri" pitchFamily="34" charset="0"/>
                <a:cs typeface="Arial" pitchFamily="34" charset="0"/>
              </a:rPr>
              <a:t>. </a:t>
            </a:r>
            <a:r>
              <a:rPr lang="en-US" b="1" dirty="0" smtClean="0">
                <a:solidFill>
                  <a:srgbClr val="C00000"/>
                </a:solidFill>
                <a:latin typeface="Calibri" pitchFamily="34" charset="0"/>
                <a:cs typeface="Arial" pitchFamily="34" charset="0"/>
              </a:rPr>
              <a:t> Athens was a port city whose merchant ships traveled throughout the Mediterranean Sea.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In time, the rivalry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between Sparta and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Athens would lead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of the end of the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Classical Era.</a:t>
            </a:r>
            <a:endParaRPr lang="en-US" b="1" dirty="0">
              <a:solidFill>
                <a:srgbClr val="C00000"/>
              </a:solidFill>
              <a:latin typeface="Calibri" pitchFamily="34" charset="0"/>
              <a:cs typeface="Arial" pitchFamily="34" charset="0"/>
            </a:endParaRPr>
          </a:p>
        </p:txBody>
      </p:sp>
      <p:sp>
        <p:nvSpPr>
          <p:cNvPr id="7"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pic>
        <p:nvPicPr>
          <p:cNvPr id="25603" name="Picture 3"/>
          <p:cNvPicPr>
            <a:picLocks noChangeAspect="1" noChangeArrowheads="1"/>
          </p:cNvPicPr>
          <p:nvPr/>
        </p:nvPicPr>
        <p:blipFill>
          <a:blip r:embed="rId2" cstate="print"/>
          <a:srcRect/>
          <a:stretch>
            <a:fillRect/>
          </a:stretch>
        </p:blipFill>
        <p:spPr bwMode="auto">
          <a:xfrm>
            <a:off x="3962400" y="3505200"/>
            <a:ext cx="4673600" cy="3168781"/>
          </a:xfrm>
          <a:prstGeom prst="rect">
            <a:avLst/>
          </a:prstGeom>
          <a:noFill/>
          <a:ln w="9525">
            <a:noFill/>
            <a:miter lim="800000"/>
            <a:headEnd/>
            <a:tailEnd/>
          </a:ln>
          <a:effectLst/>
        </p:spPr>
      </p:pic>
    </p:spTree>
  </p:cSld>
  <p:clrMapOvr>
    <a:masterClrMapping/>
  </p:clrMapOvr>
  <p:transition advTm="5484">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990600"/>
            <a:ext cx="8763000" cy="5638800"/>
          </a:xfrm>
        </p:spPr>
        <p:txBody>
          <a:bodyPr>
            <a:noAutofit/>
          </a:bodyPr>
          <a:lstStyle/>
          <a:p>
            <a:pPr algn="l"/>
            <a:r>
              <a:rPr lang="en-US" b="1" dirty="0" smtClean="0">
                <a:solidFill>
                  <a:srgbClr val="C00000"/>
                </a:solidFill>
                <a:latin typeface="Calibri" pitchFamily="34" charset="0"/>
                <a:cs typeface="Arial" pitchFamily="34" charset="0"/>
              </a:rPr>
              <a:t>Sparta and Athens were the two most powerful </a:t>
            </a:r>
            <a:r>
              <a:rPr lang="en-US" b="1" dirty="0" err="1" smtClean="0">
                <a:solidFill>
                  <a:srgbClr val="C00000"/>
                </a:solidFill>
                <a:latin typeface="Calibri" pitchFamily="34" charset="0"/>
                <a:cs typeface="Arial" pitchFamily="34" charset="0"/>
              </a:rPr>
              <a:t>poli</a:t>
            </a:r>
            <a:r>
              <a:rPr lang="en-US" b="1" dirty="0" smtClean="0">
                <a:solidFill>
                  <a:srgbClr val="C00000"/>
                </a:solidFill>
                <a:latin typeface="Calibri" pitchFamily="34" charset="0"/>
                <a:cs typeface="Arial" pitchFamily="34" charset="0"/>
              </a:rPr>
              <a:t> of the Classical Age.  Sparta was a disciplined military power that discouraged traveling and visitors.  </a:t>
            </a:r>
            <a:r>
              <a:rPr lang="en-US" b="1" dirty="0" smtClean="0">
                <a:solidFill>
                  <a:schemeClr val="accent2">
                    <a:lumMod val="50000"/>
                  </a:schemeClr>
                </a:solidFill>
                <a:latin typeface="Calibri" pitchFamily="34" charset="0"/>
                <a:cs typeface="Arial" pitchFamily="34" charset="0"/>
              </a:rPr>
              <a:t>Athens was a port city whose merchant ships traveled throughout the Mediterranean Sea.  </a:t>
            </a:r>
            <a:br>
              <a:rPr lang="en-US" b="1" dirty="0" smtClean="0">
                <a:solidFill>
                  <a:schemeClr val="accent2">
                    <a:lumMod val="50000"/>
                  </a:schemeClr>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In time, the rivalry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between Sparta and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Athens would lead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of the end of the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Classical Era.</a:t>
            </a:r>
            <a:endParaRPr lang="en-US" b="1" dirty="0">
              <a:solidFill>
                <a:srgbClr val="C00000"/>
              </a:solidFill>
              <a:latin typeface="Calibri" pitchFamily="34" charset="0"/>
              <a:cs typeface="Arial" pitchFamily="34" charset="0"/>
            </a:endParaRPr>
          </a:p>
        </p:txBody>
      </p:sp>
      <p:sp>
        <p:nvSpPr>
          <p:cNvPr id="7"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pic>
        <p:nvPicPr>
          <p:cNvPr id="25603" name="Picture 3"/>
          <p:cNvPicPr>
            <a:picLocks noChangeAspect="1" noChangeArrowheads="1"/>
          </p:cNvPicPr>
          <p:nvPr/>
        </p:nvPicPr>
        <p:blipFill>
          <a:blip r:embed="rId2" cstate="print"/>
          <a:srcRect/>
          <a:stretch>
            <a:fillRect/>
          </a:stretch>
        </p:blipFill>
        <p:spPr bwMode="auto">
          <a:xfrm>
            <a:off x="3962400" y="3505200"/>
            <a:ext cx="4673600" cy="3168781"/>
          </a:xfrm>
          <a:prstGeom prst="rect">
            <a:avLst/>
          </a:prstGeom>
          <a:noFill/>
          <a:ln w="9525">
            <a:noFill/>
            <a:miter lim="800000"/>
            <a:headEnd/>
            <a:tailEnd/>
          </a:ln>
          <a:effectLst/>
        </p:spPr>
      </p:pic>
    </p:spTree>
  </p:cSld>
  <p:clrMapOvr>
    <a:masterClrMapping/>
  </p:clrMapOvr>
  <p:transition advTm="6109">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990600"/>
            <a:ext cx="8763000" cy="5638800"/>
          </a:xfrm>
        </p:spPr>
        <p:txBody>
          <a:bodyPr>
            <a:noAutofit/>
          </a:bodyPr>
          <a:lstStyle/>
          <a:p>
            <a:pPr algn="l"/>
            <a:r>
              <a:rPr lang="en-US" b="1" dirty="0" smtClean="0">
                <a:solidFill>
                  <a:srgbClr val="C00000"/>
                </a:solidFill>
                <a:latin typeface="Calibri" pitchFamily="34" charset="0"/>
                <a:cs typeface="Arial" pitchFamily="34" charset="0"/>
              </a:rPr>
              <a:t>Sparta and Athens were the two most powerful </a:t>
            </a:r>
            <a:r>
              <a:rPr lang="en-US" b="1" dirty="0" err="1" smtClean="0">
                <a:solidFill>
                  <a:srgbClr val="C00000"/>
                </a:solidFill>
                <a:latin typeface="Calibri" pitchFamily="34" charset="0"/>
                <a:cs typeface="Arial" pitchFamily="34" charset="0"/>
              </a:rPr>
              <a:t>poli</a:t>
            </a:r>
            <a:r>
              <a:rPr lang="en-US" b="1" dirty="0" smtClean="0">
                <a:solidFill>
                  <a:srgbClr val="C00000"/>
                </a:solidFill>
                <a:latin typeface="Calibri" pitchFamily="34" charset="0"/>
                <a:cs typeface="Arial" pitchFamily="34" charset="0"/>
              </a:rPr>
              <a:t> of the Classical Age.  Sparta was a disciplined military power that discouraged traveling and visitors.  Athens was a port city whose merchant ships traveled throughout the Mediterranean Sea.  </a:t>
            </a:r>
            <a:r>
              <a:rPr lang="en-US" b="1" dirty="0" smtClean="0">
                <a:solidFill>
                  <a:schemeClr val="accent2">
                    <a:lumMod val="50000"/>
                  </a:schemeClr>
                </a:solidFill>
                <a:latin typeface="Calibri" pitchFamily="34" charset="0"/>
                <a:cs typeface="Arial" pitchFamily="34" charset="0"/>
              </a:rPr>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In time, the rivalry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between Sparta and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Athens would lead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of the end of the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Classical Era.</a:t>
            </a:r>
            <a:endParaRPr lang="en-US" b="1" dirty="0">
              <a:solidFill>
                <a:schemeClr val="accent2">
                  <a:lumMod val="50000"/>
                </a:schemeClr>
              </a:solidFill>
              <a:latin typeface="Calibri" pitchFamily="34" charset="0"/>
              <a:cs typeface="Arial" pitchFamily="34" charset="0"/>
            </a:endParaRPr>
          </a:p>
        </p:txBody>
      </p:sp>
      <p:sp>
        <p:nvSpPr>
          <p:cNvPr id="7"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pic>
        <p:nvPicPr>
          <p:cNvPr id="25603" name="Picture 3"/>
          <p:cNvPicPr>
            <a:picLocks noChangeAspect="1" noChangeArrowheads="1"/>
          </p:cNvPicPr>
          <p:nvPr/>
        </p:nvPicPr>
        <p:blipFill>
          <a:blip r:embed="rId2" cstate="print"/>
          <a:srcRect/>
          <a:stretch>
            <a:fillRect/>
          </a:stretch>
        </p:blipFill>
        <p:spPr bwMode="auto">
          <a:xfrm>
            <a:off x="3962400" y="3505200"/>
            <a:ext cx="4673600" cy="3168781"/>
          </a:xfrm>
          <a:prstGeom prst="rect">
            <a:avLst/>
          </a:prstGeom>
          <a:noFill/>
          <a:ln w="9525">
            <a:noFill/>
            <a:miter lim="800000"/>
            <a:headEnd/>
            <a:tailEnd/>
          </a:ln>
          <a:effectLst/>
        </p:spPr>
      </p:pic>
    </p:spTree>
  </p:cSld>
  <p:clrMapOvr>
    <a:masterClrMapping/>
  </p:clrMapOvr>
  <p:transition advTm="7453">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50000"/>
                  </a:schemeClr>
                </a:solidFill>
                <a:effectLst/>
                <a:uLnTx/>
                <a:uFillTx/>
                <a:latin typeface="Arial Black" pitchFamily="34" charset="0"/>
                <a:ea typeface="+mj-ea"/>
                <a:cs typeface="+mj-cs"/>
              </a:rPr>
              <a:t>Persia                              Ancient Greece</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itchFamily="34" charset="0"/>
              <a:ea typeface="+mj-ea"/>
              <a:cs typeface="+mj-cs"/>
            </a:endParaRPr>
          </a:p>
        </p:txBody>
      </p:sp>
      <p:sp>
        <p:nvSpPr>
          <p:cNvPr id="6" name="Rectangle 5"/>
          <p:cNvSpPr/>
          <p:nvPr/>
        </p:nvSpPr>
        <p:spPr>
          <a:xfrm>
            <a:off x="304800" y="4495800"/>
            <a:ext cx="8458200" cy="1077218"/>
          </a:xfrm>
          <a:prstGeom prst="rect">
            <a:avLst/>
          </a:prstGeom>
          <a:ln>
            <a:noFill/>
          </a:ln>
        </p:spPr>
        <p:txBody>
          <a:bodyPr wrap="square">
            <a:spAutoFit/>
          </a:bodyPr>
          <a:lstStyle/>
          <a:p>
            <a:pPr algn="ctr"/>
            <a:r>
              <a:rPr lang="en-US" sz="3200" b="1" dirty="0" smtClean="0">
                <a:solidFill>
                  <a:schemeClr val="accent2">
                    <a:lumMod val="50000"/>
                  </a:schemeClr>
                </a:solidFill>
              </a:rPr>
              <a:t>Learn more about history at</a:t>
            </a:r>
          </a:p>
          <a:p>
            <a:pPr algn="ctr"/>
            <a:r>
              <a:rPr lang="en-US" sz="3200" b="1" dirty="0" smtClean="0">
                <a:solidFill>
                  <a:schemeClr val="accent2">
                    <a:lumMod val="50000"/>
                  </a:schemeClr>
                </a:solidFill>
              </a:rPr>
              <a:t>www.mrdowling.com</a:t>
            </a:r>
            <a:endParaRPr lang="en-US" sz="3200" dirty="0">
              <a:solidFill>
                <a:schemeClr val="accent2">
                  <a:lumMod val="50000"/>
                </a:schemeClr>
              </a:solidFill>
            </a:endParaRPr>
          </a:p>
        </p:txBody>
      </p:sp>
      <p:pic>
        <p:nvPicPr>
          <p:cNvPr id="8" name="Picture 7" descr="logotransparent.png"/>
          <p:cNvPicPr>
            <a:picLocks noChangeAspect="1"/>
          </p:cNvPicPr>
          <p:nvPr/>
        </p:nvPicPr>
        <p:blipFill>
          <a:blip r:embed="rId2" cstate="print"/>
          <a:stretch>
            <a:fillRect/>
          </a:stretch>
        </p:blipFill>
        <p:spPr>
          <a:xfrm>
            <a:off x="2590800" y="2590800"/>
            <a:ext cx="3898270" cy="1630526"/>
          </a:xfrm>
          <a:prstGeom prst="rect">
            <a:avLst/>
          </a:prstGeom>
        </p:spPr>
      </p:pic>
    </p:spTree>
  </p:cSld>
  <p:clrMapOvr>
    <a:masterClrMapping/>
  </p:clrMapOvr>
  <p:transition advTm="71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76250"/>
          </a:xfrm>
        </p:spPr>
        <p:txBody>
          <a:bodyPr>
            <a:normAutofit fontScale="90000"/>
          </a:bodyPr>
          <a:lstStyle/>
          <a:p>
            <a:r>
              <a:rPr lang="en-US" dirty="0" smtClean="0">
                <a:solidFill>
                  <a:schemeClr val="accent2">
                    <a:lumMod val="50000"/>
                  </a:schemeClr>
                </a:solidFill>
                <a:latin typeface="Arial Black" pitchFamily="34" charset="0"/>
              </a:rPr>
              <a:t>Persia                 Ancient Greece</a:t>
            </a:r>
            <a:endParaRPr lang="en-US" dirty="0">
              <a:solidFill>
                <a:schemeClr val="accent2">
                  <a:lumMod val="50000"/>
                </a:schemeClr>
              </a:solidFill>
              <a:latin typeface="Arial Black" pitchFamily="34" charset="0"/>
            </a:endParaRPr>
          </a:p>
        </p:txBody>
      </p:sp>
      <p:sp>
        <p:nvSpPr>
          <p:cNvPr id="3" name="Subtitle 2"/>
          <p:cNvSpPr>
            <a:spLocks noGrp="1"/>
          </p:cNvSpPr>
          <p:nvPr>
            <p:ph type="subTitle" idx="1"/>
          </p:nvPr>
        </p:nvSpPr>
        <p:spPr>
          <a:xfrm>
            <a:off x="4343400" y="990600"/>
            <a:ext cx="4419600" cy="5257800"/>
          </a:xfrm>
        </p:spPr>
        <p:txBody>
          <a:bodyPr>
            <a:noAutofit/>
          </a:bodyPr>
          <a:lstStyle/>
          <a:p>
            <a:pPr algn="l"/>
            <a:r>
              <a:rPr lang="en-US" b="1" dirty="0" smtClean="0">
                <a:solidFill>
                  <a:srgbClr val="C00000"/>
                </a:solidFill>
                <a:latin typeface="Calibri" pitchFamily="34" charset="0"/>
                <a:cs typeface="Arial" pitchFamily="34" charset="0"/>
              </a:rPr>
              <a:t>The Persian Empire conquered Ionia. </a:t>
            </a:r>
            <a:r>
              <a:rPr lang="en-US" b="1" dirty="0" smtClean="0">
                <a:solidFill>
                  <a:schemeClr val="accent2">
                    <a:lumMod val="50000"/>
                  </a:schemeClr>
                </a:solidFill>
                <a:latin typeface="Calibri" pitchFamily="34" charset="0"/>
                <a:cs typeface="Arial" pitchFamily="34" charset="0"/>
              </a:rPr>
              <a:t>Ionia is east of the Greek peninsula in Asia Minor, land that is now part of the modern nation of Turkey.  </a:t>
            </a:r>
            <a:r>
              <a:rPr lang="en-US" b="1" dirty="0" smtClean="0">
                <a:solidFill>
                  <a:srgbClr val="C00000"/>
                </a:solidFill>
                <a:latin typeface="Calibri" pitchFamily="34" charset="0"/>
                <a:cs typeface="Arial" pitchFamily="34" charset="0"/>
              </a:rPr>
              <a:t>In 499BCE, Athens sent its army to aid an Ionian rebellion against the Persians.</a:t>
            </a:r>
            <a:endParaRPr lang="en-US" b="1" dirty="0">
              <a:solidFill>
                <a:srgbClr val="C00000"/>
              </a:solidFill>
              <a:latin typeface="Calibri" pitchFamily="34" charset="0"/>
              <a:cs typeface="Arial" pitchFamily="34" charset="0"/>
            </a:endParaRPr>
          </a:p>
        </p:txBody>
      </p:sp>
      <p:pic>
        <p:nvPicPr>
          <p:cNvPr id="5" name="Picture 4" descr="701-ioniamap.png"/>
          <p:cNvPicPr>
            <a:picLocks noChangeAspect="1"/>
          </p:cNvPicPr>
          <p:nvPr/>
        </p:nvPicPr>
        <p:blipFill>
          <a:blip r:embed="rId2" cstate="print"/>
          <a:stretch>
            <a:fillRect/>
          </a:stretch>
        </p:blipFill>
        <p:spPr>
          <a:xfrm>
            <a:off x="304800" y="1447800"/>
            <a:ext cx="3633280" cy="3984498"/>
          </a:xfrm>
          <a:prstGeom prst="rect">
            <a:avLst/>
          </a:prstGeom>
        </p:spPr>
      </p:pic>
    </p:spTree>
  </p:cSld>
  <p:clrMapOvr>
    <a:masterClrMapping/>
  </p:clrMapOvr>
  <p:transition advTm="6766">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76250"/>
          </a:xfrm>
        </p:spPr>
        <p:txBody>
          <a:bodyPr>
            <a:normAutofit fontScale="90000"/>
          </a:bodyPr>
          <a:lstStyle/>
          <a:p>
            <a:r>
              <a:rPr lang="en-US" dirty="0" smtClean="0">
                <a:solidFill>
                  <a:schemeClr val="accent2">
                    <a:lumMod val="50000"/>
                  </a:schemeClr>
                </a:solidFill>
                <a:latin typeface="Arial Black" pitchFamily="34" charset="0"/>
              </a:rPr>
              <a:t>Persia                 Ancient Greece</a:t>
            </a:r>
            <a:endParaRPr lang="en-US" dirty="0">
              <a:solidFill>
                <a:schemeClr val="accent2">
                  <a:lumMod val="50000"/>
                </a:schemeClr>
              </a:solidFill>
              <a:latin typeface="Arial Black" pitchFamily="34" charset="0"/>
            </a:endParaRPr>
          </a:p>
        </p:txBody>
      </p:sp>
      <p:sp>
        <p:nvSpPr>
          <p:cNvPr id="3" name="Subtitle 2"/>
          <p:cNvSpPr>
            <a:spLocks noGrp="1"/>
          </p:cNvSpPr>
          <p:nvPr>
            <p:ph type="subTitle" idx="1"/>
          </p:nvPr>
        </p:nvSpPr>
        <p:spPr>
          <a:xfrm>
            <a:off x="4343400" y="990600"/>
            <a:ext cx="4419600" cy="5257800"/>
          </a:xfrm>
        </p:spPr>
        <p:txBody>
          <a:bodyPr>
            <a:noAutofit/>
          </a:bodyPr>
          <a:lstStyle/>
          <a:p>
            <a:pPr algn="l"/>
            <a:r>
              <a:rPr lang="en-US" b="1" dirty="0" smtClean="0">
                <a:solidFill>
                  <a:srgbClr val="C00000"/>
                </a:solidFill>
                <a:latin typeface="Calibri" pitchFamily="34" charset="0"/>
                <a:cs typeface="Arial" pitchFamily="34" charset="0"/>
              </a:rPr>
              <a:t>The Persian Empire conquered Ionia. Ionia is east of the Greek peninsula in Asia Minor, land that is now part of the modern nation of Turkey.  </a:t>
            </a:r>
            <a:r>
              <a:rPr lang="en-US" b="1" dirty="0" smtClean="0">
                <a:solidFill>
                  <a:schemeClr val="accent2">
                    <a:lumMod val="50000"/>
                  </a:schemeClr>
                </a:solidFill>
                <a:latin typeface="Calibri" pitchFamily="34" charset="0"/>
                <a:cs typeface="Arial" pitchFamily="34" charset="0"/>
              </a:rPr>
              <a:t>In 499BCE, Athens sent its army to aid an Ionian rebellion against the Persians.</a:t>
            </a:r>
            <a:endParaRPr lang="en-US" b="1" dirty="0">
              <a:solidFill>
                <a:srgbClr val="C00000"/>
              </a:solidFill>
              <a:latin typeface="Calibri" pitchFamily="34" charset="0"/>
              <a:cs typeface="Arial" pitchFamily="34" charset="0"/>
            </a:endParaRPr>
          </a:p>
        </p:txBody>
      </p:sp>
      <p:pic>
        <p:nvPicPr>
          <p:cNvPr id="5" name="Picture 4" descr="701-ioniamap.png"/>
          <p:cNvPicPr>
            <a:picLocks noChangeAspect="1"/>
          </p:cNvPicPr>
          <p:nvPr/>
        </p:nvPicPr>
        <p:blipFill>
          <a:blip r:embed="rId2" cstate="print"/>
          <a:stretch>
            <a:fillRect/>
          </a:stretch>
        </p:blipFill>
        <p:spPr>
          <a:xfrm>
            <a:off x="304800" y="1447800"/>
            <a:ext cx="3633280" cy="3984498"/>
          </a:xfrm>
          <a:prstGeom prst="rect">
            <a:avLst/>
          </a:prstGeom>
        </p:spPr>
      </p:pic>
    </p:spTree>
  </p:cSld>
  <p:clrMapOvr>
    <a:masterClrMapping/>
  </p:clrMapOvr>
  <p:transition advTm="7125">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76250"/>
          </a:xfrm>
        </p:spPr>
        <p:txBody>
          <a:bodyPr>
            <a:noAutofit/>
          </a:bodyPr>
          <a:lstStyle/>
          <a:p>
            <a:r>
              <a:rPr lang="en-US" sz="3200" dirty="0" smtClean="0">
                <a:solidFill>
                  <a:schemeClr val="accent2">
                    <a:lumMod val="50000"/>
                  </a:schemeClr>
                </a:solidFill>
                <a:latin typeface="Arial Black" pitchFamily="34" charset="0"/>
              </a:rPr>
              <a:t>Persia                              Ancient Greece</a:t>
            </a:r>
            <a:endParaRPr lang="en-US" sz="3200" dirty="0">
              <a:solidFill>
                <a:schemeClr val="accent2">
                  <a:lumMod val="50000"/>
                </a:schemeClr>
              </a:solidFill>
              <a:latin typeface="Arial Black" pitchFamily="34" charset="0"/>
            </a:endParaRPr>
          </a:p>
        </p:txBody>
      </p:sp>
      <p:sp>
        <p:nvSpPr>
          <p:cNvPr id="3" name="Subtitle 2"/>
          <p:cNvSpPr>
            <a:spLocks noGrp="1"/>
          </p:cNvSpPr>
          <p:nvPr>
            <p:ph type="subTitle" idx="1"/>
          </p:nvPr>
        </p:nvSpPr>
        <p:spPr>
          <a:xfrm>
            <a:off x="76200" y="762000"/>
            <a:ext cx="9067800" cy="5943600"/>
          </a:xfrm>
        </p:spPr>
        <p:txBody>
          <a:bodyPr>
            <a:noAutofit/>
          </a:bodyPr>
          <a:lstStyle/>
          <a:p>
            <a:pPr algn="l"/>
            <a:r>
              <a:rPr lang="en-US" b="1" dirty="0" smtClean="0">
                <a:solidFill>
                  <a:schemeClr val="accent2">
                    <a:lumMod val="50000"/>
                  </a:schemeClr>
                </a:solidFill>
                <a:latin typeface="Calibri" pitchFamily="34" charset="0"/>
                <a:cs typeface="Arial" pitchFamily="34" charset="0"/>
              </a:rPr>
              <a:t>Athens used a battle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formation called a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phalanx.  </a:t>
            </a:r>
            <a:r>
              <a:rPr lang="en-US" b="1" dirty="0" smtClean="0">
                <a:solidFill>
                  <a:srgbClr val="C00000"/>
                </a:solidFill>
                <a:latin typeface="Calibri" pitchFamily="34" charset="0"/>
                <a:cs typeface="Arial" pitchFamily="34" charset="0"/>
              </a:rPr>
              <a:t>In a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phalanx, heavily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armed soldiers held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overlapping shields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that protected the combatants on either side.  The phalanx required soldiers to depend on one another for their safety, so Athenian warriors fought as a unit instead of as individuals.  The well-trained Athenian phalanx helped the Ionians repel the Persians from Ionian land.</a:t>
            </a:r>
            <a:endParaRPr lang="en-US" b="1" dirty="0">
              <a:solidFill>
                <a:srgbClr val="C00000"/>
              </a:solidFill>
              <a:latin typeface="Calibri" pitchFamily="34" charset="0"/>
              <a:cs typeface="Arial" pitchFamily="34" charset="0"/>
            </a:endParaRPr>
          </a:p>
        </p:txBody>
      </p:sp>
      <p:pic>
        <p:nvPicPr>
          <p:cNvPr id="6" name="Picture 5" descr="701phalanx.png"/>
          <p:cNvPicPr>
            <a:picLocks noChangeAspect="1"/>
          </p:cNvPicPr>
          <p:nvPr/>
        </p:nvPicPr>
        <p:blipFill>
          <a:blip r:embed="rId2" cstate="print"/>
          <a:stretch>
            <a:fillRect/>
          </a:stretch>
        </p:blipFill>
        <p:spPr>
          <a:xfrm>
            <a:off x="3868613" y="762000"/>
            <a:ext cx="5275387" cy="2743200"/>
          </a:xfrm>
          <a:prstGeom prst="rect">
            <a:avLst/>
          </a:prstGeom>
        </p:spPr>
      </p:pic>
    </p:spTree>
  </p:cSld>
  <p:clrMapOvr>
    <a:masterClrMapping/>
  </p:clrMapOvr>
  <p:transition advTm="36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76250"/>
          </a:xfrm>
        </p:spPr>
        <p:txBody>
          <a:bodyPr>
            <a:noAutofit/>
          </a:bodyPr>
          <a:lstStyle/>
          <a:p>
            <a:r>
              <a:rPr lang="en-US" sz="3200" dirty="0" smtClean="0">
                <a:solidFill>
                  <a:schemeClr val="accent2">
                    <a:lumMod val="50000"/>
                  </a:schemeClr>
                </a:solidFill>
                <a:latin typeface="Arial Black" pitchFamily="34" charset="0"/>
              </a:rPr>
              <a:t>Persia                              Ancient Greece</a:t>
            </a:r>
            <a:endParaRPr lang="en-US" sz="3200" dirty="0">
              <a:solidFill>
                <a:schemeClr val="accent2">
                  <a:lumMod val="50000"/>
                </a:schemeClr>
              </a:solidFill>
              <a:latin typeface="Arial Black" pitchFamily="34" charset="0"/>
            </a:endParaRPr>
          </a:p>
        </p:txBody>
      </p:sp>
      <p:sp>
        <p:nvSpPr>
          <p:cNvPr id="3" name="Subtitle 2"/>
          <p:cNvSpPr>
            <a:spLocks noGrp="1"/>
          </p:cNvSpPr>
          <p:nvPr>
            <p:ph type="subTitle" idx="1"/>
          </p:nvPr>
        </p:nvSpPr>
        <p:spPr>
          <a:xfrm>
            <a:off x="76200" y="762000"/>
            <a:ext cx="9067800" cy="5943600"/>
          </a:xfrm>
        </p:spPr>
        <p:txBody>
          <a:bodyPr>
            <a:noAutofit/>
          </a:bodyPr>
          <a:lstStyle/>
          <a:p>
            <a:pPr algn="l"/>
            <a:r>
              <a:rPr lang="en-US" b="1" dirty="0" smtClean="0">
                <a:solidFill>
                  <a:srgbClr val="C00000"/>
                </a:solidFill>
                <a:latin typeface="Calibri" pitchFamily="34" charset="0"/>
                <a:cs typeface="Arial" pitchFamily="34" charset="0"/>
              </a:rPr>
              <a:t>Athens used a battle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formation called a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phalanx.  </a:t>
            </a:r>
            <a:r>
              <a:rPr lang="en-US" b="1" dirty="0" smtClean="0">
                <a:solidFill>
                  <a:schemeClr val="accent2">
                    <a:lumMod val="50000"/>
                  </a:schemeClr>
                </a:solidFill>
                <a:latin typeface="Calibri" pitchFamily="34" charset="0"/>
                <a:cs typeface="Arial" pitchFamily="34" charset="0"/>
              </a:rPr>
              <a:t>In a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phalanx, heavily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armed soldiers held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overlapping shields </a:t>
            </a:r>
            <a:br>
              <a:rPr lang="en-US" b="1" dirty="0" smtClean="0">
                <a:solidFill>
                  <a:schemeClr val="accent2">
                    <a:lumMod val="50000"/>
                  </a:schemeClr>
                </a:solidFill>
                <a:latin typeface="Calibri" pitchFamily="34" charset="0"/>
                <a:cs typeface="Arial" pitchFamily="34" charset="0"/>
              </a:rPr>
            </a:br>
            <a:r>
              <a:rPr lang="en-US" b="1" dirty="0" smtClean="0">
                <a:solidFill>
                  <a:schemeClr val="accent2">
                    <a:lumMod val="50000"/>
                  </a:schemeClr>
                </a:solidFill>
                <a:latin typeface="Calibri" pitchFamily="34" charset="0"/>
                <a:cs typeface="Arial" pitchFamily="34" charset="0"/>
              </a:rPr>
              <a:t>that protected the combatants on either side.  </a:t>
            </a:r>
            <a:r>
              <a:rPr lang="en-US" b="1" dirty="0" smtClean="0">
                <a:solidFill>
                  <a:srgbClr val="C00000"/>
                </a:solidFill>
                <a:latin typeface="Calibri" pitchFamily="34" charset="0"/>
                <a:cs typeface="Arial" pitchFamily="34" charset="0"/>
              </a:rPr>
              <a:t>The phalanx required soldiers to depend on one another for their safety, so Athenian warriors fought as a unit instead of as individuals.  The well-trained Athenian phalanx helped </a:t>
            </a:r>
            <a:r>
              <a:rPr lang="en-US" b="1" dirty="0" smtClean="0">
                <a:solidFill>
                  <a:srgbClr val="C00000"/>
                </a:solidFill>
                <a:latin typeface="Calibri" pitchFamily="34" charset="0"/>
                <a:cs typeface="Arial" pitchFamily="34" charset="0"/>
              </a:rPr>
              <a:t>the Ionians repel the Persians from Ionian land.</a:t>
            </a:r>
            <a:endParaRPr lang="en-US" b="1" dirty="0">
              <a:solidFill>
                <a:srgbClr val="C00000"/>
              </a:solidFill>
              <a:latin typeface="Calibri" pitchFamily="34" charset="0"/>
              <a:cs typeface="Arial" pitchFamily="34" charset="0"/>
            </a:endParaRPr>
          </a:p>
        </p:txBody>
      </p:sp>
      <p:pic>
        <p:nvPicPr>
          <p:cNvPr id="6" name="Picture 5" descr="701phalanx.png"/>
          <p:cNvPicPr>
            <a:picLocks noChangeAspect="1"/>
          </p:cNvPicPr>
          <p:nvPr/>
        </p:nvPicPr>
        <p:blipFill>
          <a:blip r:embed="rId2" cstate="print"/>
          <a:stretch>
            <a:fillRect/>
          </a:stretch>
        </p:blipFill>
        <p:spPr>
          <a:xfrm>
            <a:off x="3868613" y="762000"/>
            <a:ext cx="5275387" cy="2743200"/>
          </a:xfrm>
          <a:prstGeom prst="rect">
            <a:avLst/>
          </a:prstGeom>
        </p:spPr>
      </p:pic>
    </p:spTree>
  </p:cSld>
  <p:clrMapOvr>
    <a:masterClrMapping/>
  </p:clrMapOvr>
  <p:transition advTm="725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76250"/>
          </a:xfrm>
        </p:spPr>
        <p:txBody>
          <a:bodyPr>
            <a:noAutofit/>
          </a:bodyPr>
          <a:lstStyle/>
          <a:p>
            <a:r>
              <a:rPr lang="en-US" sz="3200" dirty="0" smtClean="0">
                <a:solidFill>
                  <a:schemeClr val="accent2">
                    <a:lumMod val="50000"/>
                  </a:schemeClr>
                </a:solidFill>
                <a:latin typeface="Arial Black" pitchFamily="34" charset="0"/>
              </a:rPr>
              <a:t>Persia                              Ancient Greece</a:t>
            </a:r>
            <a:endParaRPr lang="en-US" sz="3200" dirty="0">
              <a:solidFill>
                <a:schemeClr val="accent2">
                  <a:lumMod val="50000"/>
                </a:schemeClr>
              </a:solidFill>
              <a:latin typeface="Arial Black" pitchFamily="34" charset="0"/>
            </a:endParaRPr>
          </a:p>
        </p:txBody>
      </p:sp>
      <p:sp>
        <p:nvSpPr>
          <p:cNvPr id="3" name="Subtitle 2"/>
          <p:cNvSpPr>
            <a:spLocks noGrp="1"/>
          </p:cNvSpPr>
          <p:nvPr>
            <p:ph type="subTitle" idx="1"/>
          </p:nvPr>
        </p:nvSpPr>
        <p:spPr>
          <a:xfrm>
            <a:off x="76200" y="762000"/>
            <a:ext cx="9067800" cy="5943600"/>
          </a:xfrm>
        </p:spPr>
        <p:txBody>
          <a:bodyPr>
            <a:noAutofit/>
          </a:bodyPr>
          <a:lstStyle/>
          <a:p>
            <a:pPr algn="l"/>
            <a:r>
              <a:rPr lang="en-US" b="1" dirty="0" smtClean="0">
                <a:solidFill>
                  <a:srgbClr val="C00000"/>
                </a:solidFill>
                <a:latin typeface="Calibri" pitchFamily="34" charset="0"/>
                <a:cs typeface="Arial" pitchFamily="34" charset="0"/>
              </a:rPr>
              <a:t>Athens used a battle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formation called a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phalanx.  In a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phalanx, heavily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armed soldiers held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overlapping shields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that protected the combatants on either side.  </a:t>
            </a:r>
            <a:r>
              <a:rPr lang="en-US" b="1" dirty="0" smtClean="0">
                <a:solidFill>
                  <a:schemeClr val="accent2">
                    <a:lumMod val="50000"/>
                  </a:schemeClr>
                </a:solidFill>
                <a:latin typeface="Calibri" pitchFamily="34" charset="0"/>
                <a:cs typeface="Arial" pitchFamily="34" charset="0"/>
              </a:rPr>
              <a:t>The phalanx required soldiers to depend on one another for their safety, so Athenian warriors fought as a unit instead of as individuals.  </a:t>
            </a:r>
            <a:r>
              <a:rPr lang="en-US" b="1" dirty="0" smtClean="0">
                <a:solidFill>
                  <a:srgbClr val="C00000"/>
                </a:solidFill>
                <a:latin typeface="Calibri" pitchFamily="34" charset="0"/>
                <a:cs typeface="Arial" pitchFamily="34" charset="0"/>
              </a:rPr>
              <a:t>The well-trained Athenian phalanx helped </a:t>
            </a:r>
            <a:r>
              <a:rPr lang="en-US" b="1" dirty="0" smtClean="0">
                <a:solidFill>
                  <a:srgbClr val="C00000"/>
                </a:solidFill>
                <a:latin typeface="Calibri" pitchFamily="34" charset="0"/>
                <a:cs typeface="Arial" pitchFamily="34" charset="0"/>
              </a:rPr>
              <a:t>the Ionians repel the Persians from Ionian land.</a:t>
            </a:r>
            <a:endParaRPr lang="en-US" b="1" dirty="0">
              <a:solidFill>
                <a:srgbClr val="C00000"/>
              </a:solidFill>
              <a:latin typeface="Calibri" pitchFamily="34" charset="0"/>
              <a:cs typeface="Arial" pitchFamily="34" charset="0"/>
            </a:endParaRPr>
          </a:p>
        </p:txBody>
      </p:sp>
      <p:pic>
        <p:nvPicPr>
          <p:cNvPr id="6" name="Picture 5" descr="701phalanx.png"/>
          <p:cNvPicPr>
            <a:picLocks noChangeAspect="1"/>
          </p:cNvPicPr>
          <p:nvPr/>
        </p:nvPicPr>
        <p:blipFill>
          <a:blip r:embed="rId2" cstate="print"/>
          <a:stretch>
            <a:fillRect/>
          </a:stretch>
        </p:blipFill>
        <p:spPr>
          <a:xfrm>
            <a:off x="3868613" y="762000"/>
            <a:ext cx="5275387" cy="2743200"/>
          </a:xfrm>
          <a:prstGeom prst="rect">
            <a:avLst/>
          </a:prstGeom>
        </p:spPr>
      </p:pic>
    </p:spTree>
  </p:cSld>
  <p:clrMapOvr>
    <a:masterClrMapping/>
  </p:clrMapOvr>
  <p:transition advTm="8828">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76250"/>
          </a:xfrm>
        </p:spPr>
        <p:txBody>
          <a:bodyPr>
            <a:noAutofit/>
          </a:bodyPr>
          <a:lstStyle/>
          <a:p>
            <a:r>
              <a:rPr lang="en-US" sz="3200" dirty="0" smtClean="0">
                <a:solidFill>
                  <a:schemeClr val="accent2">
                    <a:lumMod val="50000"/>
                  </a:schemeClr>
                </a:solidFill>
                <a:latin typeface="Arial Black" pitchFamily="34" charset="0"/>
              </a:rPr>
              <a:t>Persia                              Ancient Greece</a:t>
            </a:r>
            <a:endParaRPr lang="en-US" sz="3200" dirty="0">
              <a:solidFill>
                <a:schemeClr val="accent2">
                  <a:lumMod val="50000"/>
                </a:schemeClr>
              </a:solidFill>
              <a:latin typeface="Arial Black" pitchFamily="34" charset="0"/>
            </a:endParaRPr>
          </a:p>
        </p:txBody>
      </p:sp>
      <p:sp>
        <p:nvSpPr>
          <p:cNvPr id="3" name="Subtitle 2"/>
          <p:cNvSpPr>
            <a:spLocks noGrp="1"/>
          </p:cNvSpPr>
          <p:nvPr>
            <p:ph type="subTitle" idx="1"/>
          </p:nvPr>
        </p:nvSpPr>
        <p:spPr>
          <a:xfrm>
            <a:off x="76200" y="762000"/>
            <a:ext cx="9067800" cy="5943600"/>
          </a:xfrm>
        </p:spPr>
        <p:txBody>
          <a:bodyPr>
            <a:noAutofit/>
          </a:bodyPr>
          <a:lstStyle/>
          <a:p>
            <a:pPr algn="l"/>
            <a:r>
              <a:rPr lang="en-US" b="1" dirty="0" smtClean="0">
                <a:solidFill>
                  <a:srgbClr val="C00000"/>
                </a:solidFill>
                <a:latin typeface="Calibri" pitchFamily="34" charset="0"/>
                <a:cs typeface="Arial" pitchFamily="34" charset="0"/>
              </a:rPr>
              <a:t>Athens used a battle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formation called a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phalanx.  In a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phalanx, heavily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armed soldiers held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overlapping shields </a:t>
            </a:r>
            <a:br>
              <a:rPr lang="en-US" b="1" dirty="0" smtClean="0">
                <a:solidFill>
                  <a:srgbClr val="C00000"/>
                </a:solidFill>
                <a:latin typeface="Calibri" pitchFamily="34" charset="0"/>
                <a:cs typeface="Arial" pitchFamily="34" charset="0"/>
              </a:rPr>
            </a:br>
            <a:r>
              <a:rPr lang="en-US" b="1" dirty="0" smtClean="0">
                <a:solidFill>
                  <a:srgbClr val="C00000"/>
                </a:solidFill>
                <a:latin typeface="Calibri" pitchFamily="34" charset="0"/>
                <a:cs typeface="Arial" pitchFamily="34" charset="0"/>
              </a:rPr>
              <a:t>that protected the combatants on either side.  The phalanx required soldiers to depend on one another for their safety, so Athenian warriors fought as a unit instead of as individuals.  </a:t>
            </a:r>
            <a:r>
              <a:rPr lang="en-US" b="1" dirty="0">
                <a:solidFill>
                  <a:schemeClr val="accent2">
                    <a:lumMod val="50000"/>
                  </a:schemeClr>
                </a:solidFill>
                <a:latin typeface="Calibri" pitchFamily="34" charset="0"/>
                <a:cs typeface="Arial" pitchFamily="34" charset="0"/>
              </a:rPr>
              <a:t>The well-trained Athenian phalanx helped the Ionians repel the Persians from Ionian land.</a:t>
            </a:r>
          </a:p>
        </p:txBody>
      </p:sp>
      <p:pic>
        <p:nvPicPr>
          <p:cNvPr id="6" name="Picture 5" descr="701phalanx.png"/>
          <p:cNvPicPr>
            <a:picLocks noChangeAspect="1"/>
          </p:cNvPicPr>
          <p:nvPr/>
        </p:nvPicPr>
        <p:blipFill>
          <a:blip r:embed="rId2" cstate="print"/>
          <a:stretch>
            <a:fillRect/>
          </a:stretch>
        </p:blipFill>
        <p:spPr>
          <a:xfrm>
            <a:off x="3868613" y="762000"/>
            <a:ext cx="5275387" cy="2743200"/>
          </a:xfrm>
          <a:prstGeom prst="rect">
            <a:avLst/>
          </a:prstGeom>
        </p:spPr>
      </p:pic>
    </p:spTree>
  </p:cSld>
  <p:clrMapOvr>
    <a:masterClrMapping/>
  </p:clrMapOvr>
  <p:transition advTm="6312">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948</Words>
  <Application>Microsoft Office PowerPoint</Application>
  <PresentationFormat>On-screen Show (4:3)</PresentationFormat>
  <Paragraphs>71</Paragraphs>
  <Slides>35</Slides>
  <Notes>0</Notes>
  <HiddenSlides>0</HiddenSlides>
  <MMClips>2</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Persia                 Ancient Greece</vt:lpstr>
      <vt:lpstr>Persia                 Ancient Greece</vt:lpstr>
      <vt:lpstr>Persia                 Ancient Greece</vt:lpstr>
      <vt:lpstr>Persia                 Ancient Greece</vt:lpstr>
      <vt:lpstr>Persia                 Ancient Greece</vt:lpstr>
      <vt:lpstr>Persia                              Ancient Greece</vt:lpstr>
      <vt:lpstr>Persia                              Ancient Greece</vt:lpstr>
      <vt:lpstr>Persia                              Ancient Greece</vt:lpstr>
      <vt:lpstr>Persia                              Ancient Greece</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Persia                 Ancient Greece</dc:title>
  <dc:creator>mikedow1@gmail.com</dc:creator>
  <cp:lastModifiedBy>mikedow1@gmail.com</cp:lastModifiedBy>
  <cp:revision>9</cp:revision>
  <dcterms:created xsi:type="dcterms:W3CDTF">2013-11-29T19:57:32Z</dcterms:created>
  <dcterms:modified xsi:type="dcterms:W3CDTF">2013-11-29T23:48:05Z</dcterms:modified>
</cp:coreProperties>
</file>