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3" r:id="rId3"/>
    <p:sldId id="267" r:id="rId4"/>
    <p:sldId id="268" r:id="rId5"/>
    <p:sldId id="258" r:id="rId6"/>
    <p:sldId id="292" r:id="rId7"/>
    <p:sldId id="269" r:id="rId8"/>
    <p:sldId id="270" r:id="rId9"/>
    <p:sldId id="259" r:id="rId10"/>
    <p:sldId id="271" r:id="rId11"/>
    <p:sldId id="272" r:id="rId12"/>
    <p:sldId id="273" r:id="rId13"/>
    <p:sldId id="26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62" r:id="rId22"/>
    <p:sldId id="281" r:id="rId23"/>
    <p:sldId id="282" r:id="rId24"/>
    <p:sldId id="283" r:id="rId25"/>
    <p:sldId id="294" r:id="rId26"/>
    <p:sldId id="263" r:id="rId27"/>
    <p:sldId id="284" r:id="rId28"/>
    <p:sldId id="286" r:id="rId29"/>
    <p:sldId id="285" r:id="rId30"/>
    <p:sldId id="264" r:id="rId31"/>
    <p:sldId id="295" r:id="rId32"/>
    <p:sldId id="296" r:id="rId33"/>
    <p:sldId id="297" r:id="rId34"/>
    <p:sldId id="265" r:id="rId35"/>
    <p:sldId id="298" r:id="rId36"/>
    <p:sldId id="299" r:id="rId37"/>
    <p:sldId id="25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0EBF0"/>
    <a:srgbClr val="03F7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08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A90-0FDF-46B1-BEFE-29D4E6822243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546D-8F77-4F21-AB36-F35D74570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rdowling\audio\701-socrates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lum bright="19000"/>
          </a:blip>
          <a:srcRect/>
          <a:stretch>
            <a:fillRect/>
          </a:stretch>
        </p:blipFill>
        <p:spPr bwMode="auto">
          <a:xfrm>
            <a:off x="0" y="663"/>
            <a:ext cx="9143999" cy="68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2590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Wisdom can be defined as the knowledge of what is right and true.  </a:t>
            </a:r>
            <a:r>
              <a:rPr lang="en-US" sz="3000" b="1" dirty="0" smtClean="0">
                <a:solidFill>
                  <a:srgbClr val="002060"/>
                </a:solidFill>
              </a:rPr>
              <a:t>The ancient Greeks discussed, debated, and studied wisdom.  </a:t>
            </a:r>
            <a:r>
              <a:rPr lang="en-US" sz="3000" b="1" dirty="0" smtClean="0"/>
              <a:t>This is called </a:t>
            </a:r>
            <a:r>
              <a:rPr lang="en-US" sz="3000" b="1" i="1" dirty="0" smtClean="0"/>
              <a:t>philosophy</a:t>
            </a:r>
            <a:r>
              <a:rPr lang="en-US" sz="3000" b="1" dirty="0" smtClean="0"/>
              <a:t>.  The word philosophy comes from the Greek term meaning "the love of wisdom."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701-socrat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77400" y="3505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6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838200"/>
            <a:ext cx="533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was a retired stonecutter.  </a:t>
            </a:r>
            <a:r>
              <a:rPr lang="en-US" sz="3000" b="1" dirty="0" smtClean="0">
                <a:solidFill>
                  <a:srgbClr val="0070C0"/>
                </a:solidFill>
              </a:rPr>
              <a:t>As a young man he fought in the Peloponnesian War and served in the </a:t>
            </a:r>
            <a:r>
              <a:rPr lang="en-US" sz="3000" b="1" dirty="0" err="1" smtClean="0">
                <a:solidFill>
                  <a:srgbClr val="0070C0"/>
                </a:solidFill>
              </a:rPr>
              <a:t>boule</a:t>
            </a:r>
            <a:r>
              <a:rPr lang="en-US" sz="3000" b="1" dirty="0" smtClean="0">
                <a:solidFill>
                  <a:srgbClr val="0070C0"/>
                </a:solidFill>
              </a:rPr>
              <a:t>, but he devoted the last years of his life to philosophy.  </a:t>
            </a:r>
            <a:r>
              <a:rPr lang="en-US" sz="3000" b="1" dirty="0" smtClean="0"/>
              <a:t>Socrates believed that we </a:t>
            </a:r>
            <a:r>
              <a:rPr lang="en-US" sz="3000" b="1" dirty="0" smtClean="0"/>
              <a:t>could </a:t>
            </a:r>
            <a:r>
              <a:rPr lang="en-US" sz="3000" b="1" dirty="0" smtClean="0"/>
              <a:t>find truth by thinking logically and trusting our inner voices.  Socrates told his students that “wisdom begins in wonder.”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257320" cy="4505960"/>
          </a:xfrm>
          <a:prstGeom prst="rect">
            <a:avLst/>
          </a:prstGeom>
        </p:spPr>
      </p:pic>
    </p:spTree>
  </p:cSld>
  <p:clrMapOvr>
    <a:masterClrMapping/>
  </p:clrMapOvr>
  <p:transition advTm="8266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838200"/>
            <a:ext cx="533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was a retired stonecutter.  As a young man he fought in the Peloponnesian War and served in the </a:t>
            </a:r>
            <a:r>
              <a:rPr lang="en-US" sz="3000" b="1" dirty="0" err="1" smtClean="0"/>
              <a:t>boule</a:t>
            </a:r>
            <a:r>
              <a:rPr lang="en-US" sz="3000" b="1" dirty="0" smtClean="0"/>
              <a:t>, but he devoted the last years of his life to philosophy.  </a:t>
            </a:r>
            <a:r>
              <a:rPr lang="en-US" sz="3000" b="1" dirty="0" smtClean="0">
                <a:solidFill>
                  <a:srgbClr val="0070C0"/>
                </a:solidFill>
              </a:rPr>
              <a:t>Socrates believed that we </a:t>
            </a:r>
            <a:r>
              <a:rPr lang="en-US" sz="3000" b="1" dirty="0" smtClean="0">
                <a:solidFill>
                  <a:srgbClr val="0070C0"/>
                </a:solidFill>
              </a:rPr>
              <a:t>could </a:t>
            </a:r>
            <a:r>
              <a:rPr lang="en-US" sz="3000" b="1" dirty="0" smtClean="0">
                <a:solidFill>
                  <a:srgbClr val="0070C0"/>
                </a:solidFill>
              </a:rPr>
              <a:t>find truth by thinking logically and trusting our inner voices.  </a:t>
            </a:r>
            <a:r>
              <a:rPr lang="en-US" sz="3000" b="1" dirty="0" smtClean="0"/>
              <a:t>Socrates told his students that “wisdom begins in wonder.”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257320" cy="4505960"/>
          </a:xfrm>
          <a:prstGeom prst="rect">
            <a:avLst/>
          </a:prstGeom>
        </p:spPr>
      </p:pic>
    </p:spTree>
  </p:cSld>
  <p:clrMapOvr>
    <a:masterClrMapping/>
  </p:clrMapOvr>
  <p:transition advTm="678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838200"/>
            <a:ext cx="533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was a retired stonecutter.  As a young man he fought in the Peloponnesian War and served in the </a:t>
            </a:r>
            <a:r>
              <a:rPr lang="en-US" sz="3000" b="1" dirty="0" err="1" smtClean="0"/>
              <a:t>boule</a:t>
            </a:r>
            <a:r>
              <a:rPr lang="en-US" sz="3000" b="1" dirty="0" smtClean="0"/>
              <a:t>, but he devoted the last years of his life to philosophy.  Socrates believed that we </a:t>
            </a:r>
            <a:r>
              <a:rPr lang="en-US" sz="3000" b="1" dirty="0" smtClean="0"/>
              <a:t>could </a:t>
            </a:r>
            <a:r>
              <a:rPr lang="en-US" sz="3000" b="1" dirty="0" smtClean="0"/>
              <a:t>find truth by thinking logically and trusting our inner voices.  </a:t>
            </a:r>
            <a:r>
              <a:rPr lang="en-US" sz="3000" b="1" dirty="0" smtClean="0">
                <a:solidFill>
                  <a:srgbClr val="0070C0"/>
                </a:solidFill>
              </a:rPr>
              <a:t>Socrates told his students that “wisdom begins in wonder.”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257320" cy="4505960"/>
          </a:xfrm>
          <a:prstGeom prst="rect">
            <a:avLst/>
          </a:prstGeom>
        </p:spPr>
      </p:pic>
    </p:spTree>
  </p:cSld>
  <p:clrMapOvr>
    <a:masterClrMapping/>
  </p:clrMapOvr>
  <p:transition advTm="4031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Socrates did not teach in </a:t>
            </a:r>
            <a:r>
              <a:rPr lang="en-US" sz="3000" b="1" dirty="0" smtClean="0">
                <a:solidFill>
                  <a:srgbClr val="0070C0"/>
                </a:solidFill>
              </a:rPr>
              <a:t>a 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school</a:t>
            </a:r>
            <a:r>
              <a:rPr lang="en-US" sz="3000" b="1" dirty="0" smtClean="0">
                <a:solidFill>
                  <a:srgbClr val="0070C0"/>
                </a:solidFill>
              </a:rPr>
              <a:t>.  </a:t>
            </a:r>
            <a:r>
              <a:rPr lang="en-US" sz="3000" b="1" dirty="0" smtClean="0"/>
              <a:t>The old </a:t>
            </a:r>
            <a:r>
              <a:rPr lang="en-US" sz="3000" b="1" dirty="0" smtClean="0"/>
              <a:t>philosopher </a:t>
            </a:r>
            <a:br>
              <a:rPr lang="en-US" sz="3000" b="1" dirty="0" smtClean="0"/>
            </a:br>
            <a:r>
              <a:rPr lang="en-US" sz="3000" b="1" dirty="0" smtClean="0"/>
              <a:t>drifted around </a:t>
            </a:r>
            <a:r>
              <a:rPr lang="en-US" sz="3000" b="1" dirty="0" smtClean="0"/>
              <a:t>Athens,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engaging his </a:t>
            </a:r>
            <a:r>
              <a:rPr lang="en-US" sz="3000" b="1" dirty="0" smtClean="0"/>
              <a:t>students in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arguments about </a:t>
            </a:r>
            <a:r>
              <a:rPr lang="en-US" sz="3000" b="1" dirty="0" smtClean="0"/>
              <a:t>justice,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bravery</a:t>
            </a:r>
            <a:r>
              <a:rPr lang="en-US" sz="3000" b="1" dirty="0" smtClean="0"/>
              <a:t>, </a:t>
            </a:r>
            <a:r>
              <a:rPr lang="en-US" sz="3000" b="1" dirty="0" smtClean="0"/>
              <a:t>and </a:t>
            </a:r>
            <a:r>
              <a:rPr lang="en-US" sz="3000" b="1" dirty="0" smtClean="0"/>
              <a:t>ethics. 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Socrates taught </a:t>
            </a:r>
            <a:r>
              <a:rPr lang="en-US" sz="3000" b="1" dirty="0" smtClean="0"/>
              <a:t>by asking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questions that </a:t>
            </a:r>
            <a:r>
              <a:rPr lang="en-US" sz="3000" b="1" dirty="0" smtClean="0"/>
              <a:t>forced </a:t>
            </a:r>
            <a:r>
              <a:rPr lang="en-US" sz="3000" b="1" dirty="0" smtClean="0"/>
              <a:t>his </a:t>
            </a:r>
            <a:br>
              <a:rPr lang="en-US" sz="3000" b="1" dirty="0" smtClean="0"/>
            </a:br>
            <a:r>
              <a:rPr lang="en-US" sz="3000" b="1" dirty="0" smtClean="0"/>
              <a:t>students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use </a:t>
            </a:r>
            <a:r>
              <a:rPr lang="en-US" sz="3000" b="1" dirty="0" smtClean="0"/>
              <a:t>logic. 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When </a:t>
            </a:r>
            <a:r>
              <a:rPr lang="en-US" sz="3000" b="1" dirty="0" smtClean="0"/>
              <a:t>teachers </a:t>
            </a:r>
            <a:r>
              <a:rPr lang="en-US" sz="3000" b="1" dirty="0" smtClean="0"/>
              <a:t>ask questions </a:t>
            </a:r>
            <a:br>
              <a:rPr lang="en-US" sz="3000" b="1" dirty="0" smtClean="0"/>
            </a:br>
            <a:r>
              <a:rPr lang="en-US" sz="3000" b="1" dirty="0" smtClean="0"/>
              <a:t>that encourage </a:t>
            </a:r>
            <a:r>
              <a:rPr lang="en-US" sz="3000" b="1" dirty="0" smtClean="0"/>
              <a:t>students to draw conclusions, they are using the "Socratic method" of teaching. 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80002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1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teach in </a:t>
            </a:r>
            <a:r>
              <a:rPr lang="en-US" sz="3000" b="1" dirty="0" smtClean="0"/>
              <a:t>a </a:t>
            </a:r>
            <a:br>
              <a:rPr lang="en-US" sz="3000" b="1" dirty="0" smtClean="0"/>
            </a:br>
            <a:r>
              <a:rPr lang="en-US" sz="3000" b="1" dirty="0" smtClean="0"/>
              <a:t>school</a:t>
            </a:r>
            <a:r>
              <a:rPr lang="en-US" sz="3000" b="1" dirty="0" smtClean="0"/>
              <a:t>.  </a:t>
            </a:r>
            <a:r>
              <a:rPr lang="en-US" sz="3000" b="1" dirty="0" smtClean="0">
                <a:solidFill>
                  <a:srgbClr val="0070C0"/>
                </a:solidFill>
              </a:rPr>
              <a:t>The old </a:t>
            </a:r>
            <a:r>
              <a:rPr lang="en-US" sz="3000" b="1" dirty="0" smtClean="0">
                <a:solidFill>
                  <a:srgbClr val="0070C0"/>
                </a:solidFill>
              </a:rPr>
              <a:t>philosopher 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drifted around </a:t>
            </a:r>
            <a:r>
              <a:rPr lang="en-US" sz="3000" b="1" dirty="0" smtClean="0">
                <a:solidFill>
                  <a:srgbClr val="0070C0"/>
                </a:solidFill>
              </a:rPr>
              <a:t>Athens,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engaging his </a:t>
            </a:r>
            <a:r>
              <a:rPr lang="en-US" sz="3000" b="1" dirty="0" smtClean="0">
                <a:solidFill>
                  <a:srgbClr val="0070C0"/>
                </a:solidFill>
              </a:rPr>
              <a:t>students in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arguments about </a:t>
            </a:r>
            <a:r>
              <a:rPr lang="en-US" sz="3000" b="1" dirty="0" smtClean="0">
                <a:solidFill>
                  <a:srgbClr val="0070C0"/>
                </a:solidFill>
              </a:rPr>
              <a:t>justice,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bravery</a:t>
            </a:r>
            <a:r>
              <a:rPr lang="en-US" sz="3000" b="1" dirty="0" smtClean="0">
                <a:solidFill>
                  <a:srgbClr val="0070C0"/>
                </a:solidFill>
              </a:rPr>
              <a:t>, </a:t>
            </a:r>
            <a:r>
              <a:rPr lang="en-US" sz="3000" b="1" dirty="0" smtClean="0">
                <a:solidFill>
                  <a:srgbClr val="0070C0"/>
                </a:solidFill>
              </a:rPr>
              <a:t>and </a:t>
            </a:r>
            <a:r>
              <a:rPr lang="en-US" sz="3000" b="1" dirty="0" smtClean="0">
                <a:solidFill>
                  <a:srgbClr val="0070C0"/>
                </a:solidFill>
              </a:rPr>
              <a:t>ethics. 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Socrates taught </a:t>
            </a:r>
            <a:r>
              <a:rPr lang="en-US" sz="3000" b="1" dirty="0" smtClean="0"/>
              <a:t>by asking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questions that </a:t>
            </a:r>
            <a:r>
              <a:rPr lang="en-US" sz="3000" b="1" dirty="0" smtClean="0"/>
              <a:t>forced </a:t>
            </a:r>
            <a:r>
              <a:rPr lang="en-US" sz="3000" b="1" dirty="0" smtClean="0"/>
              <a:t>his </a:t>
            </a:r>
            <a:br>
              <a:rPr lang="en-US" sz="3000" b="1" dirty="0" smtClean="0"/>
            </a:br>
            <a:r>
              <a:rPr lang="en-US" sz="3000" b="1" dirty="0" smtClean="0"/>
              <a:t>students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use </a:t>
            </a:r>
            <a:r>
              <a:rPr lang="en-US" sz="3000" b="1" dirty="0" smtClean="0"/>
              <a:t>logic. 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/>
              <a:t>When </a:t>
            </a:r>
            <a:r>
              <a:rPr lang="en-US" sz="3000" b="1" dirty="0" smtClean="0"/>
              <a:t>teachers </a:t>
            </a:r>
            <a:r>
              <a:rPr lang="en-US" sz="3000" b="1" dirty="0" smtClean="0"/>
              <a:t>ask questions </a:t>
            </a:r>
            <a:br>
              <a:rPr lang="en-US" sz="3000" b="1" dirty="0" smtClean="0"/>
            </a:br>
            <a:r>
              <a:rPr lang="en-US" sz="3000" b="1" dirty="0" smtClean="0"/>
              <a:t>that encourage </a:t>
            </a:r>
            <a:r>
              <a:rPr lang="en-US" sz="3000" b="1" dirty="0" smtClean="0"/>
              <a:t>students to draw conclusions, they are using the "Socratic method" of teaching. 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80002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31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teach in </a:t>
            </a:r>
            <a:r>
              <a:rPr lang="en-US" sz="3000" b="1" dirty="0" smtClean="0"/>
              <a:t>a </a:t>
            </a:r>
            <a:br>
              <a:rPr lang="en-US" sz="3000" b="1" dirty="0" smtClean="0"/>
            </a:br>
            <a:r>
              <a:rPr lang="en-US" sz="3000" b="1" dirty="0" smtClean="0"/>
              <a:t>school</a:t>
            </a:r>
            <a:r>
              <a:rPr lang="en-US" sz="3000" b="1" dirty="0" smtClean="0"/>
              <a:t>.  The old </a:t>
            </a:r>
            <a:r>
              <a:rPr lang="en-US" sz="3000" b="1" dirty="0" smtClean="0"/>
              <a:t>philosopher </a:t>
            </a:r>
            <a:br>
              <a:rPr lang="en-US" sz="3000" b="1" dirty="0" smtClean="0"/>
            </a:br>
            <a:r>
              <a:rPr lang="en-US" sz="3000" b="1" dirty="0" smtClean="0"/>
              <a:t>drifted around </a:t>
            </a:r>
            <a:r>
              <a:rPr lang="en-US" sz="3000" b="1" dirty="0" smtClean="0"/>
              <a:t>Athens,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engaging his </a:t>
            </a:r>
            <a:r>
              <a:rPr lang="en-US" sz="3000" b="1" dirty="0" smtClean="0"/>
              <a:t>students in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arguments about </a:t>
            </a:r>
            <a:r>
              <a:rPr lang="en-US" sz="3000" b="1" dirty="0" smtClean="0"/>
              <a:t>justice,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bravery</a:t>
            </a:r>
            <a:r>
              <a:rPr lang="en-US" sz="3000" b="1" dirty="0" smtClean="0"/>
              <a:t>, </a:t>
            </a:r>
            <a:r>
              <a:rPr lang="en-US" sz="3000" b="1" dirty="0" smtClean="0"/>
              <a:t>and </a:t>
            </a:r>
            <a:r>
              <a:rPr lang="en-US" sz="3000" b="1" dirty="0" smtClean="0"/>
              <a:t>ethics. 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>
                <a:solidFill>
                  <a:srgbClr val="0070C0"/>
                </a:solidFill>
              </a:rPr>
              <a:t>Socrates taught </a:t>
            </a:r>
            <a:r>
              <a:rPr lang="en-US" sz="3000" b="1" dirty="0" smtClean="0">
                <a:solidFill>
                  <a:srgbClr val="0070C0"/>
                </a:solidFill>
              </a:rPr>
              <a:t>by asking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questions that </a:t>
            </a:r>
            <a:r>
              <a:rPr lang="en-US" sz="3000" b="1" dirty="0" smtClean="0">
                <a:solidFill>
                  <a:srgbClr val="0070C0"/>
                </a:solidFill>
              </a:rPr>
              <a:t>forced </a:t>
            </a:r>
            <a:r>
              <a:rPr lang="en-US" sz="3000" b="1" dirty="0" smtClean="0">
                <a:solidFill>
                  <a:srgbClr val="0070C0"/>
                </a:solidFill>
              </a:rPr>
              <a:t>his 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students </a:t>
            </a:r>
            <a:r>
              <a:rPr lang="en-US" sz="3000" b="1" dirty="0" smtClean="0">
                <a:solidFill>
                  <a:srgbClr val="0070C0"/>
                </a:solidFill>
              </a:rPr>
              <a:t>to </a:t>
            </a:r>
            <a:r>
              <a:rPr lang="en-US" sz="3000" b="1" dirty="0" smtClean="0">
                <a:solidFill>
                  <a:srgbClr val="0070C0"/>
                </a:solidFill>
              </a:rPr>
              <a:t>use </a:t>
            </a:r>
            <a:r>
              <a:rPr lang="en-US" sz="3000" b="1" dirty="0" smtClean="0">
                <a:solidFill>
                  <a:srgbClr val="0070C0"/>
                </a:solidFill>
              </a:rPr>
              <a:t>logic. 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When </a:t>
            </a:r>
            <a:r>
              <a:rPr lang="en-US" sz="3000" b="1" dirty="0" smtClean="0"/>
              <a:t>teachers </a:t>
            </a:r>
            <a:r>
              <a:rPr lang="en-US" sz="3000" b="1" dirty="0" smtClean="0"/>
              <a:t>ask questions </a:t>
            </a:r>
            <a:br>
              <a:rPr lang="en-US" sz="3000" b="1" dirty="0" smtClean="0"/>
            </a:br>
            <a:r>
              <a:rPr lang="en-US" sz="3000" b="1" dirty="0" smtClean="0"/>
              <a:t>that encourage </a:t>
            </a:r>
            <a:r>
              <a:rPr lang="en-US" sz="3000" b="1" dirty="0" smtClean="0"/>
              <a:t>students to draw conclusions, they are using the "Socratic method" of teaching. 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80002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6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teach in </a:t>
            </a:r>
            <a:r>
              <a:rPr lang="en-US" sz="3000" b="1" dirty="0" smtClean="0"/>
              <a:t>a </a:t>
            </a:r>
            <a:br>
              <a:rPr lang="en-US" sz="3000" b="1" dirty="0" smtClean="0"/>
            </a:br>
            <a:r>
              <a:rPr lang="en-US" sz="3000" b="1" dirty="0" smtClean="0"/>
              <a:t>school</a:t>
            </a:r>
            <a:r>
              <a:rPr lang="en-US" sz="3000" b="1" dirty="0" smtClean="0"/>
              <a:t>.  The old </a:t>
            </a:r>
            <a:r>
              <a:rPr lang="en-US" sz="3000" b="1" dirty="0" smtClean="0"/>
              <a:t>philosopher </a:t>
            </a:r>
            <a:br>
              <a:rPr lang="en-US" sz="3000" b="1" dirty="0" smtClean="0"/>
            </a:br>
            <a:r>
              <a:rPr lang="en-US" sz="3000" b="1" dirty="0" smtClean="0"/>
              <a:t>drifted around </a:t>
            </a:r>
            <a:r>
              <a:rPr lang="en-US" sz="3000" b="1" dirty="0" smtClean="0"/>
              <a:t>Athens,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engaging his </a:t>
            </a:r>
            <a:r>
              <a:rPr lang="en-US" sz="3000" b="1" dirty="0" smtClean="0"/>
              <a:t>students in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arguments about </a:t>
            </a:r>
            <a:r>
              <a:rPr lang="en-US" sz="3000" b="1" dirty="0" smtClean="0"/>
              <a:t>justice,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bravery</a:t>
            </a:r>
            <a:r>
              <a:rPr lang="en-US" sz="3000" b="1" dirty="0" smtClean="0"/>
              <a:t>, </a:t>
            </a:r>
            <a:r>
              <a:rPr lang="en-US" sz="3000" b="1" dirty="0" smtClean="0"/>
              <a:t>and </a:t>
            </a:r>
            <a:r>
              <a:rPr lang="en-US" sz="3000" b="1" dirty="0" smtClean="0"/>
              <a:t>ethics. 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Socrates taught </a:t>
            </a:r>
            <a:r>
              <a:rPr lang="en-US" sz="3000" b="1" dirty="0" smtClean="0"/>
              <a:t>by asking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questions that </a:t>
            </a:r>
            <a:r>
              <a:rPr lang="en-US" sz="3000" b="1" dirty="0" smtClean="0"/>
              <a:t>forced </a:t>
            </a:r>
            <a:r>
              <a:rPr lang="en-US" sz="3000" b="1" dirty="0" smtClean="0"/>
              <a:t>his </a:t>
            </a:r>
            <a:br>
              <a:rPr lang="en-US" sz="3000" b="1" dirty="0" smtClean="0"/>
            </a:br>
            <a:r>
              <a:rPr lang="en-US" sz="3000" b="1" dirty="0" smtClean="0"/>
              <a:t>students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use </a:t>
            </a:r>
            <a:r>
              <a:rPr lang="en-US" sz="3000" b="1" dirty="0" smtClean="0"/>
              <a:t>logic. </a:t>
            </a: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smtClean="0">
                <a:solidFill>
                  <a:srgbClr val="0070C0"/>
                </a:solidFill>
              </a:rPr>
              <a:t>When </a:t>
            </a:r>
            <a:r>
              <a:rPr lang="en-US" sz="3000" b="1" dirty="0" smtClean="0">
                <a:solidFill>
                  <a:srgbClr val="0070C0"/>
                </a:solidFill>
              </a:rPr>
              <a:t>teachers </a:t>
            </a:r>
            <a:r>
              <a:rPr lang="en-US" sz="3000" b="1" dirty="0" smtClean="0">
                <a:solidFill>
                  <a:srgbClr val="0070C0"/>
                </a:solidFill>
              </a:rPr>
              <a:t>ask questions </a:t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that encourage </a:t>
            </a:r>
            <a:r>
              <a:rPr lang="en-US" sz="3000" b="1" dirty="0" smtClean="0">
                <a:solidFill>
                  <a:srgbClr val="0070C0"/>
                </a:solidFill>
              </a:rPr>
              <a:t>students to draw conclusions, they are using the "Socratic method" of teaching. 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80002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531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038600" cy="523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76200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A priest called the Oracle of Delphi pronounced Socrates the wisest man in Greece.  </a:t>
            </a:r>
            <a:r>
              <a:rPr lang="en-US" sz="3000" b="1" dirty="0" smtClean="0"/>
              <a:t>Socrates concluded that while others professed </a:t>
            </a:r>
            <a:r>
              <a:rPr lang="en-US" sz="3000" b="1" dirty="0" smtClean="0"/>
              <a:t>             knowledge </a:t>
            </a:r>
            <a:r>
              <a:rPr lang="en-US" sz="3000" b="1" dirty="0" smtClean="0"/>
              <a:t>they did not have, Socrates knew how little he knew.  Socrates asked many questions, but he gave few answers.  He often denied knowing the answers to the questions he asked.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5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038600" cy="523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76200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 priest called the Oracle of Delphi pronounced Socrates the wisest man in Greece.  </a:t>
            </a:r>
            <a:r>
              <a:rPr lang="en-US" sz="3000" b="1" dirty="0" smtClean="0">
                <a:solidFill>
                  <a:srgbClr val="0070C0"/>
                </a:solidFill>
              </a:rPr>
              <a:t>Socrates concluded that while others professed </a:t>
            </a:r>
            <a:r>
              <a:rPr lang="en-US" sz="3000" b="1" dirty="0" smtClean="0">
                <a:solidFill>
                  <a:srgbClr val="0070C0"/>
                </a:solidFill>
              </a:rPr>
              <a:t>             knowledge </a:t>
            </a:r>
            <a:r>
              <a:rPr lang="en-US" sz="3000" b="1" dirty="0" smtClean="0">
                <a:solidFill>
                  <a:srgbClr val="0070C0"/>
                </a:solidFill>
              </a:rPr>
              <a:t>they did not have, Socrates knew how little he knew.  </a:t>
            </a:r>
            <a:r>
              <a:rPr lang="en-US" sz="3000" b="1" dirty="0" smtClean="0"/>
              <a:t>Socrates asked many questions, but he gave few answers.  He often denied knowing the answers to the questions he asked.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767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038600" cy="523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76200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 priest called the Oracle of Delphi pronounced Socrates the wisest man in Greece.  Socrates concluded that while others professed </a:t>
            </a:r>
            <a:r>
              <a:rPr lang="en-US" sz="3000" b="1" dirty="0" smtClean="0"/>
              <a:t>             knowledge </a:t>
            </a:r>
            <a:r>
              <a:rPr lang="en-US" sz="3000" b="1" dirty="0" smtClean="0"/>
              <a:t>they did not have, Socrates knew how little he knew.  </a:t>
            </a:r>
            <a:r>
              <a:rPr lang="en-US" sz="3000" b="1" dirty="0" smtClean="0">
                <a:solidFill>
                  <a:srgbClr val="0070C0"/>
                </a:solidFill>
              </a:rPr>
              <a:t>Socrates asked many questions, but he gave few answers.  </a:t>
            </a:r>
            <a:r>
              <a:rPr lang="en-US" sz="3000" b="1" dirty="0" smtClean="0"/>
              <a:t>He often denied knowing the answers to the questions he asked.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3578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663"/>
            <a:ext cx="9143999" cy="68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2590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Wisdom can be defined as the knowledge of what is right and true.  </a:t>
            </a:r>
            <a:r>
              <a:rPr lang="en-US" sz="3000" b="1" dirty="0" smtClean="0">
                <a:solidFill>
                  <a:srgbClr val="0070C0"/>
                </a:solidFill>
              </a:rPr>
              <a:t>The ancient Greeks discussed, debated, and studied wisdom.  </a:t>
            </a:r>
            <a:r>
              <a:rPr lang="en-US" sz="3000" b="1" dirty="0" smtClean="0"/>
              <a:t>This is called </a:t>
            </a:r>
            <a:r>
              <a:rPr lang="en-US" sz="3000" b="1" i="1" dirty="0" smtClean="0"/>
              <a:t>philosophy</a:t>
            </a:r>
            <a:r>
              <a:rPr lang="en-US" sz="3000" b="1" dirty="0" smtClean="0"/>
              <a:t>.  The word philosophy comes from the Greek term meaning "the love of wisdom."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3891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4038600" cy="52367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76200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 priest called the Oracle of Delphi pronounced Socrates the wisest man in Greece.  Socrates concluded that while others professed </a:t>
            </a:r>
            <a:r>
              <a:rPr lang="en-US" sz="3000" b="1" dirty="0" smtClean="0"/>
              <a:t>             knowledge </a:t>
            </a:r>
            <a:r>
              <a:rPr lang="en-US" sz="3000" b="1" dirty="0" smtClean="0"/>
              <a:t>they did not have, Socrates knew how little he knew.  Socrates asked many questions, but he gave few answers.  </a:t>
            </a:r>
            <a:r>
              <a:rPr lang="en-US" sz="3000" b="1" dirty="0" smtClean="0">
                <a:solidFill>
                  <a:srgbClr val="0070C0"/>
                </a:solidFill>
              </a:rPr>
              <a:t>He often denied knowing the answers to the questions he asked.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375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66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Socrates did not write any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books </a:t>
            </a:r>
            <a:r>
              <a:rPr lang="en-US" sz="3000" b="1" dirty="0" smtClean="0">
                <a:solidFill>
                  <a:srgbClr val="0070C0"/>
                </a:solidFill>
              </a:rPr>
              <a:t>because he believed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in </a:t>
            </a:r>
            <a:r>
              <a:rPr lang="en-US" sz="3000" b="1" dirty="0" smtClean="0">
                <a:solidFill>
                  <a:srgbClr val="0070C0"/>
                </a:solidFill>
              </a:rPr>
              <a:t>the superiority of rhetoric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over </a:t>
            </a:r>
            <a:r>
              <a:rPr lang="en-US" sz="3000" b="1" dirty="0" smtClean="0">
                <a:solidFill>
                  <a:srgbClr val="0070C0"/>
                </a:solidFill>
              </a:rPr>
              <a:t>writing.  </a:t>
            </a:r>
            <a:r>
              <a:rPr lang="en-US" sz="3000" b="1" dirty="0" smtClean="0"/>
              <a:t>Rhetoric 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speech </a:t>
            </a:r>
            <a:r>
              <a:rPr lang="en-US" sz="3000" b="1" dirty="0" smtClean="0"/>
              <a:t>that is used to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persuade </a:t>
            </a:r>
            <a:r>
              <a:rPr lang="en-US" sz="3000" b="1" dirty="0" smtClean="0"/>
              <a:t>someone.  What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we </a:t>
            </a:r>
            <a:r>
              <a:rPr lang="en-US" sz="3000" b="1" dirty="0" smtClean="0"/>
              <a:t>know about Socrates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comes </a:t>
            </a:r>
            <a:r>
              <a:rPr lang="en-US" sz="3000" b="1" dirty="0" smtClean="0"/>
              <a:t>mostly from his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student</a:t>
            </a:r>
            <a:r>
              <a:rPr lang="en-US" sz="3000" b="1" dirty="0" smtClean="0"/>
              <a:t>, Plato.  Plato wrote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down </a:t>
            </a:r>
            <a:r>
              <a:rPr lang="en-US" sz="3000" b="1" dirty="0" smtClean="0"/>
              <a:t>his teacher’s ideas in a series of dialogues.  A dialogue is a conversation between two people.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Picture 4" descr="! socr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2810936" cy="3092030"/>
          </a:xfrm>
          <a:prstGeom prst="rect">
            <a:avLst/>
          </a:prstGeom>
        </p:spPr>
      </p:pic>
    </p:spTree>
  </p:cSld>
  <p:clrMapOvr>
    <a:masterClrMapping/>
  </p:clrMapOvr>
  <p:transition advTm="61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66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write any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books </a:t>
            </a:r>
            <a:r>
              <a:rPr lang="en-US" sz="3000" b="1" dirty="0" smtClean="0"/>
              <a:t>because he believed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in </a:t>
            </a:r>
            <a:r>
              <a:rPr lang="en-US" sz="3000" b="1" dirty="0" smtClean="0"/>
              <a:t>the superiority of rhetoric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over </a:t>
            </a:r>
            <a:r>
              <a:rPr lang="en-US" sz="3000" b="1" dirty="0" smtClean="0"/>
              <a:t>writing.  </a:t>
            </a:r>
            <a:r>
              <a:rPr lang="en-US" sz="3000" b="1" dirty="0" smtClean="0">
                <a:solidFill>
                  <a:srgbClr val="0070C0"/>
                </a:solidFill>
              </a:rPr>
              <a:t>Rhetoric is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speech </a:t>
            </a:r>
            <a:r>
              <a:rPr lang="en-US" sz="3000" b="1" dirty="0" smtClean="0">
                <a:solidFill>
                  <a:srgbClr val="0070C0"/>
                </a:solidFill>
              </a:rPr>
              <a:t>that is used to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persuade </a:t>
            </a:r>
            <a:r>
              <a:rPr lang="en-US" sz="3000" b="1" dirty="0" smtClean="0">
                <a:solidFill>
                  <a:srgbClr val="0070C0"/>
                </a:solidFill>
              </a:rPr>
              <a:t>someone.  </a:t>
            </a:r>
            <a:r>
              <a:rPr lang="en-US" sz="3000" b="1" dirty="0" smtClean="0"/>
              <a:t>What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we </a:t>
            </a:r>
            <a:r>
              <a:rPr lang="en-US" sz="3000" b="1" dirty="0" smtClean="0"/>
              <a:t>know about Socrates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comes </a:t>
            </a:r>
            <a:r>
              <a:rPr lang="en-US" sz="3000" b="1" dirty="0" smtClean="0"/>
              <a:t>mostly from his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student</a:t>
            </a:r>
            <a:r>
              <a:rPr lang="en-US" sz="3000" b="1" dirty="0" smtClean="0"/>
              <a:t>, Plato.  Plato wrote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down </a:t>
            </a:r>
            <a:r>
              <a:rPr lang="en-US" sz="3000" b="1" dirty="0" smtClean="0"/>
              <a:t>his teacher’s ideas in a series of dialogues.  A dialogue is a conversation between two people.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Picture 4" descr="! socr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2810936" cy="3092030"/>
          </a:xfrm>
          <a:prstGeom prst="rect">
            <a:avLst/>
          </a:prstGeom>
        </p:spPr>
      </p:pic>
    </p:spTree>
  </p:cSld>
  <p:clrMapOvr>
    <a:masterClrMapping/>
  </p:clrMapOvr>
  <p:transition advTm="3203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66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write any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books </a:t>
            </a:r>
            <a:r>
              <a:rPr lang="en-US" sz="3000" b="1" dirty="0" smtClean="0"/>
              <a:t>because he believed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in </a:t>
            </a:r>
            <a:r>
              <a:rPr lang="en-US" sz="3000" b="1" dirty="0" smtClean="0"/>
              <a:t>the superiority of rhetoric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over </a:t>
            </a:r>
            <a:r>
              <a:rPr lang="en-US" sz="3000" b="1" dirty="0" smtClean="0"/>
              <a:t>writing.  Rhetoric 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speech </a:t>
            </a:r>
            <a:r>
              <a:rPr lang="en-US" sz="3000" b="1" dirty="0" smtClean="0"/>
              <a:t>that is used to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persuade </a:t>
            </a:r>
            <a:r>
              <a:rPr lang="en-US" sz="3000" b="1" dirty="0" smtClean="0"/>
              <a:t>someone.  </a:t>
            </a:r>
            <a:r>
              <a:rPr lang="en-US" sz="3000" b="1" dirty="0" smtClean="0">
                <a:solidFill>
                  <a:srgbClr val="0070C0"/>
                </a:solidFill>
              </a:rPr>
              <a:t>What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we </a:t>
            </a:r>
            <a:r>
              <a:rPr lang="en-US" sz="3000" b="1" dirty="0" smtClean="0">
                <a:solidFill>
                  <a:srgbClr val="0070C0"/>
                </a:solidFill>
              </a:rPr>
              <a:t>know about Socrates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comes </a:t>
            </a:r>
            <a:r>
              <a:rPr lang="en-US" sz="3000" b="1" dirty="0" smtClean="0">
                <a:solidFill>
                  <a:srgbClr val="0070C0"/>
                </a:solidFill>
              </a:rPr>
              <a:t>mostly from his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student</a:t>
            </a:r>
            <a:r>
              <a:rPr lang="en-US" sz="3000" b="1" dirty="0" smtClean="0">
                <a:solidFill>
                  <a:srgbClr val="0070C0"/>
                </a:solidFill>
              </a:rPr>
              <a:t>, Plato.  </a:t>
            </a:r>
            <a:r>
              <a:rPr lang="en-US" sz="3000" b="1" dirty="0" smtClean="0"/>
              <a:t>Plato wrote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down </a:t>
            </a:r>
            <a:r>
              <a:rPr lang="en-US" sz="3000" b="1" dirty="0" smtClean="0"/>
              <a:t>his teacher’s ideas in a series of dialogues.  A dialogue is a conversation between two people.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Picture 4" descr="! socr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2810936" cy="3092030"/>
          </a:xfrm>
          <a:prstGeom prst="rect">
            <a:avLst/>
          </a:prstGeom>
        </p:spPr>
      </p:pic>
    </p:spTree>
  </p:cSld>
  <p:clrMapOvr>
    <a:masterClrMapping/>
  </p:clrMapOvr>
  <p:transition advTm="439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66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write any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books </a:t>
            </a:r>
            <a:r>
              <a:rPr lang="en-US" sz="3000" b="1" dirty="0" smtClean="0"/>
              <a:t>because he believed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in </a:t>
            </a:r>
            <a:r>
              <a:rPr lang="en-US" sz="3000" b="1" dirty="0" smtClean="0"/>
              <a:t>the superiority of rhetoric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over </a:t>
            </a:r>
            <a:r>
              <a:rPr lang="en-US" sz="3000" b="1" dirty="0" smtClean="0"/>
              <a:t>writing.  Rhetoric 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speech </a:t>
            </a:r>
            <a:r>
              <a:rPr lang="en-US" sz="3000" b="1" dirty="0" smtClean="0"/>
              <a:t>that is used to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persuade </a:t>
            </a:r>
            <a:r>
              <a:rPr lang="en-US" sz="3000" b="1" dirty="0" smtClean="0"/>
              <a:t>someone.  What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we </a:t>
            </a:r>
            <a:r>
              <a:rPr lang="en-US" sz="3000" b="1" dirty="0" smtClean="0"/>
              <a:t>know about Socrates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comes </a:t>
            </a:r>
            <a:r>
              <a:rPr lang="en-US" sz="3000" b="1" dirty="0" smtClean="0"/>
              <a:t>mostly from his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student</a:t>
            </a:r>
            <a:r>
              <a:rPr lang="en-US" sz="3000" b="1" dirty="0" smtClean="0"/>
              <a:t>, Plato.  </a:t>
            </a:r>
            <a:r>
              <a:rPr lang="en-US" sz="3000" b="1" dirty="0" smtClean="0">
                <a:solidFill>
                  <a:srgbClr val="0070C0"/>
                </a:solidFill>
              </a:rPr>
              <a:t>Plato wrote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down </a:t>
            </a:r>
            <a:r>
              <a:rPr lang="en-US" sz="3000" b="1" dirty="0" smtClean="0">
                <a:solidFill>
                  <a:srgbClr val="0070C0"/>
                </a:solidFill>
              </a:rPr>
              <a:t>his teacher’s ideas in a series of dialogues.  </a:t>
            </a:r>
            <a:r>
              <a:rPr lang="en-US" sz="3000" b="1" dirty="0" smtClean="0">
                <a:solidFill>
                  <a:srgbClr val="002060"/>
                </a:solidFill>
              </a:rPr>
              <a:t>A dialogue is a conversation between two people. 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Picture 4" descr="! socr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2810936" cy="3092030"/>
          </a:xfrm>
          <a:prstGeom prst="rect">
            <a:avLst/>
          </a:prstGeom>
        </p:spPr>
      </p:pic>
    </p:spTree>
  </p:cSld>
  <p:clrMapOvr>
    <a:masterClrMapping/>
  </p:clrMapOvr>
  <p:transition advTm="4359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66800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did not write any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books </a:t>
            </a:r>
            <a:r>
              <a:rPr lang="en-US" sz="3000" b="1" dirty="0" smtClean="0"/>
              <a:t>because he believed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in </a:t>
            </a:r>
            <a:r>
              <a:rPr lang="en-US" sz="3000" b="1" dirty="0" smtClean="0"/>
              <a:t>the superiority of rhetoric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over </a:t>
            </a:r>
            <a:r>
              <a:rPr lang="en-US" sz="3000" b="1" dirty="0" smtClean="0"/>
              <a:t>writing.  Rhetoric 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speech </a:t>
            </a:r>
            <a:r>
              <a:rPr lang="en-US" sz="3000" b="1" dirty="0" smtClean="0"/>
              <a:t>that is used to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persuade </a:t>
            </a:r>
            <a:r>
              <a:rPr lang="en-US" sz="3000" b="1" dirty="0" smtClean="0"/>
              <a:t>someone.  What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we </a:t>
            </a:r>
            <a:r>
              <a:rPr lang="en-US" sz="3000" b="1" dirty="0" smtClean="0"/>
              <a:t>know about Socrates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comes </a:t>
            </a:r>
            <a:r>
              <a:rPr lang="en-US" sz="3000" b="1" dirty="0" smtClean="0"/>
              <a:t>mostly from his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student</a:t>
            </a:r>
            <a:r>
              <a:rPr lang="en-US" sz="3000" b="1" dirty="0" smtClean="0"/>
              <a:t>, Plato.  </a:t>
            </a:r>
            <a:r>
              <a:rPr lang="en-US" sz="3000" b="1" dirty="0" smtClean="0">
                <a:solidFill>
                  <a:srgbClr val="002060"/>
                </a:solidFill>
              </a:rPr>
              <a:t>Plato wrote </a:t>
            </a:r>
            <a:r>
              <a:rPr lang="en-US" sz="3000" b="1" dirty="0" smtClean="0">
                <a:solidFill>
                  <a:srgbClr val="002060"/>
                </a:solidFill>
              </a:rPr>
              <a:t/>
            </a:r>
            <a:br>
              <a:rPr lang="en-US" sz="3000" b="1" dirty="0" smtClean="0">
                <a:solidFill>
                  <a:srgbClr val="002060"/>
                </a:solidFill>
              </a:rPr>
            </a:br>
            <a:r>
              <a:rPr lang="en-US" sz="3000" b="1" dirty="0" smtClean="0">
                <a:solidFill>
                  <a:srgbClr val="002060"/>
                </a:solidFill>
              </a:rPr>
              <a:t>down </a:t>
            </a:r>
            <a:r>
              <a:rPr lang="en-US" sz="3000" b="1" dirty="0" smtClean="0">
                <a:solidFill>
                  <a:srgbClr val="002060"/>
                </a:solidFill>
              </a:rPr>
              <a:t>his teacher’s ideas in a series of dialogues.  </a:t>
            </a:r>
            <a:r>
              <a:rPr lang="en-US" sz="3000" b="1" dirty="0" smtClean="0">
                <a:solidFill>
                  <a:srgbClr val="0070C0"/>
                </a:solidFill>
              </a:rPr>
              <a:t>A dialogue is a conversation between two people.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5" name="Picture 4" descr="! socrat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752600"/>
            <a:ext cx="2810936" cy="3092030"/>
          </a:xfrm>
          <a:prstGeom prst="rect">
            <a:avLst/>
          </a:prstGeom>
        </p:spPr>
      </p:pic>
    </p:spTree>
  </p:cSld>
  <p:clrMapOvr>
    <a:masterClrMapping/>
  </p:clrMapOvr>
  <p:transition advTm="3266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257320" cy="4505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9144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Athens had recently lost the Peloponnesian War to Sparta, and the humiliated leaders of the polis did not want a critic like Socrates challenging their authority.  </a:t>
            </a:r>
            <a:r>
              <a:rPr lang="en-US" sz="3000" b="1" dirty="0" smtClean="0"/>
              <a:t>Socrates called himself a “</a:t>
            </a:r>
            <a:r>
              <a:rPr lang="en-US" sz="3000" b="1" i="1" dirty="0" smtClean="0"/>
              <a:t>gadfly</a:t>
            </a:r>
            <a:r>
              <a:rPr lang="en-US" sz="3000" b="1" dirty="0" smtClean="0"/>
              <a:t>.”  A gadfly is a pest that bites livestock.  Socrates tried to use his criticism of Athens to “sting” the polis into recovering the Golden Age that existed before the long war.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109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257320" cy="4505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9144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Athens had recently lost the Peloponnesian War to Sparta, and the humiliated leaders of the polis did not want a critic like Socrates challenging their authority.  </a:t>
            </a:r>
            <a:r>
              <a:rPr lang="en-US" sz="3000" b="1" dirty="0" smtClean="0">
                <a:solidFill>
                  <a:srgbClr val="0070C0"/>
                </a:solidFill>
              </a:rPr>
              <a:t>Socrates called himself a “</a:t>
            </a:r>
            <a:r>
              <a:rPr lang="en-US" sz="3000" b="1" i="1" dirty="0" smtClean="0">
                <a:solidFill>
                  <a:srgbClr val="0070C0"/>
                </a:solidFill>
              </a:rPr>
              <a:t>gadfly</a:t>
            </a:r>
            <a:r>
              <a:rPr lang="en-US" sz="3000" b="1" dirty="0" smtClean="0">
                <a:solidFill>
                  <a:srgbClr val="0070C0"/>
                </a:solidFill>
              </a:rPr>
              <a:t>.”  </a:t>
            </a:r>
            <a:r>
              <a:rPr lang="en-US" sz="3000" b="1" dirty="0" smtClean="0"/>
              <a:t>A gadfly is a pest that bites livestock.  </a:t>
            </a:r>
            <a:r>
              <a:rPr lang="en-US" sz="3000" b="1" dirty="0" smtClean="0"/>
              <a:t>Socrates tried to use his criticism of Athens to “sting” the polis into recovering the Golden Age that existed before the long war.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2515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257320" cy="4505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9144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Athens had recently lost the Peloponnesian War to Sparta, and the humiliated leaders of the polis did not want a critic like Socrates challenging their authority.  Socrates called himself a “</a:t>
            </a:r>
            <a:r>
              <a:rPr lang="en-US" sz="3000" b="1" i="1" dirty="0" smtClean="0"/>
              <a:t>gadfly</a:t>
            </a:r>
            <a:r>
              <a:rPr lang="en-US" sz="3000" b="1" dirty="0" smtClean="0"/>
              <a:t>.”  </a:t>
            </a:r>
            <a:r>
              <a:rPr lang="en-US" sz="3000" b="1" dirty="0" smtClean="0">
                <a:solidFill>
                  <a:srgbClr val="0070C0"/>
                </a:solidFill>
              </a:rPr>
              <a:t>A gadfly is a pest that bites livestock.  </a:t>
            </a:r>
            <a:r>
              <a:rPr lang="en-US" sz="3000" b="1" dirty="0" smtClean="0"/>
              <a:t>Socrates tried to use his criticism of Athens to “sting” the polis into recovering the Golden Age that existed before the long war.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3328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257320" cy="4505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9144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Athens had recently lost the Peloponnesian War to Sparta, and the humiliated leaders of the polis did not want a critic like Socrates challenging their authority.  Socrates called himself a “</a:t>
            </a:r>
            <a:r>
              <a:rPr lang="en-US" sz="3000" b="1" i="1" dirty="0" smtClean="0"/>
              <a:t>gadfly</a:t>
            </a:r>
            <a:r>
              <a:rPr lang="en-US" sz="3000" b="1" dirty="0" smtClean="0"/>
              <a:t>.”  A gadfly is a pest that bites livestock.  </a:t>
            </a:r>
            <a:r>
              <a:rPr lang="en-US" sz="3000" b="1" dirty="0" smtClean="0">
                <a:solidFill>
                  <a:srgbClr val="0070C0"/>
                </a:solidFill>
              </a:rPr>
              <a:t>Socrates tried to use his criticism of Athens to “sting” the polis into recovering the Golden Age that existed before the long war.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945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663"/>
            <a:ext cx="9143999" cy="68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2590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Wisdom can be defined as the knowledge of what is right and true.  The ancient Greeks discussed, debated, and studied wisdom.  </a:t>
            </a:r>
            <a:r>
              <a:rPr lang="en-US" sz="3000" b="1" dirty="0" smtClean="0">
                <a:solidFill>
                  <a:srgbClr val="0070C0"/>
                </a:solidFill>
              </a:rPr>
              <a:t>This is called </a:t>
            </a:r>
            <a:r>
              <a:rPr lang="en-US" sz="3000" b="1" i="1" dirty="0" smtClean="0">
                <a:solidFill>
                  <a:srgbClr val="0070C0"/>
                </a:solidFill>
              </a:rPr>
              <a:t>philosophy</a:t>
            </a:r>
            <a:r>
              <a:rPr lang="en-US" sz="3000" b="1" dirty="0" smtClean="0">
                <a:solidFill>
                  <a:srgbClr val="0070C0"/>
                </a:solidFill>
              </a:rPr>
              <a:t>.</a:t>
            </a:r>
            <a:r>
              <a:rPr lang="en-US" sz="3000" b="1" dirty="0" smtClean="0"/>
              <a:t>  The word philosophy comes from the Greek term meaning "the love of wisdom."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1797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858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The Athenian </a:t>
            </a:r>
            <a:r>
              <a:rPr lang="en-US" sz="3000" b="1" dirty="0" smtClean="0">
                <a:solidFill>
                  <a:srgbClr val="0070C0"/>
                </a:solidFill>
              </a:rPr>
              <a:t>leaders threatened </a:t>
            </a:r>
            <a:r>
              <a:rPr lang="en-US" sz="3000" b="1" dirty="0" smtClean="0">
                <a:solidFill>
                  <a:srgbClr val="0070C0"/>
                </a:solidFill>
              </a:rPr>
              <a:t>to bring Socrates to trial on two charges.  </a:t>
            </a:r>
            <a:r>
              <a:rPr lang="en-US" sz="3000" b="1" dirty="0" smtClean="0"/>
              <a:t>Socrates refused to honor the gods. He was also charged with corrupting the youth of Athens by </a:t>
            </a:r>
            <a:r>
              <a:rPr lang="en-US" sz="3000" b="1" dirty="0" smtClean="0"/>
              <a:t>teaching the </a:t>
            </a:r>
            <a:r>
              <a:rPr lang="en-US" sz="3000" b="1" dirty="0" smtClean="0"/>
              <a:t>young </a:t>
            </a:r>
            <a:r>
              <a:rPr lang="en-US" sz="3000" b="1" dirty="0" smtClean="0"/>
              <a:t>people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trust their own </a:t>
            </a:r>
            <a:r>
              <a:rPr lang="en-US" sz="3000" b="1" dirty="0" smtClean="0"/>
              <a:t>judgment i</a:t>
            </a:r>
            <a:r>
              <a:rPr lang="en-US" sz="3000" b="1" dirty="0" smtClean="0"/>
              <a:t>nstead of </a:t>
            </a:r>
            <a:r>
              <a:rPr lang="en-US" sz="3000" b="1" dirty="0" smtClean="0"/>
              <a:t>following the </a:t>
            </a:r>
            <a:endParaRPr lang="en-US" sz="3000" b="1" dirty="0" smtClean="0"/>
          </a:p>
          <a:p>
            <a:r>
              <a:rPr lang="en-US" sz="3000" b="1" dirty="0" smtClean="0"/>
              <a:t>r</a:t>
            </a:r>
            <a:r>
              <a:rPr lang="en-US" sz="3000" b="1" dirty="0" smtClean="0"/>
              <a:t>ules of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>city </a:t>
            </a:r>
            <a:r>
              <a:rPr lang="en-US" sz="3000" b="1" dirty="0" smtClean="0"/>
              <a:t>leaders.   </a:t>
            </a:r>
            <a:br>
              <a:rPr lang="en-US" sz="3000" b="1" dirty="0" smtClean="0"/>
            </a:br>
            <a:r>
              <a:rPr lang="en-US" sz="3000" b="1" dirty="0" smtClean="0"/>
              <a:t>Most Athenians expected </a:t>
            </a:r>
            <a:endParaRPr lang="en-US" sz="3000" b="1" dirty="0" smtClean="0"/>
          </a:p>
          <a:p>
            <a:r>
              <a:rPr lang="en-US" sz="3000" b="1" dirty="0" smtClean="0"/>
              <a:t>the </a:t>
            </a:r>
            <a:r>
              <a:rPr lang="en-US" sz="3000" b="1" dirty="0" smtClean="0"/>
              <a:t>seventy-year-old </a:t>
            </a:r>
            <a:endParaRPr lang="en-US" sz="3000" b="1" dirty="0" smtClean="0"/>
          </a:p>
          <a:p>
            <a:r>
              <a:rPr lang="en-US" sz="3000" b="1" dirty="0" smtClean="0"/>
              <a:t>Socrates </a:t>
            </a:r>
            <a:r>
              <a:rPr lang="en-US" sz="3000" b="1" dirty="0" smtClean="0"/>
              <a:t>to leave Athens </a:t>
            </a:r>
            <a:endParaRPr lang="en-US" sz="3000" b="1" dirty="0" smtClean="0"/>
          </a:p>
          <a:p>
            <a:r>
              <a:rPr lang="en-US" sz="3000" b="1" dirty="0" smtClean="0"/>
              <a:t>before </a:t>
            </a:r>
            <a:r>
              <a:rPr lang="en-US" sz="3000" b="1" dirty="0" smtClean="0"/>
              <a:t>his arrest, but the </a:t>
            </a:r>
            <a:endParaRPr lang="en-US" sz="3000" b="1" dirty="0" smtClean="0"/>
          </a:p>
          <a:p>
            <a:r>
              <a:rPr lang="en-US" sz="3000" b="1" dirty="0" smtClean="0"/>
              <a:t>old </a:t>
            </a:r>
            <a:r>
              <a:rPr lang="en-US" sz="3000" b="1" dirty="0" smtClean="0"/>
              <a:t>philosopher remained </a:t>
            </a:r>
            <a:endParaRPr lang="en-US" sz="3000" b="1" dirty="0" smtClean="0"/>
          </a:p>
          <a:p>
            <a:r>
              <a:rPr lang="en-US" sz="3000" b="1" dirty="0" smtClean="0"/>
              <a:t>in Athens</a:t>
            </a:r>
            <a:r>
              <a:rPr lang="en-US" sz="3000" b="1" dirty="0" smtClean="0"/>
              <a:t>, stood trial, and </a:t>
            </a:r>
            <a:endParaRPr lang="en-US" sz="3000" b="1" dirty="0" smtClean="0"/>
          </a:p>
          <a:p>
            <a:r>
              <a:rPr lang="en-US" sz="3000" b="1" dirty="0" smtClean="0"/>
              <a:t>was </a:t>
            </a:r>
            <a:r>
              <a:rPr lang="en-US" sz="3000" b="1" dirty="0" smtClean="0"/>
              <a:t>found guilty.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074935" cy="34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1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858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The Athenian </a:t>
            </a:r>
            <a:r>
              <a:rPr lang="en-US" sz="3000" b="1" dirty="0" smtClean="0">
                <a:solidFill>
                  <a:srgbClr val="002060"/>
                </a:solidFill>
              </a:rPr>
              <a:t>leaders threatened </a:t>
            </a:r>
            <a:r>
              <a:rPr lang="en-US" sz="3000" b="1" dirty="0" smtClean="0">
                <a:solidFill>
                  <a:srgbClr val="002060"/>
                </a:solidFill>
              </a:rPr>
              <a:t>to bring Socrates to trial on two charges.  </a:t>
            </a:r>
            <a:r>
              <a:rPr lang="en-US" sz="3000" b="1" dirty="0" smtClean="0">
                <a:solidFill>
                  <a:srgbClr val="0070C0"/>
                </a:solidFill>
              </a:rPr>
              <a:t>Socrates refused to honor the gods.</a:t>
            </a:r>
            <a:r>
              <a:rPr lang="en-US" sz="3000" b="1" dirty="0" smtClean="0"/>
              <a:t> He was also charged with corrupting the youth of Athens by </a:t>
            </a:r>
            <a:r>
              <a:rPr lang="en-US" sz="3000" b="1" dirty="0" smtClean="0"/>
              <a:t>teaching the </a:t>
            </a:r>
            <a:r>
              <a:rPr lang="en-US" sz="3000" b="1" dirty="0" smtClean="0"/>
              <a:t>young </a:t>
            </a:r>
            <a:r>
              <a:rPr lang="en-US" sz="3000" b="1" dirty="0" smtClean="0"/>
              <a:t>people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trust their own </a:t>
            </a:r>
            <a:r>
              <a:rPr lang="en-US" sz="3000" b="1" dirty="0" smtClean="0"/>
              <a:t>judgment i</a:t>
            </a:r>
            <a:r>
              <a:rPr lang="en-US" sz="3000" b="1" dirty="0" smtClean="0"/>
              <a:t>nstead of </a:t>
            </a:r>
            <a:r>
              <a:rPr lang="en-US" sz="3000" b="1" dirty="0" smtClean="0"/>
              <a:t>following the </a:t>
            </a:r>
            <a:endParaRPr lang="en-US" sz="3000" b="1" dirty="0" smtClean="0"/>
          </a:p>
          <a:p>
            <a:r>
              <a:rPr lang="en-US" sz="3000" b="1" dirty="0" smtClean="0"/>
              <a:t>r</a:t>
            </a:r>
            <a:r>
              <a:rPr lang="en-US" sz="3000" b="1" dirty="0" smtClean="0"/>
              <a:t>ules of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>city </a:t>
            </a:r>
            <a:r>
              <a:rPr lang="en-US" sz="3000" b="1" dirty="0" smtClean="0"/>
              <a:t>leaders.   </a:t>
            </a:r>
            <a:br>
              <a:rPr lang="en-US" sz="3000" b="1" dirty="0" smtClean="0"/>
            </a:br>
            <a:r>
              <a:rPr lang="en-US" sz="3000" b="1" dirty="0" smtClean="0"/>
              <a:t>Most Athenians expected </a:t>
            </a:r>
            <a:endParaRPr lang="en-US" sz="3000" b="1" dirty="0" smtClean="0"/>
          </a:p>
          <a:p>
            <a:r>
              <a:rPr lang="en-US" sz="3000" b="1" dirty="0" smtClean="0"/>
              <a:t>the </a:t>
            </a:r>
            <a:r>
              <a:rPr lang="en-US" sz="3000" b="1" dirty="0" smtClean="0"/>
              <a:t>seventy-year-old </a:t>
            </a:r>
            <a:endParaRPr lang="en-US" sz="3000" b="1" dirty="0" smtClean="0"/>
          </a:p>
          <a:p>
            <a:r>
              <a:rPr lang="en-US" sz="3000" b="1" dirty="0" smtClean="0"/>
              <a:t>Socrates </a:t>
            </a:r>
            <a:r>
              <a:rPr lang="en-US" sz="3000" b="1" dirty="0" smtClean="0"/>
              <a:t>to leave Athens </a:t>
            </a:r>
            <a:endParaRPr lang="en-US" sz="3000" b="1" dirty="0" smtClean="0"/>
          </a:p>
          <a:p>
            <a:r>
              <a:rPr lang="en-US" sz="3000" b="1" dirty="0" smtClean="0"/>
              <a:t>before </a:t>
            </a:r>
            <a:r>
              <a:rPr lang="en-US" sz="3000" b="1" dirty="0" smtClean="0"/>
              <a:t>his arrest, but the </a:t>
            </a:r>
            <a:endParaRPr lang="en-US" sz="3000" b="1" dirty="0" smtClean="0"/>
          </a:p>
          <a:p>
            <a:r>
              <a:rPr lang="en-US" sz="3000" b="1" dirty="0" smtClean="0"/>
              <a:t>old </a:t>
            </a:r>
            <a:r>
              <a:rPr lang="en-US" sz="3000" b="1" dirty="0" smtClean="0"/>
              <a:t>philosopher remained </a:t>
            </a:r>
            <a:endParaRPr lang="en-US" sz="3000" b="1" dirty="0" smtClean="0"/>
          </a:p>
          <a:p>
            <a:r>
              <a:rPr lang="en-US" sz="3000" b="1" dirty="0" smtClean="0"/>
              <a:t>in Athens</a:t>
            </a:r>
            <a:r>
              <a:rPr lang="en-US" sz="3000" b="1" dirty="0" smtClean="0"/>
              <a:t>, stood trial, and </a:t>
            </a:r>
            <a:endParaRPr lang="en-US" sz="3000" b="1" dirty="0" smtClean="0"/>
          </a:p>
          <a:p>
            <a:r>
              <a:rPr lang="en-US" sz="3000" b="1" dirty="0" smtClean="0"/>
              <a:t>was </a:t>
            </a:r>
            <a:r>
              <a:rPr lang="en-US" sz="3000" b="1" dirty="0" smtClean="0"/>
              <a:t>found guilty.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074935" cy="34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5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858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The Athenian </a:t>
            </a:r>
            <a:r>
              <a:rPr lang="en-US" sz="3000" b="1" dirty="0" smtClean="0">
                <a:solidFill>
                  <a:srgbClr val="002060"/>
                </a:solidFill>
              </a:rPr>
              <a:t>leaders threatened </a:t>
            </a:r>
            <a:r>
              <a:rPr lang="en-US" sz="3000" b="1" dirty="0" smtClean="0">
                <a:solidFill>
                  <a:srgbClr val="002060"/>
                </a:solidFill>
              </a:rPr>
              <a:t>to bring Socrates to trial on two charges.  </a:t>
            </a:r>
            <a:r>
              <a:rPr lang="en-US" sz="3000" b="1" dirty="0" smtClean="0"/>
              <a:t>Socrates refused to honor the gods. </a:t>
            </a:r>
            <a:r>
              <a:rPr lang="en-US" sz="3000" b="1" dirty="0" smtClean="0">
                <a:solidFill>
                  <a:srgbClr val="0070C0"/>
                </a:solidFill>
              </a:rPr>
              <a:t>He was also charged with corrupting the youth of Athens by </a:t>
            </a:r>
            <a:r>
              <a:rPr lang="en-US" sz="3000" b="1" dirty="0" smtClean="0">
                <a:solidFill>
                  <a:srgbClr val="0070C0"/>
                </a:solidFill>
              </a:rPr>
              <a:t>teaching the </a:t>
            </a:r>
            <a:r>
              <a:rPr lang="en-US" sz="3000" b="1" dirty="0" smtClean="0">
                <a:solidFill>
                  <a:srgbClr val="0070C0"/>
                </a:solidFill>
              </a:rPr>
              <a:t>young </a:t>
            </a:r>
            <a:r>
              <a:rPr lang="en-US" sz="3000" b="1" dirty="0" smtClean="0">
                <a:solidFill>
                  <a:srgbClr val="0070C0"/>
                </a:solidFill>
              </a:rPr>
              <a:t>people </a:t>
            </a:r>
            <a:r>
              <a:rPr lang="en-US" sz="3000" b="1" dirty="0" smtClean="0">
                <a:solidFill>
                  <a:srgbClr val="0070C0"/>
                </a:solidFill>
              </a:rPr>
              <a:t>to </a:t>
            </a:r>
            <a:r>
              <a:rPr lang="en-US" sz="3000" b="1" dirty="0" smtClean="0">
                <a:solidFill>
                  <a:srgbClr val="0070C0"/>
                </a:solidFill>
              </a:rPr>
              <a:t>trust their own </a:t>
            </a:r>
            <a:r>
              <a:rPr lang="en-US" sz="3000" b="1" dirty="0" smtClean="0">
                <a:solidFill>
                  <a:srgbClr val="0070C0"/>
                </a:solidFill>
              </a:rPr>
              <a:t>judgment i</a:t>
            </a:r>
            <a:r>
              <a:rPr lang="en-US" sz="3000" b="1" dirty="0" smtClean="0">
                <a:solidFill>
                  <a:srgbClr val="0070C0"/>
                </a:solidFill>
              </a:rPr>
              <a:t>nstead of </a:t>
            </a:r>
            <a:r>
              <a:rPr lang="en-US" sz="3000" b="1" dirty="0" smtClean="0">
                <a:solidFill>
                  <a:srgbClr val="0070C0"/>
                </a:solidFill>
              </a:rPr>
              <a:t>following the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r</a:t>
            </a:r>
            <a:r>
              <a:rPr lang="en-US" sz="3000" b="1" dirty="0" smtClean="0">
                <a:solidFill>
                  <a:srgbClr val="0070C0"/>
                </a:solidFill>
              </a:rPr>
              <a:t>ules of </a:t>
            </a:r>
            <a:r>
              <a:rPr lang="en-US" sz="3000" b="1" dirty="0" smtClean="0">
                <a:solidFill>
                  <a:srgbClr val="0070C0"/>
                </a:solidFill>
              </a:rPr>
              <a:t>the </a:t>
            </a:r>
            <a:r>
              <a:rPr lang="en-US" sz="3000" b="1" dirty="0" smtClean="0">
                <a:solidFill>
                  <a:srgbClr val="0070C0"/>
                </a:solidFill>
              </a:rPr>
              <a:t>city </a:t>
            </a:r>
            <a:r>
              <a:rPr lang="en-US" sz="3000" b="1" dirty="0" smtClean="0">
                <a:solidFill>
                  <a:srgbClr val="0070C0"/>
                </a:solidFill>
              </a:rPr>
              <a:t>leaders.  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Most Athenians expected </a:t>
            </a:r>
            <a:endParaRPr lang="en-US" sz="3000" b="1" dirty="0" smtClean="0"/>
          </a:p>
          <a:p>
            <a:r>
              <a:rPr lang="en-US" sz="3000" b="1" dirty="0" smtClean="0"/>
              <a:t>the </a:t>
            </a:r>
            <a:r>
              <a:rPr lang="en-US" sz="3000" b="1" dirty="0" smtClean="0"/>
              <a:t>seventy-year-old </a:t>
            </a:r>
            <a:endParaRPr lang="en-US" sz="3000" b="1" dirty="0" smtClean="0"/>
          </a:p>
          <a:p>
            <a:r>
              <a:rPr lang="en-US" sz="3000" b="1" dirty="0" smtClean="0"/>
              <a:t>Socrates </a:t>
            </a:r>
            <a:r>
              <a:rPr lang="en-US" sz="3000" b="1" dirty="0" smtClean="0"/>
              <a:t>to leave Athens </a:t>
            </a:r>
            <a:endParaRPr lang="en-US" sz="3000" b="1" dirty="0" smtClean="0"/>
          </a:p>
          <a:p>
            <a:r>
              <a:rPr lang="en-US" sz="3000" b="1" dirty="0" smtClean="0"/>
              <a:t>before </a:t>
            </a:r>
            <a:r>
              <a:rPr lang="en-US" sz="3000" b="1" dirty="0" smtClean="0"/>
              <a:t>his arrest, but the </a:t>
            </a:r>
            <a:endParaRPr lang="en-US" sz="3000" b="1" dirty="0" smtClean="0"/>
          </a:p>
          <a:p>
            <a:r>
              <a:rPr lang="en-US" sz="3000" b="1" dirty="0" smtClean="0"/>
              <a:t>old </a:t>
            </a:r>
            <a:r>
              <a:rPr lang="en-US" sz="3000" b="1" dirty="0" smtClean="0"/>
              <a:t>philosopher remained </a:t>
            </a:r>
            <a:endParaRPr lang="en-US" sz="3000" b="1" dirty="0" smtClean="0"/>
          </a:p>
          <a:p>
            <a:r>
              <a:rPr lang="en-US" sz="3000" b="1" dirty="0" smtClean="0"/>
              <a:t>in Athens</a:t>
            </a:r>
            <a:r>
              <a:rPr lang="en-US" sz="3000" b="1" dirty="0" smtClean="0"/>
              <a:t>, stood trial, and </a:t>
            </a:r>
            <a:endParaRPr lang="en-US" sz="3000" b="1" dirty="0" smtClean="0"/>
          </a:p>
          <a:p>
            <a:r>
              <a:rPr lang="en-US" sz="3000" b="1" dirty="0" smtClean="0"/>
              <a:t>was </a:t>
            </a:r>
            <a:r>
              <a:rPr lang="en-US" sz="3000" b="1" dirty="0" smtClean="0"/>
              <a:t>found guilty.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074935" cy="34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219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858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</a:rPr>
              <a:t>The Athenian </a:t>
            </a:r>
            <a:r>
              <a:rPr lang="en-US" sz="3000" b="1" dirty="0" smtClean="0">
                <a:solidFill>
                  <a:srgbClr val="002060"/>
                </a:solidFill>
              </a:rPr>
              <a:t>leaders threatened </a:t>
            </a:r>
            <a:r>
              <a:rPr lang="en-US" sz="3000" b="1" dirty="0" smtClean="0">
                <a:solidFill>
                  <a:srgbClr val="002060"/>
                </a:solidFill>
              </a:rPr>
              <a:t>to bring Socrates to trial on two charges.  </a:t>
            </a:r>
            <a:r>
              <a:rPr lang="en-US" sz="3000" b="1" dirty="0" smtClean="0"/>
              <a:t>Socrates refused to honor the gods. He was also charged with corrupting the youth of Athens by </a:t>
            </a:r>
            <a:r>
              <a:rPr lang="en-US" sz="3000" b="1" dirty="0" smtClean="0"/>
              <a:t>teaching the </a:t>
            </a:r>
            <a:r>
              <a:rPr lang="en-US" sz="3000" b="1" dirty="0" smtClean="0"/>
              <a:t>young </a:t>
            </a:r>
            <a:r>
              <a:rPr lang="en-US" sz="3000" b="1" dirty="0" smtClean="0"/>
              <a:t>people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trust their own </a:t>
            </a:r>
            <a:r>
              <a:rPr lang="en-US" sz="3000" b="1" dirty="0" smtClean="0"/>
              <a:t>judgment i</a:t>
            </a:r>
            <a:r>
              <a:rPr lang="en-US" sz="3000" b="1" dirty="0" smtClean="0"/>
              <a:t>nstead of </a:t>
            </a:r>
            <a:r>
              <a:rPr lang="en-US" sz="3000" b="1" dirty="0" smtClean="0"/>
              <a:t>following the </a:t>
            </a:r>
            <a:endParaRPr lang="en-US" sz="3000" b="1" dirty="0" smtClean="0"/>
          </a:p>
          <a:p>
            <a:r>
              <a:rPr lang="en-US" sz="3000" b="1" dirty="0" smtClean="0"/>
              <a:t>r</a:t>
            </a:r>
            <a:r>
              <a:rPr lang="en-US" sz="3000" b="1" dirty="0" smtClean="0"/>
              <a:t>ules of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>city </a:t>
            </a:r>
            <a:r>
              <a:rPr lang="en-US" sz="3000" b="1" dirty="0" smtClean="0"/>
              <a:t>leaders.   </a:t>
            </a:r>
            <a:br>
              <a:rPr lang="en-US" sz="3000" b="1" dirty="0" smtClean="0"/>
            </a:br>
            <a:r>
              <a:rPr lang="en-US" sz="3000" b="1" dirty="0" smtClean="0">
                <a:solidFill>
                  <a:srgbClr val="0070C0"/>
                </a:solidFill>
              </a:rPr>
              <a:t>Most Athenians expected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the </a:t>
            </a:r>
            <a:r>
              <a:rPr lang="en-US" sz="3000" b="1" dirty="0" smtClean="0">
                <a:solidFill>
                  <a:srgbClr val="0070C0"/>
                </a:solidFill>
              </a:rPr>
              <a:t>seventy-year-old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Socrates </a:t>
            </a:r>
            <a:r>
              <a:rPr lang="en-US" sz="3000" b="1" dirty="0" smtClean="0">
                <a:solidFill>
                  <a:srgbClr val="0070C0"/>
                </a:solidFill>
              </a:rPr>
              <a:t>to leave Athens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before </a:t>
            </a:r>
            <a:r>
              <a:rPr lang="en-US" sz="3000" b="1" dirty="0" smtClean="0">
                <a:solidFill>
                  <a:srgbClr val="0070C0"/>
                </a:solidFill>
              </a:rPr>
              <a:t>his arrest, but the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old </a:t>
            </a:r>
            <a:r>
              <a:rPr lang="en-US" sz="3000" b="1" dirty="0" smtClean="0">
                <a:solidFill>
                  <a:srgbClr val="0070C0"/>
                </a:solidFill>
              </a:rPr>
              <a:t>philosopher remained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in Athens</a:t>
            </a:r>
            <a:r>
              <a:rPr lang="en-US" sz="3000" b="1" dirty="0" smtClean="0">
                <a:solidFill>
                  <a:srgbClr val="0070C0"/>
                </a:solidFill>
              </a:rPr>
              <a:t>, stood trial, and 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rgbClr val="0070C0"/>
                </a:solidFill>
              </a:rPr>
              <a:t>was </a:t>
            </a:r>
            <a:r>
              <a:rPr lang="en-US" sz="3000" b="1" dirty="0" smtClean="0">
                <a:solidFill>
                  <a:srgbClr val="0070C0"/>
                </a:solidFill>
              </a:rPr>
              <a:t>found guilty.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3074935" cy="34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2656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8100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Socrates refused to </a:t>
            </a:r>
            <a:r>
              <a:rPr lang="en-US" sz="3000" b="1" dirty="0" smtClean="0">
                <a:solidFill>
                  <a:srgbClr val="0070C0"/>
                </a:solidFill>
              </a:rPr>
              <a:t>participate </a:t>
            </a:r>
            <a:r>
              <a:rPr lang="en-US" sz="3000" b="1" dirty="0" smtClean="0">
                <a:solidFill>
                  <a:srgbClr val="0070C0"/>
                </a:solidFill>
              </a:rPr>
              <a:t>in a plan </a:t>
            </a:r>
            <a:r>
              <a:rPr lang="en-US" sz="3000" b="1" dirty="0" smtClean="0">
                <a:solidFill>
                  <a:srgbClr val="0070C0"/>
                </a:solidFill>
              </a:rPr>
              <a:t>to </a:t>
            </a:r>
            <a:r>
              <a:rPr lang="en-US" sz="3000" b="1" dirty="0" smtClean="0">
                <a:solidFill>
                  <a:srgbClr val="0070C0"/>
                </a:solidFill>
              </a:rPr>
              <a:t>escape from </a:t>
            </a:r>
            <a:r>
              <a:rPr lang="en-US" sz="3000" b="1" dirty="0" smtClean="0">
                <a:solidFill>
                  <a:srgbClr val="0070C0"/>
                </a:solidFill>
              </a:rPr>
              <a:t>prison</a:t>
            </a:r>
            <a:r>
              <a:rPr lang="en-US" sz="3000" b="1" dirty="0" smtClean="0">
                <a:solidFill>
                  <a:srgbClr val="0070C0"/>
                </a:solidFill>
              </a:rPr>
              <a:t>. 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>philosopher </a:t>
            </a:r>
            <a:r>
              <a:rPr lang="en-US" sz="3000" b="1" dirty="0" smtClean="0"/>
              <a:t>calmly </a:t>
            </a:r>
            <a:r>
              <a:rPr lang="en-US" sz="3000" b="1" dirty="0" smtClean="0"/>
              <a:t>accepted </a:t>
            </a:r>
            <a:r>
              <a:rPr lang="en-US" sz="3000" b="1" dirty="0" smtClean="0"/>
              <a:t>his death </a:t>
            </a:r>
            <a:r>
              <a:rPr lang="en-US" sz="3000" b="1" dirty="0" smtClean="0"/>
              <a:t>by </a:t>
            </a:r>
            <a:r>
              <a:rPr lang="en-US" sz="3000" b="1" dirty="0" smtClean="0"/>
              <a:t>drinking from a </a:t>
            </a:r>
            <a:r>
              <a:rPr lang="en-US" sz="3000" b="1" dirty="0" smtClean="0"/>
              <a:t>cup </a:t>
            </a:r>
            <a:r>
              <a:rPr lang="en-US" sz="3000" b="1" dirty="0" smtClean="0"/>
              <a:t>of poison </a:t>
            </a:r>
            <a:r>
              <a:rPr lang="en-US" sz="3000" b="1" dirty="0" smtClean="0"/>
              <a:t>hemlock</a:t>
            </a:r>
            <a:r>
              <a:rPr lang="en-US" sz="3000" b="1" dirty="0" smtClean="0"/>
              <a:t>, the customary practice of execution of his time.  Socrates believed that he must obey the law, even if he disagreed with it.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6" name="Picture 2" descr="http://www.aihuubienhoa.com/images/upload/Article/2013/thang_-_10/canhac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419599" cy="3005328"/>
          </a:xfrm>
          <a:prstGeom prst="rect">
            <a:avLst/>
          </a:prstGeom>
          <a:noFill/>
        </p:spPr>
      </p:pic>
    </p:spTree>
  </p:cSld>
  <p:clrMapOvr>
    <a:masterClrMapping/>
  </p:clrMapOvr>
  <p:transition advTm="42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8100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refused to </a:t>
            </a:r>
            <a:r>
              <a:rPr lang="en-US" sz="3000" b="1" dirty="0" smtClean="0"/>
              <a:t>participate </a:t>
            </a:r>
            <a:r>
              <a:rPr lang="en-US" sz="3000" b="1" dirty="0" smtClean="0"/>
              <a:t>in a plan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escape from </a:t>
            </a:r>
            <a:r>
              <a:rPr lang="en-US" sz="3000" b="1" dirty="0" smtClean="0"/>
              <a:t>prison</a:t>
            </a:r>
            <a:r>
              <a:rPr lang="en-US" sz="3000" b="1" dirty="0" smtClean="0"/>
              <a:t>.  </a:t>
            </a:r>
            <a:r>
              <a:rPr lang="en-US" sz="3000" b="1" dirty="0" smtClean="0">
                <a:solidFill>
                  <a:srgbClr val="0070C0"/>
                </a:solidFill>
              </a:rPr>
              <a:t>The </a:t>
            </a:r>
            <a:r>
              <a:rPr lang="en-US" sz="3000" b="1" dirty="0" smtClean="0">
                <a:solidFill>
                  <a:srgbClr val="0070C0"/>
                </a:solidFill>
              </a:rPr>
              <a:t>philosopher </a:t>
            </a:r>
            <a:r>
              <a:rPr lang="en-US" sz="3000" b="1" dirty="0" smtClean="0">
                <a:solidFill>
                  <a:srgbClr val="0070C0"/>
                </a:solidFill>
              </a:rPr>
              <a:t>calmly </a:t>
            </a:r>
            <a:r>
              <a:rPr lang="en-US" sz="3000" b="1" dirty="0" smtClean="0">
                <a:solidFill>
                  <a:srgbClr val="0070C0"/>
                </a:solidFill>
              </a:rPr>
              <a:t>accepted </a:t>
            </a:r>
            <a:r>
              <a:rPr lang="en-US" sz="3000" b="1" dirty="0" smtClean="0">
                <a:solidFill>
                  <a:srgbClr val="0070C0"/>
                </a:solidFill>
              </a:rPr>
              <a:t>his death </a:t>
            </a:r>
            <a:r>
              <a:rPr lang="en-US" sz="3000" b="1" dirty="0" smtClean="0">
                <a:solidFill>
                  <a:srgbClr val="0070C0"/>
                </a:solidFill>
              </a:rPr>
              <a:t>by </a:t>
            </a:r>
            <a:r>
              <a:rPr lang="en-US" sz="3000" b="1" dirty="0" smtClean="0">
                <a:solidFill>
                  <a:srgbClr val="0070C0"/>
                </a:solidFill>
              </a:rPr>
              <a:t>drinking from a </a:t>
            </a:r>
            <a:r>
              <a:rPr lang="en-US" sz="3000" b="1" dirty="0" smtClean="0">
                <a:solidFill>
                  <a:srgbClr val="0070C0"/>
                </a:solidFill>
              </a:rPr>
              <a:t>cup </a:t>
            </a:r>
            <a:r>
              <a:rPr lang="en-US" sz="3000" b="1" dirty="0" smtClean="0">
                <a:solidFill>
                  <a:srgbClr val="0070C0"/>
                </a:solidFill>
              </a:rPr>
              <a:t>of poison </a:t>
            </a:r>
            <a:r>
              <a:rPr lang="en-US" sz="3000" b="1" dirty="0" smtClean="0">
                <a:solidFill>
                  <a:srgbClr val="0070C0"/>
                </a:solidFill>
              </a:rPr>
              <a:t>hemlock</a:t>
            </a:r>
            <a:r>
              <a:rPr lang="en-US" sz="3000" b="1" dirty="0" smtClean="0">
                <a:solidFill>
                  <a:srgbClr val="0070C0"/>
                </a:solidFill>
              </a:rPr>
              <a:t>, the customary practice of execution of his time.  </a:t>
            </a:r>
            <a:r>
              <a:rPr lang="en-US" sz="3000" b="1" dirty="0" smtClean="0"/>
              <a:t>Socrates believed that he must obey the law, even if he disagreed with it.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6" name="Picture 2" descr="http://www.aihuubienhoa.com/images/upload/Article/2013/thang_-_10/canhac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419599" cy="3005328"/>
          </a:xfrm>
          <a:prstGeom prst="rect">
            <a:avLst/>
          </a:prstGeom>
          <a:noFill/>
        </p:spPr>
      </p:pic>
    </p:spTree>
  </p:cSld>
  <p:clrMapOvr>
    <a:masterClrMapping/>
  </p:clrMapOvr>
  <p:transition advTm="9797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810000"/>
            <a:ext cx="777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Socrates refused to </a:t>
            </a:r>
            <a:r>
              <a:rPr lang="en-US" sz="3000" b="1" dirty="0" smtClean="0"/>
              <a:t>participate </a:t>
            </a:r>
            <a:r>
              <a:rPr lang="en-US" sz="3000" b="1" dirty="0" smtClean="0"/>
              <a:t>in a plan </a:t>
            </a:r>
            <a:r>
              <a:rPr lang="en-US" sz="3000" b="1" dirty="0" smtClean="0"/>
              <a:t>to </a:t>
            </a:r>
            <a:r>
              <a:rPr lang="en-US" sz="3000" b="1" dirty="0" smtClean="0"/>
              <a:t>escape from </a:t>
            </a:r>
            <a:r>
              <a:rPr lang="en-US" sz="3000" b="1" dirty="0" smtClean="0"/>
              <a:t>prison</a:t>
            </a:r>
            <a:r>
              <a:rPr lang="en-US" sz="3000" b="1" dirty="0" smtClean="0"/>
              <a:t>.  The </a:t>
            </a:r>
            <a:r>
              <a:rPr lang="en-US" sz="3000" b="1" dirty="0" smtClean="0"/>
              <a:t>philosopher </a:t>
            </a:r>
            <a:r>
              <a:rPr lang="en-US" sz="3000" b="1" dirty="0" smtClean="0"/>
              <a:t>calmly </a:t>
            </a:r>
            <a:r>
              <a:rPr lang="en-US" sz="3000" b="1" dirty="0" smtClean="0"/>
              <a:t>accepted </a:t>
            </a:r>
            <a:r>
              <a:rPr lang="en-US" sz="3000" b="1" dirty="0" smtClean="0"/>
              <a:t>his death </a:t>
            </a:r>
            <a:r>
              <a:rPr lang="en-US" sz="3000" b="1" dirty="0" smtClean="0"/>
              <a:t>by </a:t>
            </a:r>
            <a:r>
              <a:rPr lang="en-US" sz="3000" b="1" dirty="0" smtClean="0"/>
              <a:t>drinking from a </a:t>
            </a:r>
            <a:r>
              <a:rPr lang="en-US" sz="3000" b="1" dirty="0" smtClean="0"/>
              <a:t>cup </a:t>
            </a:r>
            <a:r>
              <a:rPr lang="en-US" sz="3000" b="1" dirty="0" smtClean="0"/>
              <a:t>of poison </a:t>
            </a:r>
            <a:r>
              <a:rPr lang="en-US" sz="3000" b="1" dirty="0" smtClean="0"/>
              <a:t>hemlock</a:t>
            </a:r>
            <a:r>
              <a:rPr lang="en-US" sz="3000" b="1" dirty="0" smtClean="0"/>
              <a:t>, the customary practice of execution of his time.  </a:t>
            </a:r>
            <a:r>
              <a:rPr lang="en-US" sz="3000" b="1" dirty="0" smtClean="0">
                <a:solidFill>
                  <a:srgbClr val="0070C0"/>
                </a:solidFill>
              </a:rPr>
              <a:t>Socrates believed that he must obey the law, even if he disagreed with it.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6" name="Picture 2" descr="http://www.aihuubienhoa.com/images/upload/Article/2013/thang_-_10/canhac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419599" cy="3005328"/>
          </a:xfrm>
          <a:prstGeom prst="rect">
            <a:avLst/>
          </a:prstGeom>
          <a:noFill/>
        </p:spPr>
      </p:pic>
    </p:spTree>
  </p:cSld>
  <p:clrMapOvr>
    <a:masterClrMapping/>
  </p:clrMapOvr>
  <p:transition advTm="6859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www.mrdowling.com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logo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90800"/>
            <a:ext cx="3898270" cy="1630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212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Music courtesy of </a:t>
            </a:r>
            <a:r>
              <a:rPr lang="en-US" sz="1400" b="1" dirty="0" err="1" smtClean="0">
                <a:solidFill>
                  <a:schemeClr val="tx2">
                    <a:lumMod val="50000"/>
                  </a:schemeClr>
                </a:solidFill>
              </a:rPr>
              <a:t>Dano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-O</a:t>
            </a:r>
            <a:endParaRPr lang="en-US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at http://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danosongs.com.</a:t>
            </a:r>
            <a:endParaRPr lang="en-U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64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0" y="663"/>
            <a:ext cx="9143999" cy="685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14400" y="2590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Wisdom can be defined as the knowledge of what is right and true.  The ancient Greeks discussed, debated, and studied wisdom.  This is called </a:t>
            </a:r>
            <a:r>
              <a:rPr lang="en-US" sz="3000" b="1" i="1" dirty="0" smtClean="0"/>
              <a:t>philosophy</a:t>
            </a:r>
            <a:r>
              <a:rPr lang="en-US" sz="3000" b="1" dirty="0" smtClean="0"/>
              <a:t>.  </a:t>
            </a:r>
            <a:r>
              <a:rPr lang="en-US" sz="3000" b="1" dirty="0" smtClean="0">
                <a:solidFill>
                  <a:srgbClr val="0070C0"/>
                </a:solidFill>
              </a:rPr>
              <a:t>The word philosophy comes from the Greek term meaning "the love of wisdom."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Tm="41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096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The Greeks believed they could become wise by using reason.  </a:t>
            </a:r>
            <a:r>
              <a:rPr lang="en-US" sz="3000" b="1" dirty="0" smtClean="0"/>
              <a:t>Reason is the ability to think clearly.  </a:t>
            </a:r>
            <a:r>
              <a:rPr lang="en-US" sz="3000" b="1" dirty="0" smtClean="0"/>
              <a:t>Greek philosophers developed logic, a step-by-step method of using reason to think through a problem.  A philosopher named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Socrates </a:t>
            </a:r>
            <a:r>
              <a:rPr lang="en-US" sz="3000" b="1" dirty="0" smtClean="0"/>
              <a:t>challenged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the </a:t>
            </a:r>
            <a:r>
              <a:rPr lang="en-US" sz="3000" b="1" dirty="0" smtClean="0"/>
              <a:t>leaders of Athens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by </a:t>
            </a:r>
            <a:r>
              <a:rPr lang="en-US" sz="3000" b="1" dirty="0" smtClean="0"/>
              <a:t>asked his students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to </a:t>
            </a:r>
            <a:r>
              <a:rPr lang="en-US" sz="3000" b="1" dirty="0" smtClean="0"/>
              <a:t>use reason and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logic </a:t>
            </a:r>
            <a:r>
              <a:rPr lang="en-US" sz="3000" b="1" dirty="0" smtClean="0"/>
              <a:t>instead of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following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directions </a:t>
            </a:r>
            <a:r>
              <a:rPr lang="en-US" sz="3000" b="1" dirty="0" smtClean="0"/>
              <a:t>of the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leaders </a:t>
            </a:r>
            <a:r>
              <a:rPr lang="en-US" sz="3000" b="1" dirty="0" smtClean="0"/>
              <a:t>of Athens.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42" name="Picture 2" descr="http://farm4.staticflickr.com/3660/3618249963_6a77e88e25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4942072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4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096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Greeks believed they could become wise by using reason.  </a:t>
            </a:r>
            <a:r>
              <a:rPr lang="en-US" sz="3000" b="1" dirty="0" smtClean="0">
                <a:solidFill>
                  <a:srgbClr val="0070C0"/>
                </a:solidFill>
              </a:rPr>
              <a:t>Reason is the ability to think clearly.  </a:t>
            </a:r>
            <a:r>
              <a:rPr lang="en-US" sz="3000" b="1" dirty="0" smtClean="0"/>
              <a:t>Greek philosophers developed logic, a step-by-step method of using reason to think through a problem.  A philosopher named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Socrates </a:t>
            </a:r>
            <a:r>
              <a:rPr lang="en-US" sz="3000" b="1" dirty="0" smtClean="0"/>
              <a:t>challenged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the </a:t>
            </a:r>
            <a:r>
              <a:rPr lang="en-US" sz="3000" b="1" dirty="0" smtClean="0"/>
              <a:t>leaders of Athens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by </a:t>
            </a:r>
            <a:r>
              <a:rPr lang="en-US" sz="3000" b="1" dirty="0" smtClean="0"/>
              <a:t>asked his students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to </a:t>
            </a:r>
            <a:r>
              <a:rPr lang="en-US" sz="3000" b="1" dirty="0" smtClean="0"/>
              <a:t>use reason and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logic </a:t>
            </a:r>
            <a:r>
              <a:rPr lang="en-US" sz="3000" b="1" dirty="0" smtClean="0"/>
              <a:t>instead of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following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directions </a:t>
            </a:r>
            <a:r>
              <a:rPr lang="en-US" sz="3000" b="1" dirty="0" smtClean="0"/>
              <a:t>of the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leaders </a:t>
            </a:r>
            <a:r>
              <a:rPr lang="en-US" sz="3000" b="1" dirty="0" smtClean="0"/>
              <a:t>of Athens.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42" name="Picture 2" descr="http://farm4.staticflickr.com/3660/3618249963_6a77e88e25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4942072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246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096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Greeks believed they could become wise by using reason.  Reason is the ability to think clearly.  </a:t>
            </a:r>
            <a:r>
              <a:rPr lang="en-US" sz="3000" b="1" dirty="0" smtClean="0">
                <a:solidFill>
                  <a:srgbClr val="0070C0"/>
                </a:solidFill>
              </a:rPr>
              <a:t>Greek philosophers developed logic, a step-by-step method of using reason to think through a problem.  </a:t>
            </a:r>
            <a:r>
              <a:rPr lang="en-US" sz="3000" b="1" dirty="0" smtClean="0"/>
              <a:t>A philosopher named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Socrates </a:t>
            </a:r>
            <a:r>
              <a:rPr lang="en-US" sz="3000" b="1" dirty="0" smtClean="0"/>
              <a:t>challenged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the </a:t>
            </a:r>
            <a:r>
              <a:rPr lang="en-US" sz="3000" b="1" dirty="0" smtClean="0"/>
              <a:t>leaders of Athens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by </a:t>
            </a:r>
            <a:r>
              <a:rPr lang="en-US" sz="3000" b="1" dirty="0" smtClean="0"/>
              <a:t>asked his students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to </a:t>
            </a:r>
            <a:r>
              <a:rPr lang="en-US" sz="3000" b="1" dirty="0" smtClean="0"/>
              <a:t>use reason and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logic </a:t>
            </a:r>
            <a:r>
              <a:rPr lang="en-US" sz="3000" b="1" dirty="0" smtClean="0"/>
              <a:t>instead of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following </a:t>
            </a:r>
            <a:r>
              <a:rPr lang="en-US" sz="3000" b="1" dirty="0" smtClean="0"/>
              <a:t>the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directions </a:t>
            </a:r>
            <a:r>
              <a:rPr lang="en-US" sz="3000" b="1" dirty="0" smtClean="0"/>
              <a:t>of the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leaders </a:t>
            </a:r>
            <a:r>
              <a:rPr lang="en-US" sz="3000" b="1" dirty="0" smtClean="0"/>
              <a:t>of Athens.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42" name="Picture 2" descr="http://farm4.staticflickr.com/3660/3618249963_6a77e88e25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4942072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6578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609600"/>
            <a:ext cx="8458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The Greeks believed they could become wise by using reason.  Reason is the ability to think clearly.  Greek philosophers developed logic, a step-by-step method of using reason to think through a problem.  </a:t>
            </a:r>
            <a:r>
              <a:rPr lang="en-US" sz="3000" b="1" dirty="0" smtClean="0">
                <a:solidFill>
                  <a:srgbClr val="0070C0"/>
                </a:solidFill>
              </a:rPr>
              <a:t>A philosopher named 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>
                <a:solidFill>
                  <a:srgbClr val="0070C0"/>
                </a:solidFill>
              </a:rPr>
              <a:t>Socrates </a:t>
            </a:r>
            <a:r>
              <a:rPr lang="en-US" sz="3000" b="1" dirty="0" smtClean="0">
                <a:solidFill>
                  <a:srgbClr val="0070C0"/>
                </a:solidFill>
              </a:rPr>
              <a:t>challenged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the </a:t>
            </a:r>
            <a:r>
              <a:rPr lang="en-US" sz="3000" b="1" dirty="0" smtClean="0">
                <a:solidFill>
                  <a:srgbClr val="0070C0"/>
                </a:solidFill>
              </a:rPr>
              <a:t>leaders of Athens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by </a:t>
            </a:r>
            <a:r>
              <a:rPr lang="en-US" sz="3000" b="1" dirty="0" smtClean="0">
                <a:solidFill>
                  <a:srgbClr val="0070C0"/>
                </a:solidFill>
              </a:rPr>
              <a:t>asked his students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to </a:t>
            </a:r>
            <a:r>
              <a:rPr lang="en-US" sz="3000" b="1" dirty="0" smtClean="0">
                <a:solidFill>
                  <a:srgbClr val="0070C0"/>
                </a:solidFill>
              </a:rPr>
              <a:t>use reason and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logic </a:t>
            </a:r>
            <a:r>
              <a:rPr lang="en-US" sz="3000" b="1" dirty="0" smtClean="0">
                <a:solidFill>
                  <a:srgbClr val="0070C0"/>
                </a:solidFill>
              </a:rPr>
              <a:t>instead of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following </a:t>
            </a:r>
            <a:r>
              <a:rPr lang="en-US" sz="3000" b="1" dirty="0" smtClean="0">
                <a:solidFill>
                  <a:srgbClr val="0070C0"/>
                </a:solidFill>
              </a:rPr>
              <a:t>the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directions </a:t>
            </a:r>
            <a:r>
              <a:rPr lang="en-US" sz="3000" b="1" dirty="0" smtClean="0">
                <a:solidFill>
                  <a:srgbClr val="0070C0"/>
                </a:solidFill>
              </a:rPr>
              <a:t>of the </a:t>
            </a:r>
            <a:r>
              <a:rPr lang="en-US" sz="3000" b="1" dirty="0" smtClean="0">
                <a:solidFill>
                  <a:srgbClr val="0070C0"/>
                </a:solidFill>
              </a:rPr>
              <a:t/>
            </a:r>
            <a:br>
              <a:rPr lang="en-US" sz="3000" b="1" dirty="0" smtClean="0">
                <a:solidFill>
                  <a:srgbClr val="0070C0"/>
                </a:solidFill>
              </a:rPr>
            </a:br>
            <a:r>
              <a:rPr lang="en-US" sz="3000" b="1" dirty="0" smtClean="0">
                <a:solidFill>
                  <a:srgbClr val="0070C0"/>
                </a:solidFill>
              </a:rPr>
              <a:t>leaders </a:t>
            </a:r>
            <a:r>
              <a:rPr lang="en-US" sz="3000" b="1" dirty="0" smtClean="0">
                <a:solidFill>
                  <a:srgbClr val="0070C0"/>
                </a:solidFill>
              </a:rPr>
              <a:t>of Athens.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0242" name="Picture 2" descr="http://farm4.staticflickr.com/3660/3618249963_6a77e88e25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590800"/>
            <a:ext cx="4942072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11187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52800" y="838200"/>
            <a:ext cx="533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Socrates was a retired stonecutter.  </a:t>
            </a:r>
            <a:r>
              <a:rPr lang="en-US" sz="3000" b="1" dirty="0" smtClean="0"/>
              <a:t>As a young man he fought in the Peloponnesian War and served in the </a:t>
            </a:r>
            <a:r>
              <a:rPr lang="en-US" sz="3000" b="1" dirty="0" err="1" smtClean="0"/>
              <a:t>boule</a:t>
            </a:r>
            <a:r>
              <a:rPr lang="en-US" sz="3000" b="1" dirty="0" smtClean="0"/>
              <a:t>, but he devoted the last years of his life to philosophy.  Socrates believed that we </a:t>
            </a:r>
            <a:r>
              <a:rPr lang="en-US" sz="3000" b="1" dirty="0" smtClean="0"/>
              <a:t>could </a:t>
            </a:r>
            <a:r>
              <a:rPr lang="en-US" sz="3000" b="1" dirty="0" smtClean="0"/>
              <a:t>find truth by thinking logically and trusting our inner voices.  Socrates told his students that “wisdom begins in wonder.” 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Socrates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                            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Ancient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Greece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4" name="Picture 3" descr="! socrat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257320" cy="4505960"/>
          </a:xfrm>
          <a:prstGeom prst="rect">
            <a:avLst/>
          </a:prstGeom>
        </p:spPr>
      </p:pic>
    </p:spTree>
  </p:cSld>
  <p:clrMapOvr>
    <a:masterClrMapping/>
  </p:clrMapOvr>
  <p:transition advTm="3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9894</TotalTime>
  <Words>1619</Words>
  <Application>Microsoft Office PowerPoint</Application>
  <PresentationFormat>On-screen Show (4:3)</PresentationFormat>
  <Paragraphs>105</Paragraphs>
  <Slides>37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mikedow1@gmail.com</cp:lastModifiedBy>
  <cp:revision>33</cp:revision>
  <dcterms:created xsi:type="dcterms:W3CDTF">2013-11-12T01:38:32Z</dcterms:created>
  <dcterms:modified xsi:type="dcterms:W3CDTF">2013-12-09T02:27:13Z</dcterms:modified>
</cp:coreProperties>
</file>