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7" r:id="rId3"/>
    <p:sldId id="308" r:id="rId4"/>
    <p:sldId id="296" r:id="rId5"/>
    <p:sldId id="328" r:id="rId6"/>
    <p:sldId id="306" r:id="rId7"/>
    <p:sldId id="329" r:id="rId8"/>
    <p:sldId id="330" r:id="rId9"/>
    <p:sldId id="297" r:id="rId10"/>
    <p:sldId id="310" r:id="rId11"/>
    <p:sldId id="311" r:id="rId12"/>
    <p:sldId id="312" r:id="rId13"/>
    <p:sldId id="298" r:id="rId14"/>
    <p:sldId id="313" r:id="rId15"/>
    <p:sldId id="314" r:id="rId16"/>
    <p:sldId id="299" r:id="rId17"/>
    <p:sldId id="315" r:id="rId18"/>
    <p:sldId id="316" r:id="rId19"/>
    <p:sldId id="300" r:id="rId20"/>
    <p:sldId id="317" r:id="rId21"/>
    <p:sldId id="318" r:id="rId22"/>
    <p:sldId id="301" r:id="rId23"/>
    <p:sldId id="319" r:id="rId24"/>
    <p:sldId id="331" r:id="rId25"/>
    <p:sldId id="303" r:id="rId26"/>
    <p:sldId id="321" r:id="rId27"/>
    <p:sldId id="320" r:id="rId28"/>
    <p:sldId id="302" r:id="rId29"/>
    <p:sldId id="324" r:id="rId30"/>
    <p:sldId id="323" r:id="rId31"/>
    <p:sldId id="322" r:id="rId32"/>
    <p:sldId id="304" r:id="rId33"/>
    <p:sldId id="325" r:id="rId34"/>
    <p:sldId id="305" r:id="rId35"/>
    <p:sldId id="326" r:id="rId36"/>
    <p:sldId id="327" r:id="rId37"/>
    <p:sldId id="29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F9900"/>
    <a:srgbClr val="99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21" d="100"/>
          <a:sy n="121" d="100"/>
        </p:scale>
        <p:origin x="-1085" y="-17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D22EF-E5E4-4374-BEC5-E517F3052FF0}" type="datetimeFigureOut">
              <a:rPr lang="en-US" smtClean="0"/>
              <a:pPr/>
              <a:t>11/30/2013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3A183-3CBE-44AA-ACA3-BF92CD93AA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prstClr val="black"/>
              <a:schemeClr val="accent6">
                <a:tint val="45000"/>
                <a:satMod val="400000"/>
              </a:schemeClr>
            </a:duotone>
            <a:lum bright="32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D22EF-E5E4-4374-BEC5-E517F3052FF0}" type="datetimeFigureOut">
              <a:rPr lang="en-US" smtClean="0"/>
              <a:pPr/>
              <a:t>11/30/2013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3A183-3CBE-44AA-ACA3-BF92CD93AA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C:\mrdowling\audio\701-sparta.mp3"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609600" y="1600200"/>
            <a:ext cx="4038600" cy="3505200"/>
          </a:xfrm>
        </p:spPr>
        <p:txBody>
          <a:bodyPr>
            <a:noAutofit/>
          </a:bodyPr>
          <a:lstStyle/>
          <a:p>
            <a:pPr algn="l"/>
            <a:r>
              <a:rPr lang="en-US" b="1" dirty="0" smtClean="0">
                <a:solidFill>
                  <a:schemeClr val="tx1"/>
                </a:solidFill>
                <a:latin typeface="Calibri" pitchFamily="34" charset="0"/>
                <a:cs typeface="Arial" pitchFamily="34" charset="0"/>
              </a:rPr>
              <a:t>Sparta was an ancient Greek polis that was </a:t>
            </a:r>
            <a:r>
              <a:rPr lang="en-US" b="1" dirty="0" smtClean="0">
                <a:solidFill>
                  <a:schemeClr val="tx1"/>
                </a:solidFill>
                <a:latin typeface="Calibri" pitchFamily="34" charset="0"/>
                <a:cs typeface="Arial" pitchFamily="34" charset="0"/>
              </a:rPr>
              <a:t>surrounded </a:t>
            </a:r>
            <a:r>
              <a:rPr lang="en-US" b="1" dirty="0" smtClean="0">
                <a:solidFill>
                  <a:schemeClr val="tx1"/>
                </a:solidFill>
                <a:latin typeface="Calibri" pitchFamily="34" charset="0"/>
                <a:cs typeface="Arial" pitchFamily="34" charset="0"/>
              </a:rPr>
              <a:t>by enemies, so Spartan citizens began preparing for war at birth. </a:t>
            </a:r>
            <a:endParaRPr lang="en-US"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6" name="Picture 8" descr="http://1-ps.googleusercontent.com/h/www.mrdowling.com/images/701sparta_athens_map.png.pagespeed.ce.BOnFzl2Tdl.png"/>
          <p:cNvPicPr>
            <a:picLocks noChangeAspect="1" noChangeArrowheads="1"/>
          </p:cNvPicPr>
          <p:nvPr/>
        </p:nvPicPr>
        <p:blipFill>
          <a:blip r:embed="rId3" cstate="print"/>
          <a:srcRect/>
          <a:stretch>
            <a:fillRect/>
          </a:stretch>
        </p:blipFill>
        <p:spPr bwMode="auto">
          <a:xfrm>
            <a:off x="5029200" y="1752600"/>
            <a:ext cx="2857500" cy="3133726"/>
          </a:xfrm>
          <a:prstGeom prst="rect">
            <a:avLst/>
          </a:prstGeom>
          <a:noFill/>
        </p:spPr>
      </p:pic>
      <p:pic>
        <p:nvPicPr>
          <p:cNvPr id="10" name="701-sparta.mp3">
            <a:hlinkClick r:id="" action="ppaction://media"/>
          </p:cNvPr>
          <p:cNvPicPr>
            <a:picLocks noRot="1" noChangeAspect="1"/>
          </p:cNvPicPr>
          <p:nvPr>
            <a:audioFile r:link="rId1"/>
          </p:nvPr>
        </p:nvPicPr>
        <p:blipFill>
          <a:blip r:embed="rId4" cstate="print"/>
          <a:stretch>
            <a:fillRect/>
          </a:stretch>
        </p:blipFill>
        <p:spPr>
          <a:xfrm>
            <a:off x="9525000" y="3276600"/>
            <a:ext cx="244475" cy="244475"/>
          </a:xfrm>
          <a:prstGeom prst="rect">
            <a:avLst/>
          </a:prstGeom>
        </p:spPr>
      </p:pic>
    </p:spTree>
  </p:cSld>
  <p:clrMapOvr>
    <a:masterClrMapping/>
  </p:clrMapOvr>
  <p:transition advTm="9234">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10"/>
                                        </p:tgtEl>
                                      </p:cBhvr>
                                    </p:cmd>
                                  </p:childTnLst>
                                </p:cTn>
                              </p:par>
                              <p:par>
                                <p:cTn id="7" presetID="10" presetClass="entr" presetSubtype="0" fill="hold" nodeType="withEffect">
                                  <p:stCondLst>
                                    <p:cond delay="0"/>
                                  </p:stCondLst>
                                  <p:childTnLst>
                                    <p:set>
                                      <p:cBhvr>
                                        <p:cTn id="8" dur="1" fill="hold">
                                          <p:stCondLst>
                                            <p:cond delay="0"/>
                                          </p:stCondLst>
                                        </p:cTn>
                                        <p:tgtEl>
                                          <p:spTgt spid="2056"/>
                                        </p:tgtEl>
                                        <p:attrNameLst>
                                          <p:attrName>style.visibility</p:attrName>
                                        </p:attrNameLst>
                                      </p:cBhvr>
                                      <p:to>
                                        <p:strVal val="visible"/>
                                      </p:to>
                                    </p:set>
                                    <p:animEffect transition="in" filter="fade">
                                      <p:cBhvr>
                                        <p:cTn id="9" dur="20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numSld="999">
                <p:cTn id="10" fill="hold" display="0">
                  <p:stCondLst>
                    <p:cond delay="indefinite"/>
                  </p:stCondLst>
                  <p:endCondLst>
                    <p:cond evt="onPrev" delay="0">
                      <p:tgtEl>
                        <p:sldTgt/>
                      </p:tgtEl>
                    </p:cond>
                    <p:cond evt="onStopAudio" delay="0">
                      <p:tgtEl>
                        <p:sldTgt/>
                      </p:tgtEl>
                    </p:cond>
                  </p:endCondLst>
                </p:cTn>
                <p:tgtEl>
                  <p:spTgt spid="1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2819400" y="609600"/>
            <a:ext cx="6096000" cy="6019800"/>
          </a:xfrm>
        </p:spPr>
        <p:txBody>
          <a:bodyPr>
            <a:noAutofit/>
          </a:bodyPr>
          <a:lstStyle/>
          <a:p>
            <a:pPr algn="l"/>
            <a:r>
              <a:rPr lang="en-US" sz="3000" b="1" dirty="0" smtClean="0">
                <a:solidFill>
                  <a:schemeClr val="accent6">
                    <a:lumMod val="50000"/>
                  </a:schemeClr>
                </a:solidFill>
                <a:latin typeface="Calibri" pitchFamily="34" charset="0"/>
                <a:cs typeface="Arial" pitchFamily="34" charset="0"/>
              </a:rPr>
              <a:t>Spartan men could marry when they were twenty years old, but Sparta did not allow the men to live with their families until they reached thirty. </a:t>
            </a:r>
            <a:r>
              <a:rPr lang="en-US" sz="3000" b="1" dirty="0" smtClean="0">
                <a:solidFill>
                  <a:schemeClr val="tx1"/>
                </a:solidFill>
                <a:latin typeface="Calibri" pitchFamily="34" charset="0"/>
                <a:cs typeface="Arial" pitchFamily="34" charset="0"/>
              </a:rPr>
              <a:t>A Spartan soldier who had not found a wife by age thirty would customarily capture an unmarried woman of his choice. </a:t>
            </a:r>
            <a:r>
              <a:rPr lang="en-US" sz="3000" b="1" dirty="0" smtClean="0">
                <a:solidFill>
                  <a:schemeClr val="accent6">
                    <a:lumMod val="50000"/>
                  </a:schemeClr>
                </a:solidFill>
                <a:latin typeface="Calibri" pitchFamily="34" charset="0"/>
                <a:cs typeface="Arial" pitchFamily="34" charset="0"/>
              </a:rPr>
              <a:t>Spartan men would continue to serve in the military until they were sixty years old. Both men and women in Sparta competed in athletic contests to keep physically fit.</a:t>
            </a:r>
            <a:endParaRPr lang="en-US" sz="3000"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7" descr="Untitled-1.png"/>
          <p:cNvPicPr>
            <a:picLocks noChangeAspect="1"/>
          </p:cNvPicPr>
          <p:nvPr/>
        </p:nvPicPr>
        <p:blipFill>
          <a:blip r:embed="rId2" cstate="print"/>
          <a:stretch>
            <a:fillRect/>
          </a:stretch>
        </p:blipFill>
        <p:spPr>
          <a:xfrm>
            <a:off x="381000" y="1752600"/>
            <a:ext cx="2709333" cy="3657600"/>
          </a:xfrm>
          <a:prstGeom prst="rect">
            <a:avLst/>
          </a:prstGeom>
        </p:spPr>
      </p:pic>
    </p:spTree>
  </p:cSld>
  <p:clrMapOvr>
    <a:masterClrMapping/>
  </p:clrMapOvr>
  <p:transition advTm="725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2819400" y="609600"/>
            <a:ext cx="6096000" cy="6019800"/>
          </a:xfrm>
        </p:spPr>
        <p:txBody>
          <a:bodyPr>
            <a:noAutofit/>
          </a:bodyPr>
          <a:lstStyle/>
          <a:p>
            <a:pPr algn="l"/>
            <a:r>
              <a:rPr lang="en-US" sz="3000" b="1" dirty="0" smtClean="0">
                <a:solidFill>
                  <a:schemeClr val="accent6">
                    <a:lumMod val="50000"/>
                  </a:schemeClr>
                </a:solidFill>
                <a:latin typeface="Calibri" pitchFamily="34" charset="0"/>
                <a:cs typeface="Arial" pitchFamily="34" charset="0"/>
              </a:rPr>
              <a:t>Spartan men could marry when they were twenty years old, but Sparta did not allow the men to live with their families until they reached thirty. A Spartan soldier who had not found a wife by age thirty would customarily capture an unmarried woman of his choice. </a:t>
            </a:r>
            <a:r>
              <a:rPr lang="en-US" sz="3000" b="1" dirty="0" smtClean="0">
                <a:solidFill>
                  <a:schemeClr val="tx1"/>
                </a:solidFill>
                <a:latin typeface="Calibri" pitchFamily="34" charset="0"/>
                <a:cs typeface="Arial" pitchFamily="34" charset="0"/>
              </a:rPr>
              <a:t>Spartan men would continue to serve in the military until they were sixty years old. </a:t>
            </a:r>
            <a:r>
              <a:rPr lang="en-US" sz="3000" b="1" dirty="0" smtClean="0">
                <a:solidFill>
                  <a:schemeClr val="accent6">
                    <a:lumMod val="50000"/>
                  </a:schemeClr>
                </a:solidFill>
                <a:latin typeface="Calibri" pitchFamily="34" charset="0"/>
                <a:cs typeface="Arial" pitchFamily="34" charset="0"/>
              </a:rPr>
              <a:t>Both men and women in Sparta competed in athletic contests to keep physically fit.</a:t>
            </a:r>
            <a:endParaRPr lang="en-US" sz="3000"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7" descr="Untitled-1.png"/>
          <p:cNvPicPr>
            <a:picLocks noChangeAspect="1"/>
          </p:cNvPicPr>
          <p:nvPr/>
        </p:nvPicPr>
        <p:blipFill>
          <a:blip r:embed="rId2" cstate="print"/>
          <a:stretch>
            <a:fillRect/>
          </a:stretch>
        </p:blipFill>
        <p:spPr>
          <a:xfrm>
            <a:off x="381000" y="1752600"/>
            <a:ext cx="2709333" cy="3657600"/>
          </a:xfrm>
          <a:prstGeom prst="rect">
            <a:avLst/>
          </a:prstGeom>
        </p:spPr>
      </p:pic>
    </p:spTree>
  </p:cSld>
  <p:clrMapOvr>
    <a:masterClrMapping/>
  </p:clrMapOvr>
  <p:transition advTm="5016">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2819400" y="609600"/>
            <a:ext cx="6096000" cy="6019800"/>
          </a:xfrm>
        </p:spPr>
        <p:txBody>
          <a:bodyPr>
            <a:noAutofit/>
          </a:bodyPr>
          <a:lstStyle/>
          <a:p>
            <a:pPr algn="l"/>
            <a:r>
              <a:rPr lang="en-US" sz="3000" b="1" dirty="0" smtClean="0">
                <a:solidFill>
                  <a:schemeClr val="accent6">
                    <a:lumMod val="50000"/>
                  </a:schemeClr>
                </a:solidFill>
                <a:latin typeface="Calibri" pitchFamily="34" charset="0"/>
                <a:cs typeface="Arial" pitchFamily="34" charset="0"/>
              </a:rPr>
              <a:t>Spartan men could marry when they were twenty years old, but Sparta did not allow the men to live with their families until they reached thirty. A Spartan soldier who had not found a wife by age thirty would customarily capture an unmarried woman of his choice. Spartan men would continue to serve in the military until they were sixty years old. </a:t>
            </a:r>
            <a:r>
              <a:rPr lang="en-US" sz="3000" b="1" dirty="0" smtClean="0">
                <a:solidFill>
                  <a:schemeClr val="tx1"/>
                </a:solidFill>
                <a:latin typeface="Calibri" pitchFamily="34" charset="0"/>
                <a:cs typeface="Arial" pitchFamily="34" charset="0"/>
              </a:rPr>
              <a:t>Both men and women in Sparta competed in athletic contests to keep physically fit.</a:t>
            </a:r>
            <a:endParaRPr lang="en-US" sz="3000"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7" descr="Untitled-1.png"/>
          <p:cNvPicPr>
            <a:picLocks noChangeAspect="1"/>
          </p:cNvPicPr>
          <p:nvPr/>
        </p:nvPicPr>
        <p:blipFill>
          <a:blip r:embed="rId2" cstate="print"/>
          <a:stretch>
            <a:fillRect/>
          </a:stretch>
        </p:blipFill>
        <p:spPr>
          <a:xfrm>
            <a:off x="381000" y="1752600"/>
            <a:ext cx="2709333" cy="3657600"/>
          </a:xfrm>
          <a:prstGeom prst="rect">
            <a:avLst/>
          </a:prstGeom>
        </p:spPr>
      </p:pic>
    </p:spTree>
  </p:cSld>
  <p:clrMapOvr>
    <a:masterClrMapping/>
  </p:clrMapOvr>
  <p:transition advTm="5515">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ntitled-1.png"/>
          <p:cNvPicPr>
            <a:picLocks noChangeAspect="1"/>
          </p:cNvPicPr>
          <p:nvPr/>
        </p:nvPicPr>
        <p:blipFill>
          <a:blip r:embed="rId2" cstate="print"/>
          <a:stretch>
            <a:fillRect/>
          </a:stretch>
        </p:blipFill>
        <p:spPr>
          <a:xfrm>
            <a:off x="4800600" y="762000"/>
            <a:ext cx="4120445" cy="5562600"/>
          </a:xfrm>
          <a:prstGeom prst="rect">
            <a:avLst/>
          </a:prstGeom>
        </p:spPr>
      </p:pic>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228600" y="838200"/>
            <a:ext cx="5638800" cy="5410200"/>
          </a:xfrm>
        </p:spPr>
        <p:txBody>
          <a:bodyPr>
            <a:noAutofit/>
          </a:bodyPr>
          <a:lstStyle/>
          <a:p>
            <a:pPr algn="l"/>
            <a:r>
              <a:rPr lang="en-US" sz="3000" b="1" dirty="0" smtClean="0">
                <a:solidFill>
                  <a:schemeClr val="tx1"/>
                </a:solidFill>
                <a:latin typeface="Calibri" pitchFamily="34" charset="0"/>
                <a:cs typeface="Arial" pitchFamily="34" charset="0"/>
              </a:rPr>
              <a:t>Spartan men were constantly in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training </a:t>
            </a:r>
            <a:r>
              <a:rPr lang="en-US" sz="3000" b="1" dirty="0" smtClean="0">
                <a:solidFill>
                  <a:schemeClr val="tx1"/>
                </a:solidFill>
                <a:latin typeface="Calibri" pitchFamily="34" charset="0"/>
                <a:cs typeface="Arial" pitchFamily="34" charset="0"/>
              </a:rPr>
              <a:t>for war, so women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completed </a:t>
            </a:r>
            <a:r>
              <a:rPr lang="en-US" sz="3000" b="1" dirty="0" smtClean="0">
                <a:solidFill>
                  <a:schemeClr val="tx1"/>
                </a:solidFill>
                <a:latin typeface="Calibri" pitchFamily="34" charset="0"/>
                <a:cs typeface="Arial" pitchFamily="34" charset="0"/>
              </a:rPr>
              <a:t>many of the duties of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running </a:t>
            </a:r>
            <a:r>
              <a:rPr lang="en-US" sz="3000" b="1" dirty="0" smtClean="0">
                <a:solidFill>
                  <a:schemeClr val="tx1"/>
                </a:solidFill>
                <a:latin typeface="Calibri" pitchFamily="34" charset="0"/>
                <a:cs typeface="Arial" pitchFamily="34" charset="0"/>
              </a:rPr>
              <a:t>the polis. </a:t>
            </a:r>
            <a:r>
              <a:rPr lang="en-US" sz="3000" b="1" dirty="0" smtClean="0">
                <a:solidFill>
                  <a:schemeClr val="accent6">
                    <a:lumMod val="50000"/>
                  </a:schemeClr>
                </a:solidFill>
                <a:latin typeface="Calibri" pitchFamily="34" charset="0"/>
                <a:cs typeface="Arial" pitchFamily="34" charset="0"/>
              </a:rPr>
              <a:t>Woman were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the </a:t>
            </a:r>
            <a:r>
              <a:rPr lang="en-US" sz="3000" b="1" dirty="0" smtClean="0">
                <a:solidFill>
                  <a:schemeClr val="accent6">
                    <a:lumMod val="50000"/>
                  </a:schemeClr>
                </a:solidFill>
                <a:latin typeface="Calibri" pitchFamily="34" charset="0"/>
                <a:cs typeface="Arial" pitchFamily="34" charset="0"/>
              </a:rPr>
              <a:t>sole owners of at least one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third </a:t>
            </a:r>
            <a:r>
              <a:rPr lang="en-US" sz="3000" b="1" dirty="0" smtClean="0">
                <a:solidFill>
                  <a:schemeClr val="accent6">
                    <a:lumMod val="50000"/>
                  </a:schemeClr>
                </a:solidFill>
                <a:latin typeface="Calibri" pitchFamily="34" charset="0"/>
                <a:cs typeface="Arial" pitchFamily="34" charset="0"/>
              </a:rPr>
              <a:t>of Spartan land. Spartan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girls </a:t>
            </a:r>
            <a:r>
              <a:rPr lang="en-US" sz="3000" b="1" dirty="0" smtClean="0">
                <a:solidFill>
                  <a:schemeClr val="accent6">
                    <a:lumMod val="50000"/>
                  </a:schemeClr>
                </a:solidFill>
                <a:latin typeface="Calibri" pitchFamily="34" charset="0"/>
                <a:cs typeface="Arial" pitchFamily="34" charset="0"/>
              </a:rPr>
              <a:t>were raised to be tough so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the </a:t>
            </a:r>
            <a:r>
              <a:rPr lang="en-US" sz="3000" b="1" dirty="0" smtClean="0">
                <a:solidFill>
                  <a:schemeClr val="accent6">
                    <a:lumMod val="50000"/>
                  </a:schemeClr>
                </a:solidFill>
                <a:latin typeface="Calibri" pitchFamily="34" charset="0"/>
                <a:cs typeface="Arial" pitchFamily="34" charset="0"/>
              </a:rPr>
              <a:t>women could bear strong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children </a:t>
            </a:r>
            <a:r>
              <a:rPr lang="en-US" sz="3000" b="1" dirty="0" smtClean="0">
                <a:solidFill>
                  <a:schemeClr val="accent6">
                    <a:lumMod val="50000"/>
                  </a:schemeClr>
                </a:solidFill>
                <a:latin typeface="Calibri" pitchFamily="34" charset="0"/>
                <a:cs typeface="Arial" pitchFamily="34" charset="0"/>
              </a:rPr>
              <a:t>for the polis. </a:t>
            </a:r>
            <a:endParaRPr lang="en-US" sz="3000"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advTm="6687">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ntitled-1.png"/>
          <p:cNvPicPr>
            <a:picLocks noChangeAspect="1"/>
          </p:cNvPicPr>
          <p:nvPr/>
        </p:nvPicPr>
        <p:blipFill>
          <a:blip r:embed="rId2" cstate="print"/>
          <a:stretch>
            <a:fillRect/>
          </a:stretch>
        </p:blipFill>
        <p:spPr>
          <a:xfrm>
            <a:off x="4800600" y="762000"/>
            <a:ext cx="4120445" cy="5562600"/>
          </a:xfrm>
          <a:prstGeom prst="rect">
            <a:avLst/>
          </a:prstGeom>
        </p:spPr>
      </p:pic>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228600" y="838200"/>
            <a:ext cx="5638800" cy="5410200"/>
          </a:xfrm>
        </p:spPr>
        <p:txBody>
          <a:bodyPr>
            <a:noAutofit/>
          </a:bodyPr>
          <a:lstStyle/>
          <a:p>
            <a:pPr algn="l"/>
            <a:r>
              <a:rPr lang="en-US" sz="3000" b="1" dirty="0" smtClean="0">
                <a:solidFill>
                  <a:schemeClr val="accent6">
                    <a:lumMod val="50000"/>
                  </a:schemeClr>
                </a:solidFill>
                <a:latin typeface="Calibri" pitchFamily="34" charset="0"/>
                <a:cs typeface="Arial" pitchFamily="34" charset="0"/>
              </a:rPr>
              <a:t>Spartan men were constantly in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training </a:t>
            </a:r>
            <a:r>
              <a:rPr lang="en-US" sz="3000" b="1" dirty="0" smtClean="0">
                <a:solidFill>
                  <a:schemeClr val="accent6">
                    <a:lumMod val="50000"/>
                  </a:schemeClr>
                </a:solidFill>
                <a:latin typeface="Calibri" pitchFamily="34" charset="0"/>
                <a:cs typeface="Arial" pitchFamily="34" charset="0"/>
              </a:rPr>
              <a:t>for war, so women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completed </a:t>
            </a:r>
            <a:r>
              <a:rPr lang="en-US" sz="3000" b="1" dirty="0" smtClean="0">
                <a:solidFill>
                  <a:schemeClr val="accent6">
                    <a:lumMod val="50000"/>
                  </a:schemeClr>
                </a:solidFill>
                <a:latin typeface="Calibri" pitchFamily="34" charset="0"/>
                <a:cs typeface="Arial" pitchFamily="34" charset="0"/>
              </a:rPr>
              <a:t>many of the duties of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running </a:t>
            </a:r>
            <a:r>
              <a:rPr lang="en-US" sz="3000" b="1" dirty="0" smtClean="0">
                <a:solidFill>
                  <a:schemeClr val="accent6">
                    <a:lumMod val="50000"/>
                  </a:schemeClr>
                </a:solidFill>
                <a:latin typeface="Calibri" pitchFamily="34" charset="0"/>
                <a:cs typeface="Arial" pitchFamily="34" charset="0"/>
              </a:rPr>
              <a:t>the polis. </a:t>
            </a:r>
            <a:r>
              <a:rPr lang="en-US" sz="3000" b="1" dirty="0" smtClean="0">
                <a:solidFill>
                  <a:schemeClr val="tx1"/>
                </a:solidFill>
                <a:latin typeface="Calibri" pitchFamily="34" charset="0"/>
                <a:cs typeface="Arial" pitchFamily="34" charset="0"/>
              </a:rPr>
              <a:t>Woman were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the </a:t>
            </a:r>
            <a:r>
              <a:rPr lang="en-US" sz="3000" b="1" dirty="0" smtClean="0">
                <a:solidFill>
                  <a:schemeClr val="tx1"/>
                </a:solidFill>
                <a:latin typeface="Calibri" pitchFamily="34" charset="0"/>
                <a:cs typeface="Arial" pitchFamily="34" charset="0"/>
              </a:rPr>
              <a:t>sole owners of at least one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third </a:t>
            </a:r>
            <a:r>
              <a:rPr lang="en-US" sz="3000" b="1" dirty="0" smtClean="0">
                <a:solidFill>
                  <a:schemeClr val="tx1"/>
                </a:solidFill>
                <a:latin typeface="Calibri" pitchFamily="34" charset="0"/>
                <a:cs typeface="Arial" pitchFamily="34" charset="0"/>
              </a:rPr>
              <a:t>of Spartan land. </a:t>
            </a:r>
            <a:r>
              <a:rPr lang="en-US" sz="3000" b="1" dirty="0" smtClean="0">
                <a:solidFill>
                  <a:schemeClr val="accent6">
                    <a:lumMod val="50000"/>
                  </a:schemeClr>
                </a:solidFill>
                <a:latin typeface="Calibri" pitchFamily="34" charset="0"/>
                <a:cs typeface="Arial" pitchFamily="34" charset="0"/>
              </a:rPr>
              <a:t>Spartan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girls </a:t>
            </a:r>
            <a:r>
              <a:rPr lang="en-US" sz="3000" b="1" dirty="0" smtClean="0">
                <a:solidFill>
                  <a:schemeClr val="accent6">
                    <a:lumMod val="50000"/>
                  </a:schemeClr>
                </a:solidFill>
                <a:latin typeface="Calibri" pitchFamily="34" charset="0"/>
                <a:cs typeface="Arial" pitchFamily="34" charset="0"/>
              </a:rPr>
              <a:t>were raised to be tough so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the </a:t>
            </a:r>
            <a:r>
              <a:rPr lang="en-US" sz="3000" b="1" dirty="0" smtClean="0">
                <a:solidFill>
                  <a:schemeClr val="accent6">
                    <a:lumMod val="50000"/>
                  </a:schemeClr>
                </a:solidFill>
                <a:latin typeface="Calibri" pitchFamily="34" charset="0"/>
                <a:cs typeface="Arial" pitchFamily="34" charset="0"/>
              </a:rPr>
              <a:t>women could bear strong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children </a:t>
            </a:r>
            <a:r>
              <a:rPr lang="en-US" sz="3000" b="1" dirty="0" smtClean="0">
                <a:solidFill>
                  <a:schemeClr val="accent6">
                    <a:lumMod val="50000"/>
                  </a:schemeClr>
                </a:solidFill>
                <a:latin typeface="Calibri" pitchFamily="34" charset="0"/>
                <a:cs typeface="Arial" pitchFamily="34" charset="0"/>
              </a:rPr>
              <a:t>for the polis. </a:t>
            </a:r>
            <a:endParaRPr lang="en-US" sz="3000"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advTm="3829">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ntitled-1.png"/>
          <p:cNvPicPr>
            <a:picLocks noChangeAspect="1"/>
          </p:cNvPicPr>
          <p:nvPr/>
        </p:nvPicPr>
        <p:blipFill>
          <a:blip r:embed="rId2" cstate="print"/>
          <a:stretch>
            <a:fillRect/>
          </a:stretch>
        </p:blipFill>
        <p:spPr>
          <a:xfrm>
            <a:off x="4800600" y="762000"/>
            <a:ext cx="4120445" cy="5562600"/>
          </a:xfrm>
          <a:prstGeom prst="rect">
            <a:avLst/>
          </a:prstGeom>
        </p:spPr>
      </p:pic>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228600" y="838200"/>
            <a:ext cx="5638800" cy="5410200"/>
          </a:xfrm>
        </p:spPr>
        <p:txBody>
          <a:bodyPr>
            <a:noAutofit/>
          </a:bodyPr>
          <a:lstStyle/>
          <a:p>
            <a:pPr algn="l"/>
            <a:r>
              <a:rPr lang="en-US" sz="3000" b="1" dirty="0" smtClean="0">
                <a:solidFill>
                  <a:schemeClr val="accent6">
                    <a:lumMod val="50000"/>
                  </a:schemeClr>
                </a:solidFill>
                <a:latin typeface="Calibri" pitchFamily="34" charset="0"/>
                <a:cs typeface="Arial" pitchFamily="34" charset="0"/>
              </a:rPr>
              <a:t>Spartan men were constantly in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training </a:t>
            </a:r>
            <a:r>
              <a:rPr lang="en-US" sz="3000" b="1" dirty="0" smtClean="0">
                <a:solidFill>
                  <a:schemeClr val="accent6">
                    <a:lumMod val="50000"/>
                  </a:schemeClr>
                </a:solidFill>
                <a:latin typeface="Calibri" pitchFamily="34" charset="0"/>
                <a:cs typeface="Arial" pitchFamily="34" charset="0"/>
              </a:rPr>
              <a:t>for war, so women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completed </a:t>
            </a:r>
            <a:r>
              <a:rPr lang="en-US" sz="3000" b="1" dirty="0" smtClean="0">
                <a:solidFill>
                  <a:schemeClr val="accent6">
                    <a:lumMod val="50000"/>
                  </a:schemeClr>
                </a:solidFill>
                <a:latin typeface="Calibri" pitchFamily="34" charset="0"/>
                <a:cs typeface="Arial" pitchFamily="34" charset="0"/>
              </a:rPr>
              <a:t>many of the duties of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running </a:t>
            </a:r>
            <a:r>
              <a:rPr lang="en-US" sz="3000" b="1" dirty="0" smtClean="0">
                <a:solidFill>
                  <a:schemeClr val="accent6">
                    <a:lumMod val="50000"/>
                  </a:schemeClr>
                </a:solidFill>
                <a:latin typeface="Calibri" pitchFamily="34" charset="0"/>
                <a:cs typeface="Arial" pitchFamily="34" charset="0"/>
              </a:rPr>
              <a:t>the polis. Woman were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the </a:t>
            </a:r>
            <a:r>
              <a:rPr lang="en-US" sz="3000" b="1" dirty="0" smtClean="0">
                <a:solidFill>
                  <a:schemeClr val="accent6">
                    <a:lumMod val="50000"/>
                  </a:schemeClr>
                </a:solidFill>
                <a:latin typeface="Calibri" pitchFamily="34" charset="0"/>
                <a:cs typeface="Arial" pitchFamily="34" charset="0"/>
              </a:rPr>
              <a:t>sole owners of at least one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third </a:t>
            </a:r>
            <a:r>
              <a:rPr lang="en-US" sz="3000" b="1" dirty="0" smtClean="0">
                <a:solidFill>
                  <a:schemeClr val="accent6">
                    <a:lumMod val="50000"/>
                  </a:schemeClr>
                </a:solidFill>
                <a:latin typeface="Calibri" pitchFamily="34" charset="0"/>
                <a:cs typeface="Arial" pitchFamily="34" charset="0"/>
              </a:rPr>
              <a:t>of Spartan land. </a:t>
            </a:r>
            <a:r>
              <a:rPr lang="en-US" sz="3000" b="1" dirty="0" smtClean="0">
                <a:solidFill>
                  <a:schemeClr val="tx1"/>
                </a:solidFill>
                <a:latin typeface="Calibri" pitchFamily="34" charset="0"/>
                <a:cs typeface="Arial" pitchFamily="34" charset="0"/>
              </a:rPr>
              <a:t>Spartan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girls </a:t>
            </a:r>
            <a:r>
              <a:rPr lang="en-US" sz="3000" b="1" dirty="0" smtClean="0">
                <a:solidFill>
                  <a:schemeClr val="tx1"/>
                </a:solidFill>
                <a:latin typeface="Calibri" pitchFamily="34" charset="0"/>
                <a:cs typeface="Arial" pitchFamily="34" charset="0"/>
              </a:rPr>
              <a:t>were raised to be tough so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the </a:t>
            </a:r>
            <a:r>
              <a:rPr lang="en-US" sz="3000" b="1" dirty="0" smtClean="0">
                <a:solidFill>
                  <a:schemeClr val="tx1"/>
                </a:solidFill>
                <a:latin typeface="Calibri" pitchFamily="34" charset="0"/>
                <a:cs typeface="Arial" pitchFamily="34" charset="0"/>
              </a:rPr>
              <a:t>women could bear strong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children </a:t>
            </a:r>
            <a:r>
              <a:rPr lang="en-US" sz="3000" b="1" dirty="0" smtClean="0">
                <a:solidFill>
                  <a:schemeClr val="tx1"/>
                </a:solidFill>
                <a:latin typeface="Calibri" pitchFamily="34" charset="0"/>
                <a:cs typeface="Arial" pitchFamily="34" charset="0"/>
              </a:rPr>
              <a:t>for the polis. </a:t>
            </a:r>
            <a:endParaRPr lang="en-US" sz="3000"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advTm="611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352800" y="2057400"/>
            <a:ext cx="5410200" cy="4114800"/>
          </a:xfrm>
        </p:spPr>
        <p:txBody>
          <a:bodyPr>
            <a:noAutofit/>
          </a:bodyPr>
          <a:lstStyle/>
          <a:p>
            <a:pPr algn="l"/>
            <a:r>
              <a:rPr lang="en-US" sz="3000" b="1" dirty="0" smtClean="0">
                <a:solidFill>
                  <a:schemeClr val="tx1"/>
                </a:solidFill>
                <a:latin typeface="Calibri" pitchFamily="34" charset="0"/>
                <a:cs typeface="Arial" pitchFamily="34" charset="0"/>
              </a:rPr>
              <a:t>The people of other </a:t>
            </a:r>
            <a:r>
              <a:rPr lang="en-US" sz="3000" b="1" dirty="0" err="1" smtClean="0">
                <a:solidFill>
                  <a:schemeClr val="tx1"/>
                </a:solidFill>
                <a:latin typeface="Calibri" pitchFamily="34" charset="0"/>
                <a:cs typeface="Arial" pitchFamily="34" charset="0"/>
              </a:rPr>
              <a:t>poli</a:t>
            </a:r>
            <a:r>
              <a:rPr lang="en-US" sz="3000" b="1" dirty="0" smtClean="0">
                <a:solidFill>
                  <a:schemeClr val="tx1"/>
                </a:solidFill>
                <a:latin typeface="Calibri" pitchFamily="34" charset="0"/>
                <a:cs typeface="Arial" pitchFamily="34" charset="0"/>
              </a:rPr>
              <a:t> would tell the story of a Spartan mother who killed her son for running away from his duties. </a:t>
            </a:r>
            <a:r>
              <a:rPr lang="en-US" sz="3000" b="1" dirty="0" smtClean="0">
                <a:solidFill>
                  <a:schemeClr val="accent6">
                    <a:lumMod val="50000"/>
                  </a:schemeClr>
                </a:solidFill>
                <a:latin typeface="Calibri" pitchFamily="34" charset="0"/>
                <a:cs typeface="Arial" pitchFamily="34" charset="0"/>
              </a:rPr>
              <a:t>Spartan women were known for being stoic. A stoic person can endure pain or hardship without showing their feelings or complaining. </a:t>
            </a:r>
            <a:endParaRPr lang="en-US" sz="3000"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Untitled-1.png"/>
          <p:cNvPicPr>
            <a:picLocks noChangeAspect="1"/>
          </p:cNvPicPr>
          <p:nvPr/>
        </p:nvPicPr>
        <p:blipFill>
          <a:blip r:embed="rId2" cstate="print"/>
          <a:stretch>
            <a:fillRect/>
          </a:stretch>
        </p:blipFill>
        <p:spPr>
          <a:xfrm>
            <a:off x="0" y="0"/>
            <a:ext cx="3612444" cy="4876800"/>
          </a:xfrm>
          <a:prstGeom prst="rect">
            <a:avLst/>
          </a:prstGeom>
        </p:spPr>
      </p:pic>
    </p:spTree>
  </p:cSld>
  <p:clrMapOvr>
    <a:masterClrMapping/>
  </p:clrMapOvr>
  <p:transition advTm="6719">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352800" y="2057400"/>
            <a:ext cx="5410200" cy="4114800"/>
          </a:xfrm>
        </p:spPr>
        <p:txBody>
          <a:bodyPr>
            <a:noAutofit/>
          </a:bodyPr>
          <a:lstStyle/>
          <a:p>
            <a:pPr algn="l"/>
            <a:r>
              <a:rPr lang="en-US" sz="3000" b="1" dirty="0" smtClean="0">
                <a:solidFill>
                  <a:schemeClr val="accent6">
                    <a:lumMod val="50000"/>
                  </a:schemeClr>
                </a:solidFill>
                <a:latin typeface="Calibri" pitchFamily="34" charset="0"/>
                <a:cs typeface="Arial" pitchFamily="34" charset="0"/>
              </a:rPr>
              <a:t>The people of other </a:t>
            </a:r>
            <a:r>
              <a:rPr lang="en-US" sz="3000" b="1" dirty="0" err="1" smtClean="0">
                <a:solidFill>
                  <a:schemeClr val="accent6">
                    <a:lumMod val="50000"/>
                  </a:schemeClr>
                </a:solidFill>
                <a:latin typeface="Calibri" pitchFamily="34" charset="0"/>
                <a:cs typeface="Arial" pitchFamily="34" charset="0"/>
              </a:rPr>
              <a:t>poli</a:t>
            </a:r>
            <a:r>
              <a:rPr lang="en-US" sz="3000" b="1" dirty="0" smtClean="0">
                <a:solidFill>
                  <a:schemeClr val="accent6">
                    <a:lumMod val="50000"/>
                  </a:schemeClr>
                </a:solidFill>
                <a:latin typeface="Calibri" pitchFamily="34" charset="0"/>
                <a:cs typeface="Arial" pitchFamily="34" charset="0"/>
              </a:rPr>
              <a:t> would tell the story of a Spartan mother who killed her son for running away from his duties. </a:t>
            </a:r>
            <a:r>
              <a:rPr lang="en-US" sz="3000" b="1" dirty="0" smtClean="0">
                <a:solidFill>
                  <a:schemeClr val="tx1"/>
                </a:solidFill>
                <a:latin typeface="Calibri" pitchFamily="34" charset="0"/>
                <a:cs typeface="Arial" pitchFamily="34" charset="0"/>
              </a:rPr>
              <a:t>Spartan women were known for being stoic. </a:t>
            </a:r>
            <a:r>
              <a:rPr lang="en-US" sz="3000" b="1" dirty="0" smtClean="0">
                <a:solidFill>
                  <a:schemeClr val="accent6">
                    <a:lumMod val="50000"/>
                  </a:schemeClr>
                </a:solidFill>
                <a:latin typeface="Calibri" pitchFamily="34" charset="0"/>
                <a:cs typeface="Arial" pitchFamily="34" charset="0"/>
              </a:rPr>
              <a:t>A stoic person can endure pain or hardship without showing their feelings or complaining. </a:t>
            </a:r>
            <a:endParaRPr lang="en-US" sz="3000"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Untitled-1.png"/>
          <p:cNvPicPr>
            <a:picLocks noChangeAspect="1"/>
          </p:cNvPicPr>
          <p:nvPr/>
        </p:nvPicPr>
        <p:blipFill>
          <a:blip r:embed="rId2" cstate="print"/>
          <a:stretch>
            <a:fillRect/>
          </a:stretch>
        </p:blipFill>
        <p:spPr>
          <a:xfrm>
            <a:off x="0" y="0"/>
            <a:ext cx="3612444" cy="4876800"/>
          </a:xfrm>
          <a:prstGeom prst="rect">
            <a:avLst/>
          </a:prstGeom>
        </p:spPr>
      </p:pic>
    </p:spTree>
  </p:cSld>
  <p:clrMapOvr>
    <a:masterClrMapping/>
  </p:clrMapOvr>
  <p:transition advTm="3016">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352800" y="2057400"/>
            <a:ext cx="5410200" cy="4114800"/>
          </a:xfrm>
        </p:spPr>
        <p:txBody>
          <a:bodyPr>
            <a:noAutofit/>
          </a:bodyPr>
          <a:lstStyle/>
          <a:p>
            <a:pPr algn="l"/>
            <a:r>
              <a:rPr lang="en-US" sz="3000" b="1" dirty="0" smtClean="0">
                <a:solidFill>
                  <a:schemeClr val="accent6">
                    <a:lumMod val="50000"/>
                  </a:schemeClr>
                </a:solidFill>
                <a:latin typeface="Calibri" pitchFamily="34" charset="0"/>
                <a:cs typeface="Arial" pitchFamily="34" charset="0"/>
              </a:rPr>
              <a:t>The people of other </a:t>
            </a:r>
            <a:r>
              <a:rPr lang="en-US" sz="3000" b="1" dirty="0" err="1" smtClean="0">
                <a:solidFill>
                  <a:schemeClr val="accent6">
                    <a:lumMod val="50000"/>
                  </a:schemeClr>
                </a:solidFill>
                <a:latin typeface="Calibri" pitchFamily="34" charset="0"/>
                <a:cs typeface="Arial" pitchFamily="34" charset="0"/>
              </a:rPr>
              <a:t>poli</a:t>
            </a:r>
            <a:r>
              <a:rPr lang="en-US" sz="3000" b="1" dirty="0" smtClean="0">
                <a:solidFill>
                  <a:schemeClr val="accent6">
                    <a:lumMod val="50000"/>
                  </a:schemeClr>
                </a:solidFill>
                <a:latin typeface="Calibri" pitchFamily="34" charset="0"/>
                <a:cs typeface="Arial" pitchFamily="34" charset="0"/>
              </a:rPr>
              <a:t> would tell the story of a Spartan mother who killed her son for running away from his duties. Spartan women were known for being stoic. </a:t>
            </a:r>
            <a:r>
              <a:rPr lang="en-US" sz="3000" b="1" dirty="0" smtClean="0">
                <a:solidFill>
                  <a:schemeClr val="tx1"/>
                </a:solidFill>
                <a:latin typeface="Calibri" pitchFamily="34" charset="0"/>
                <a:cs typeface="Arial" pitchFamily="34" charset="0"/>
              </a:rPr>
              <a:t>A stoic person can endure pain or hardship without showing their feelings or complaining. </a:t>
            </a:r>
            <a:endParaRPr lang="en-US" sz="3000"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Untitled-1.png"/>
          <p:cNvPicPr>
            <a:picLocks noChangeAspect="1"/>
          </p:cNvPicPr>
          <p:nvPr/>
        </p:nvPicPr>
        <p:blipFill>
          <a:blip r:embed="rId2" cstate="print"/>
          <a:stretch>
            <a:fillRect/>
          </a:stretch>
        </p:blipFill>
        <p:spPr>
          <a:xfrm>
            <a:off x="0" y="0"/>
            <a:ext cx="3612444" cy="4876800"/>
          </a:xfrm>
          <a:prstGeom prst="rect">
            <a:avLst/>
          </a:prstGeom>
        </p:spPr>
      </p:pic>
    </p:spTree>
  </p:cSld>
  <p:clrMapOvr>
    <a:masterClrMapping/>
  </p:clrMapOvr>
  <p:transition advTm="4797">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686800" cy="6019800"/>
          </a:xfrm>
        </p:spPr>
        <p:txBody>
          <a:bodyPr>
            <a:noAutofit/>
          </a:bodyPr>
          <a:lstStyle/>
          <a:p>
            <a:pPr algn="l"/>
            <a:r>
              <a:rPr lang="en-US" sz="3000" b="1" dirty="0" smtClean="0">
                <a:solidFill>
                  <a:schemeClr val="tx1"/>
                </a:solidFill>
                <a:latin typeface="Calibri" pitchFamily="34" charset="0"/>
                <a:cs typeface="Arial" pitchFamily="34" charset="0"/>
              </a:rPr>
              <a:t>When Spartan soldiers went to battle, their mothers and wives would present the warriors with their shield and say: "With this, or upon this." </a:t>
            </a:r>
            <a:r>
              <a:rPr lang="en-US" sz="3000" b="1" dirty="0" smtClean="0">
                <a:solidFill>
                  <a:schemeClr val="accent6">
                    <a:lumMod val="50000"/>
                  </a:schemeClr>
                </a:solidFill>
                <a:latin typeface="Calibri" pitchFamily="34" charset="0"/>
                <a:cs typeface="Arial" pitchFamily="34" charset="0"/>
              </a:rPr>
              <a:t>The soldier was expected to return to Sparta either victorious with his shield in hand, or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be </a:t>
            </a:r>
            <a:r>
              <a:rPr lang="en-US" sz="3000" b="1" dirty="0" smtClean="0">
                <a:solidFill>
                  <a:schemeClr val="accent6">
                    <a:lumMod val="50000"/>
                  </a:schemeClr>
                </a:solidFill>
                <a:latin typeface="Calibri" pitchFamily="34" charset="0"/>
                <a:cs typeface="Arial" pitchFamily="34" charset="0"/>
              </a:rPr>
              <a:t>carried home dead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upon his </a:t>
            </a:r>
            <a:r>
              <a:rPr lang="en-US" sz="3000" b="1" dirty="0" smtClean="0">
                <a:solidFill>
                  <a:schemeClr val="accent6">
                    <a:lumMod val="50000"/>
                  </a:schemeClr>
                </a:solidFill>
                <a:latin typeface="Calibri" pitchFamily="34" charset="0"/>
                <a:cs typeface="Arial" pitchFamily="34" charset="0"/>
              </a:rPr>
              <a:t>shield. If a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Spartan </a:t>
            </a:r>
            <a:r>
              <a:rPr lang="en-US" sz="3000" b="1" dirty="0" smtClean="0">
                <a:solidFill>
                  <a:schemeClr val="accent6">
                    <a:lumMod val="50000"/>
                  </a:schemeClr>
                </a:solidFill>
                <a:latin typeface="Calibri" pitchFamily="34" charset="0"/>
                <a:cs typeface="Arial" pitchFamily="34" charset="0"/>
              </a:rPr>
              <a:t>soldier </a:t>
            </a:r>
            <a:r>
              <a:rPr lang="en-US" sz="3000" b="1" dirty="0" smtClean="0">
                <a:solidFill>
                  <a:schemeClr val="accent6">
                    <a:lumMod val="50000"/>
                  </a:schemeClr>
                </a:solidFill>
                <a:latin typeface="Calibri" pitchFamily="34" charset="0"/>
                <a:cs typeface="Arial" pitchFamily="34" charset="0"/>
              </a:rPr>
              <a:t>returned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home </a:t>
            </a:r>
            <a:r>
              <a:rPr lang="en-US" sz="3000" b="1" dirty="0" smtClean="0">
                <a:solidFill>
                  <a:schemeClr val="accent6">
                    <a:lumMod val="50000"/>
                  </a:schemeClr>
                </a:solidFill>
                <a:latin typeface="Calibri" pitchFamily="34" charset="0"/>
                <a:cs typeface="Arial" pitchFamily="34" charset="0"/>
              </a:rPr>
              <a:t>alive and </a:t>
            </a:r>
            <a:r>
              <a:rPr lang="en-US" sz="3000" b="1" dirty="0" smtClean="0">
                <a:solidFill>
                  <a:schemeClr val="accent6">
                    <a:lumMod val="50000"/>
                  </a:schemeClr>
                </a:solidFill>
                <a:latin typeface="Calibri" pitchFamily="34" charset="0"/>
                <a:cs typeface="Arial" pitchFamily="34" charset="0"/>
              </a:rPr>
              <a:t>without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his </a:t>
            </a:r>
            <a:r>
              <a:rPr lang="en-US" sz="3000" b="1" dirty="0" smtClean="0">
                <a:solidFill>
                  <a:schemeClr val="accent6">
                    <a:lumMod val="50000"/>
                  </a:schemeClr>
                </a:solidFill>
                <a:latin typeface="Calibri" pitchFamily="34" charset="0"/>
                <a:cs typeface="Arial" pitchFamily="34" charset="0"/>
              </a:rPr>
              <a:t>shield, the </a:t>
            </a:r>
            <a:r>
              <a:rPr lang="en-US" sz="3000" b="1" dirty="0" smtClean="0">
                <a:solidFill>
                  <a:schemeClr val="accent6">
                    <a:lumMod val="50000"/>
                  </a:schemeClr>
                </a:solidFill>
                <a:latin typeface="Calibri" pitchFamily="34" charset="0"/>
                <a:cs typeface="Arial" pitchFamily="34" charset="0"/>
              </a:rPr>
              <a:t>soldier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faced </a:t>
            </a:r>
            <a:r>
              <a:rPr lang="en-US" sz="3000" b="1" dirty="0" smtClean="0">
                <a:solidFill>
                  <a:schemeClr val="accent6">
                    <a:lumMod val="50000"/>
                  </a:schemeClr>
                </a:solidFill>
                <a:latin typeface="Calibri" pitchFamily="34" charset="0"/>
                <a:cs typeface="Arial" pitchFamily="34" charset="0"/>
              </a:rPr>
              <a:t>banishment </a:t>
            </a:r>
            <a:r>
              <a:rPr lang="en-US" sz="3000" b="1" dirty="0" smtClean="0">
                <a:solidFill>
                  <a:schemeClr val="accent6">
                    <a:lumMod val="50000"/>
                  </a:schemeClr>
                </a:solidFill>
                <a:latin typeface="Calibri" pitchFamily="34" charset="0"/>
                <a:cs typeface="Arial" pitchFamily="34" charset="0"/>
              </a:rPr>
              <a:t>from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the </a:t>
            </a:r>
            <a:r>
              <a:rPr lang="en-US" sz="3000" b="1" dirty="0" smtClean="0">
                <a:solidFill>
                  <a:schemeClr val="accent6">
                    <a:lumMod val="50000"/>
                  </a:schemeClr>
                </a:solidFill>
                <a:latin typeface="Calibri" pitchFamily="34" charset="0"/>
                <a:cs typeface="Arial" pitchFamily="34" charset="0"/>
              </a:rPr>
              <a:t>polis or death.</a:t>
            </a:r>
            <a:endParaRPr lang="en-US" sz="3000"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5362" name="Picture 2" descr="http://4.bp.blogspot.com/-HftiXzp5TXE/UOODqsDmVEI/AAAAAAAACLs/N1EEc15ZLWA/s1600/fame-sparta-shield.jpg"/>
          <p:cNvPicPr>
            <a:picLocks noChangeAspect="1" noChangeArrowheads="1"/>
          </p:cNvPicPr>
          <p:nvPr/>
        </p:nvPicPr>
        <p:blipFill>
          <a:blip r:embed="rId2" cstate="print"/>
          <a:srcRect/>
          <a:stretch>
            <a:fillRect/>
          </a:stretch>
        </p:blipFill>
        <p:spPr bwMode="auto">
          <a:xfrm>
            <a:off x="4724400" y="2590800"/>
            <a:ext cx="4114800" cy="4063366"/>
          </a:xfrm>
          <a:prstGeom prst="rect">
            <a:avLst/>
          </a:prstGeom>
          <a:noFill/>
        </p:spPr>
      </p:pic>
    </p:spTree>
  </p:cSld>
  <p:clrMapOvr>
    <a:masterClrMapping/>
  </p:clrMapOvr>
  <p:transition advTm="8609">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81000" y="762000"/>
            <a:ext cx="8534400" cy="4419600"/>
          </a:xfrm>
        </p:spPr>
        <p:txBody>
          <a:bodyPr>
            <a:noAutofit/>
          </a:bodyPr>
          <a:lstStyle/>
          <a:p>
            <a:pPr algn="l"/>
            <a:r>
              <a:rPr lang="en-US" b="1" dirty="0" smtClean="0">
                <a:solidFill>
                  <a:schemeClr val="tx1"/>
                </a:solidFill>
                <a:latin typeface="Calibri" pitchFamily="34" charset="0"/>
                <a:cs typeface="Arial" pitchFamily="34" charset="0"/>
              </a:rPr>
              <a:t>Spartan </a:t>
            </a:r>
            <a:r>
              <a:rPr lang="en-US" b="1" dirty="0" smtClean="0">
                <a:solidFill>
                  <a:schemeClr val="tx1"/>
                </a:solidFill>
                <a:latin typeface="Calibri" pitchFamily="34" charset="0"/>
                <a:cs typeface="Arial" pitchFamily="34" charset="0"/>
              </a:rPr>
              <a:t>rulers examined newborn babies to determine if they were healthy and </a:t>
            </a:r>
            <a:r>
              <a:rPr lang="en-US" b="1" dirty="0" smtClean="0">
                <a:solidFill>
                  <a:schemeClr val="tx1"/>
                </a:solidFill>
                <a:latin typeface="Calibri" pitchFamily="34" charset="0"/>
                <a:cs typeface="Arial" pitchFamily="34" charset="0"/>
              </a:rPr>
              <a:t>strong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enough </a:t>
            </a:r>
            <a:r>
              <a:rPr lang="en-US" b="1" dirty="0" smtClean="0">
                <a:solidFill>
                  <a:schemeClr val="tx1"/>
                </a:solidFill>
                <a:latin typeface="Calibri" pitchFamily="34" charset="0"/>
                <a:cs typeface="Arial" pitchFamily="34" charset="0"/>
              </a:rPr>
              <a:t>to be </a:t>
            </a:r>
            <a:r>
              <a:rPr lang="en-US" b="1" dirty="0" smtClean="0">
                <a:solidFill>
                  <a:schemeClr val="tx1"/>
                </a:solidFill>
                <a:latin typeface="Calibri" pitchFamily="34" charset="0"/>
                <a:cs typeface="Arial" pitchFamily="34" charset="0"/>
              </a:rPr>
              <a:t>of </a:t>
            </a:r>
            <a:r>
              <a:rPr lang="en-US" b="1" dirty="0" smtClean="0">
                <a:solidFill>
                  <a:schemeClr val="tx1"/>
                </a:solidFill>
                <a:latin typeface="Calibri" pitchFamily="34" charset="0"/>
                <a:cs typeface="Arial" pitchFamily="34" charset="0"/>
              </a:rPr>
              <a:t>value </a:t>
            </a:r>
            <a:r>
              <a:rPr lang="en-US" b="1" dirty="0" smtClean="0">
                <a:solidFill>
                  <a:schemeClr val="tx1"/>
                </a:solidFill>
                <a:latin typeface="Calibri" pitchFamily="34" charset="0"/>
                <a:cs typeface="Arial" pitchFamily="34" charset="0"/>
              </a:rPr>
              <a:t>to </a:t>
            </a:r>
            <a:r>
              <a:rPr lang="en-US" b="1" dirty="0" smtClean="0">
                <a:solidFill>
                  <a:schemeClr val="tx1"/>
                </a:solidFill>
                <a:latin typeface="Calibri" pitchFamily="34" charset="0"/>
                <a:cs typeface="Arial" pitchFamily="34" charset="0"/>
              </a:rPr>
              <a:t>the polis. </a:t>
            </a:r>
            <a:r>
              <a:rPr lang="en-US" b="1" dirty="0" smtClean="0">
                <a:solidFill>
                  <a:schemeClr val="accent6">
                    <a:lumMod val="50000"/>
                  </a:schemeClr>
                </a:solidFill>
                <a:latin typeface="Calibri" pitchFamily="34" charset="0"/>
                <a:cs typeface="Arial" pitchFamily="34" charset="0"/>
              </a:rPr>
              <a:t>The </a:t>
            </a:r>
            <a:r>
              <a:rPr lang="en-US" b="1" dirty="0" smtClean="0">
                <a:solidFill>
                  <a:schemeClr val="accent6">
                    <a:lumMod val="50000"/>
                  </a:schemeClr>
                </a:solidFill>
                <a:latin typeface="Calibri" pitchFamily="34" charset="0"/>
                <a:cs typeface="Arial" pitchFamily="34" charset="0"/>
              </a:rPr>
              <a:t>rulers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killed sickly </a:t>
            </a:r>
            <a:r>
              <a:rPr lang="en-US" b="1" dirty="0" smtClean="0">
                <a:solidFill>
                  <a:schemeClr val="accent6">
                    <a:lumMod val="50000"/>
                  </a:schemeClr>
                </a:solidFill>
                <a:latin typeface="Calibri" pitchFamily="34" charset="0"/>
                <a:cs typeface="Arial" pitchFamily="34" charset="0"/>
              </a:rPr>
              <a:t>or </a:t>
            </a:r>
            <a:r>
              <a:rPr lang="en-US" b="1" dirty="0" smtClean="0">
                <a:solidFill>
                  <a:schemeClr val="accent6">
                    <a:lumMod val="50000"/>
                  </a:schemeClr>
                </a:solidFill>
                <a:latin typeface="Calibri" pitchFamily="34" charset="0"/>
                <a:cs typeface="Arial" pitchFamily="34" charset="0"/>
              </a:rPr>
              <a:t>malformed infants deemed incapable </a:t>
            </a:r>
            <a:r>
              <a:rPr lang="en-US" b="1" dirty="0" smtClean="0">
                <a:solidFill>
                  <a:schemeClr val="accent6">
                    <a:lumMod val="50000"/>
                  </a:schemeClr>
                </a:solidFill>
                <a:latin typeface="Calibri" pitchFamily="34" charset="0"/>
                <a:cs typeface="Arial" pitchFamily="34" charset="0"/>
              </a:rPr>
              <a:t>of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contributing </a:t>
            </a:r>
            <a:r>
              <a:rPr lang="en-US" b="1" dirty="0" smtClean="0">
                <a:solidFill>
                  <a:schemeClr val="accent6">
                    <a:lumMod val="50000"/>
                  </a:schemeClr>
                </a:solidFill>
                <a:latin typeface="Calibri" pitchFamily="34" charset="0"/>
                <a:cs typeface="Arial" pitchFamily="34" charset="0"/>
              </a:rPr>
              <a:t>to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the security </a:t>
            </a:r>
            <a:r>
              <a:rPr lang="en-US" b="1" dirty="0" smtClean="0">
                <a:solidFill>
                  <a:schemeClr val="accent6">
                    <a:lumMod val="50000"/>
                  </a:schemeClr>
                </a:solidFill>
                <a:latin typeface="Calibri" pitchFamily="34" charset="0"/>
                <a:cs typeface="Arial" pitchFamily="34" charset="0"/>
              </a:rPr>
              <a:t>of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Sparta.</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4" name="Picture 6" descr="http://www.bastabalkana.com/wp-content/themes/advanced-newspaper/timthumb.php?src=http://www.bastabalkana.com/wp-content/uploads/2009/12/Spartanci.jpg&amp;q=90&amp;w=479&amp;zc=1"/>
          <p:cNvPicPr>
            <a:picLocks noChangeAspect="1" noChangeArrowheads="1"/>
          </p:cNvPicPr>
          <p:nvPr/>
        </p:nvPicPr>
        <p:blipFill>
          <a:blip r:embed="rId2" cstate="print"/>
          <a:srcRect/>
          <a:stretch>
            <a:fillRect/>
          </a:stretch>
        </p:blipFill>
        <p:spPr bwMode="auto">
          <a:xfrm>
            <a:off x="3375362" y="2819400"/>
            <a:ext cx="4778038" cy="3571061"/>
          </a:xfrm>
          <a:prstGeom prst="rect">
            <a:avLst/>
          </a:prstGeom>
          <a:noFill/>
        </p:spPr>
      </p:pic>
    </p:spTree>
  </p:cSld>
  <p:clrMapOvr>
    <a:masterClrMapping/>
  </p:clrMapOvr>
  <p:transition advTm="7297">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fade">
                                      <p:cBhvr>
                                        <p:cTn id="7" dur="2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686800" cy="6019800"/>
          </a:xfrm>
        </p:spPr>
        <p:txBody>
          <a:bodyPr>
            <a:noAutofit/>
          </a:bodyPr>
          <a:lstStyle/>
          <a:p>
            <a:pPr algn="l"/>
            <a:r>
              <a:rPr lang="en-US" sz="3000" b="1" dirty="0" smtClean="0">
                <a:solidFill>
                  <a:schemeClr val="accent6">
                    <a:lumMod val="50000"/>
                  </a:schemeClr>
                </a:solidFill>
                <a:latin typeface="Calibri" pitchFamily="34" charset="0"/>
                <a:cs typeface="Arial" pitchFamily="34" charset="0"/>
              </a:rPr>
              <a:t>When Spartan soldiers went to battle, their mothers and wives would present the warriors with their shield and say: "With this, or upon this." </a:t>
            </a:r>
            <a:r>
              <a:rPr lang="en-US" sz="3000" b="1" dirty="0" smtClean="0">
                <a:solidFill>
                  <a:schemeClr val="tx1"/>
                </a:solidFill>
                <a:latin typeface="Calibri" pitchFamily="34" charset="0"/>
                <a:cs typeface="Arial" pitchFamily="34" charset="0"/>
              </a:rPr>
              <a:t>The soldier was expected to return to Sparta either victorious with his shield in hand, or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be </a:t>
            </a:r>
            <a:r>
              <a:rPr lang="en-US" sz="3000" b="1" dirty="0" smtClean="0">
                <a:solidFill>
                  <a:schemeClr val="tx1"/>
                </a:solidFill>
                <a:latin typeface="Calibri" pitchFamily="34" charset="0"/>
                <a:cs typeface="Arial" pitchFamily="34" charset="0"/>
              </a:rPr>
              <a:t>carried home dead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upon his </a:t>
            </a:r>
            <a:r>
              <a:rPr lang="en-US" sz="3000" b="1" dirty="0" smtClean="0">
                <a:solidFill>
                  <a:schemeClr val="tx1"/>
                </a:solidFill>
                <a:latin typeface="Calibri" pitchFamily="34" charset="0"/>
                <a:cs typeface="Arial" pitchFamily="34" charset="0"/>
              </a:rPr>
              <a:t>shield. </a:t>
            </a:r>
            <a:r>
              <a:rPr lang="en-US" sz="3000" b="1" dirty="0" smtClean="0">
                <a:solidFill>
                  <a:schemeClr val="accent6">
                    <a:lumMod val="50000"/>
                  </a:schemeClr>
                </a:solidFill>
                <a:latin typeface="Calibri" pitchFamily="34" charset="0"/>
                <a:cs typeface="Arial" pitchFamily="34" charset="0"/>
              </a:rPr>
              <a:t>If a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Spartan </a:t>
            </a:r>
            <a:r>
              <a:rPr lang="en-US" sz="3000" b="1" dirty="0" smtClean="0">
                <a:solidFill>
                  <a:schemeClr val="accent6">
                    <a:lumMod val="50000"/>
                  </a:schemeClr>
                </a:solidFill>
                <a:latin typeface="Calibri" pitchFamily="34" charset="0"/>
                <a:cs typeface="Arial" pitchFamily="34" charset="0"/>
              </a:rPr>
              <a:t>soldier </a:t>
            </a:r>
            <a:r>
              <a:rPr lang="en-US" sz="3000" b="1" dirty="0" smtClean="0">
                <a:solidFill>
                  <a:schemeClr val="accent6">
                    <a:lumMod val="50000"/>
                  </a:schemeClr>
                </a:solidFill>
                <a:latin typeface="Calibri" pitchFamily="34" charset="0"/>
                <a:cs typeface="Arial" pitchFamily="34" charset="0"/>
              </a:rPr>
              <a:t>returned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home </a:t>
            </a:r>
            <a:r>
              <a:rPr lang="en-US" sz="3000" b="1" dirty="0" smtClean="0">
                <a:solidFill>
                  <a:schemeClr val="accent6">
                    <a:lumMod val="50000"/>
                  </a:schemeClr>
                </a:solidFill>
                <a:latin typeface="Calibri" pitchFamily="34" charset="0"/>
                <a:cs typeface="Arial" pitchFamily="34" charset="0"/>
              </a:rPr>
              <a:t>alive and </a:t>
            </a:r>
            <a:r>
              <a:rPr lang="en-US" sz="3000" b="1" dirty="0" smtClean="0">
                <a:solidFill>
                  <a:schemeClr val="accent6">
                    <a:lumMod val="50000"/>
                  </a:schemeClr>
                </a:solidFill>
                <a:latin typeface="Calibri" pitchFamily="34" charset="0"/>
                <a:cs typeface="Arial" pitchFamily="34" charset="0"/>
              </a:rPr>
              <a:t>without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his </a:t>
            </a:r>
            <a:r>
              <a:rPr lang="en-US" sz="3000" b="1" dirty="0" smtClean="0">
                <a:solidFill>
                  <a:schemeClr val="accent6">
                    <a:lumMod val="50000"/>
                  </a:schemeClr>
                </a:solidFill>
                <a:latin typeface="Calibri" pitchFamily="34" charset="0"/>
                <a:cs typeface="Arial" pitchFamily="34" charset="0"/>
              </a:rPr>
              <a:t>shield, the </a:t>
            </a:r>
            <a:r>
              <a:rPr lang="en-US" sz="3000" b="1" dirty="0" smtClean="0">
                <a:solidFill>
                  <a:schemeClr val="accent6">
                    <a:lumMod val="50000"/>
                  </a:schemeClr>
                </a:solidFill>
                <a:latin typeface="Calibri" pitchFamily="34" charset="0"/>
                <a:cs typeface="Arial" pitchFamily="34" charset="0"/>
              </a:rPr>
              <a:t>soldier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faced </a:t>
            </a:r>
            <a:r>
              <a:rPr lang="en-US" sz="3000" b="1" dirty="0" smtClean="0">
                <a:solidFill>
                  <a:schemeClr val="accent6">
                    <a:lumMod val="50000"/>
                  </a:schemeClr>
                </a:solidFill>
                <a:latin typeface="Calibri" pitchFamily="34" charset="0"/>
                <a:cs typeface="Arial" pitchFamily="34" charset="0"/>
              </a:rPr>
              <a:t>banishment </a:t>
            </a:r>
            <a:r>
              <a:rPr lang="en-US" sz="3000" b="1" dirty="0" smtClean="0">
                <a:solidFill>
                  <a:schemeClr val="accent6">
                    <a:lumMod val="50000"/>
                  </a:schemeClr>
                </a:solidFill>
                <a:latin typeface="Calibri" pitchFamily="34" charset="0"/>
                <a:cs typeface="Arial" pitchFamily="34" charset="0"/>
              </a:rPr>
              <a:t>from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the </a:t>
            </a:r>
            <a:r>
              <a:rPr lang="en-US" sz="3000" b="1" dirty="0" smtClean="0">
                <a:solidFill>
                  <a:schemeClr val="accent6">
                    <a:lumMod val="50000"/>
                  </a:schemeClr>
                </a:solidFill>
                <a:latin typeface="Calibri" pitchFamily="34" charset="0"/>
                <a:cs typeface="Arial" pitchFamily="34" charset="0"/>
              </a:rPr>
              <a:t>polis or death.</a:t>
            </a:r>
            <a:endParaRPr lang="en-US" sz="3000"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5362" name="Picture 2" descr="http://4.bp.blogspot.com/-HftiXzp5TXE/UOODqsDmVEI/AAAAAAAACLs/N1EEc15ZLWA/s1600/fame-sparta-shield.jpg"/>
          <p:cNvPicPr>
            <a:picLocks noChangeAspect="1" noChangeArrowheads="1"/>
          </p:cNvPicPr>
          <p:nvPr/>
        </p:nvPicPr>
        <p:blipFill>
          <a:blip r:embed="rId2" cstate="print"/>
          <a:srcRect/>
          <a:stretch>
            <a:fillRect/>
          </a:stretch>
        </p:blipFill>
        <p:spPr bwMode="auto">
          <a:xfrm>
            <a:off x="4724400" y="2590800"/>
            <a:ext cx="4114800" cy="4063366"/>
          </a:xfrm>
          <a:prstGeom prst="rect">
            <a:avLst/>
          </a:prstGeom>
          <a:noFill/>
        </p:spPr>
      </p:pic>
    </p:spTree>
  </p:cSld>
  <p:clrMapOvr>
    <a:masterClrMapping/>
  </p:clrMapOvr>
  <p:transition advTm="7969">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686800" cy="6019800"/>
          </a:xfrm>
        </p:spPr>
        <p:txBody>
          <a:bodyPr>
            <a:noAutofit/>
          </a:bodyPr>
          <a:lstStyle/>
          <a:p>
            <a:pPr algn="l"/>
            <a:r>
              <a:rPr lang="en-US" sz="3000" b="1" dirty="0" smtClean="0">
                <a:solidFill>
                  <a:schemeClr val="accent6">
                    <a:lumMod val="50000"/>
                  </a:schemeClr>
                </a:solidFill>
                <a:latin typeface="Calibri" pitchFamily="34" charset="0"/>
                <a:cs typeface="Arial" pitchFamily="34" charset="0"/>
              </a:rPr>
              <a:t>When Spartan soldiers went to battle, their mothers and wives would present the warriors with their shield and say: "With this, or upon this." The soldier was expected to return to Sparta either victorious with his shield in hand, or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be </a:t>
            </a:r>
            <a:r>
              <a:rPr lang="en-US" sz="3000" b="1" dirty="0" smtClean="0">
                <a:solidFill>
                  <a:schemeClr val="accent6">
                    <a:lumMod val="50000"/>
                  </a:schemeClr>
                </a:solidFill>
                <a:latin typeface="Calibri" pitchFamily="34" charset="0"/>
                <a:cs typeface="Arial" pitchFamily="34" charset="0"/>
              </a:rPr>
              <a:t>carried home dead </a:t>
            </a:r>
            <a:r>
              <a:rPr lang="en-US" sz="3000" b="1" dirty="0" smtClean="0">
                <a:solidFill>
                  <a:schemeClr val="accent6">
                    <a:lumMod val="50000"/>
                  </a:schemeClr>
                </a:solidFill>
                <a:latin typeface="Calibri" pitchFamily="34" charset="0"/>
                <a:cs typeface="Arial" pitchFamily="34" charset="0"/>
              </a:rPr>
              <a:t/>
            </a:r>
            <a:br>
              <a:rPr lang="en-US" sz="3000" b="1" dirty="0" smtClean="0">
                <a:solidFill>
                  <a:schemeClr val="accent6">
                    <a:lumMod val="50000"/>
                  </a:schemeClr>
                </a:solidFill>
                <a:latin typeface="Calibri" pitchFamily="34" charset="0"/>
                <a:cs typeface="Arial" pitchFamily="34" charset="0"/>
              </a:rPr>
            </a:br>
            <a:r>
              <a:rPr lang="en-US" sz="3000" b="1" dirty="0" smtClean="0">
                <a:solidFill>
                  <a:schemeClr val="accent6">
                    <a:lumMod val="50000"/>
                  </a:schemeClr>
                </a:solidFill>
                <a:latin typeface="Calibri" pitchFamily="34" charset="0"/>
                <a:cs typeface="Arial" pitchFamily="34" charset="0"/>
              </a:rPr>
              <a:t>upon his </a:t>
            </a:r>
            <a:r>
              <a:rPr lang="en-US" sz="3000" b="1" dirty="0" smtClean="0">
                <a:solidFill>
                  <a:schemeClr val="accent6">
                    <a:lumMod val="50000"/>
                  </a:schemeClr>
                </a:solidFill>
                <a:latin typeface="Calibri" pitchFamily="34" charset="0"/>
                <a:cs typeface="Arial" pitchFamily="34" charset="0"/>
              </a:rPr>
              <a:t>shield. </a:t>
            </a:r>
            <a:r>
              <a:rPr lang="en-US" sz="3000" b="1" dirty="0" smtClean="0">
                <a:solidFill>
                  <a:schemeClr val="tx1"/>
                </a:solidFill>
                <a:latin typeface="Calibri" pitchFamily="34" charset="0"/>
                <a:cs typeface="Arial" pitchFamily="34" charset="0"/>
              </a:rPr>
              <a:t>If a </a:t>
            </a:r>
            <a:r>
              <a:rPr lang="en-US" sz="3000" b="1" dirty="0" smtClean="0">
                <a:solidFill>
                  <a:schemeClr val="tx1"/>
                </a:solidFill>
                <a:latin typeface="Calibri" pitchFamily="34" charset="0"/>
                <a:cs typeface="Arial" pitchFamily="34" charset="0"/>
              </a:rP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Spartan </a:t>
            </a:r>
            <a:r>
              <a:rPr lang="en-US" sz="3000" b="1" dirty="0" smtClean="0">
                <a:solidFill>
                  <a:schemeClr val="tx1"/>
                </a:solidFill>
                <a:latin typeface="Calibri" pitchFamily="34" charset="0"/>
                <a:cs typeface="Arial" pitchFamily="34" charset="0"/>
              </a:rPr>
              <a:t>soldier </a:t>
            </a:r>
            <a:r>
              <a:rPr lang="en-US" sz="3000" b="1" dirty="0" smtClean="0">
                <a:solidFill>
                  <a:schemeClr val="tx1"/>
                </a:solidFill>
                <a:latin typeface="Calibri" pitchFamily="34" charset="0"/>
                <a:cs typeface="Arial" pitchFamily="34" charset="0"/>
              </a:rPr>
              <a:t>returned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home </a:t>
            </a:r>
            <a:r>
              <a:rPr lang="en-US" sz="3000" b="1" dirty="0" smtClean="0">
                <a:solidFill>
                  <a:schemeClr val="tx1"/>
                </a:solidFill>
                <a:latin typeface="Calibri" pitchFamily="34" charset="0"/>
                <a:cs typeface="Arial" pitchFamily="34" charset="0"/>
              </a:rPr>
              <a:t>alive and </a:t>
            </a:r>
            <a:r>
              <a:rPr lang="en-US" sz="3000" b="1" dirty="0" smtClean="0">
                <a:solidFill>
                  <a:schemeClr val="tx1"/>
                </a:solidFill>
                <a:latin typeface="Calibri" pitchFamily="34" charset="0"/>
                <a:cs typeface="Arial" pitchFamily="34" charset="0"/>
              </a:rPr>
              <a:t>without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his </a:t>
            </a:r>
            <a:r>
              <a:rPr lang="en-US" sz="3000" b="1" dirty="0" smtClean="0">
                <a:solidFill>
                  <a:schemeClr val="tx1"/>
                </a:solidFill>
                <a:latin typeface="Calibri" pitchFamily="34" charset="0"/>
                <a:cs typeface="Arial" pitchFamily="34" charset="0"/>
              </a:rPr>
              <a:t>shield, the </a:t>
            </a:r>
            <a:r>
              <a:rPr lang="en-US" sz="3000" b="1" dirty="0" smtClean="0">
                <a:solidFill>
                  <a:schemeClr val="tx1"/>
                </a:solidFill>
                <a:latin typeface="Calibri" pitchFamily="34" charset="0"/>
                <a:cs typeface="Arial" pitchFamily="34" charset="0"/>
              </a:rPr>
              <a:t>soldier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faced </a:t>
            </a:r>
            <a:r>
              <a:rPr lang="en-US" sz="3000" b="1" dirty="0" smtClean="0">
                <a:solidFill>
                  <a:schemeClr val="tx1"/>
                </a:solidFill>
                <a:latin typeface="Calibri" pitchFamily="34" charset="0"/>
                <a:cs typeface="Arial" pitchFamily="34" charset="0"/>
              </a:rPr>
              <a:t>banishment </a:t>
            </a:r>
            <a:r>
              <a:rPr lang="en-US" sz="3000" b="1" dirty="0" smtClean="0">
                <a:solidFill>
                  <a:schemeClr val="tx1"/>
                </a:solidFill>
                <a:latin typeface="Calibri" pitchFamily="34" charset="0"/>
                <a:cs typeface="Arial" pitchFamily="34" charset="0"/>
              </a:rPr>
              <a:t>from </a:t>
            </a:r>
            <a:br>
              <a:rPr lang="en-US" sz="3000" b="1" dirty="0" smtClean="0">
                <a:solidFill>
                  <a:schemeClr val="tx1"/>
                </a:solidFill>
                <a:latin typeface="Calibri" pitchFamily="34" charset="0"/>
                <a:cs typeface="Arial" pitchFamily="34" charset="0"/>
              </a:rPr>
            </a:br>
            <a:r>
              <a:rPr lang="en-US" sz="3000" b="1" dirty="0" smtClean="0">
                <a:solidFill>
                  <a:schemeClr val="tx1"/>
                </a:solidFill>
                <a:latin typeface="Calibri" pitchFamily="34" charset="0"/>
                <a:cs typeface="Arial" pitchFamily="34" charset="0"/>
              </a:rPr>
              <a:t>the </a:t>
            </a:r>
            <a:r>
              <a:rPr lang="en-US" sz="3000" b="1" dirty="0" smtClean="0">
                <a:solidFill>
                  <a:schemeClr val="tx1"/>
                </a:solidFill>
                <a:latin typeface="Calibri" pitchFamily="34" charset="0"/>
                <a:cs typeface="Arial" pitchFamily="34" charset="0"/>
              </a:rPr>
              <a:t>polis or death.</a:t>
            </a:r>
            <a:endParaRPr lang="en-US" sz="3000"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5362" name="Picture 2" descr="http://4.bp.blogspot.com/-HftiXzp5TXE/UOODqsDmVEI/AAAAAAAACLs/N1EEc15ZLWA/s1600/fame-sparta-shield.jpg"/>
          <p:cNvPicPr>
            <a:picLocks noChangeAspect="1" noChangeArrowheads="1"/>
          </p:cNvPicPr>
          <p:nvPr/>
        </p:nvPicPr>
        <p:blipFill>
          <a:blip r:embed="rId2" cstate="print"/>
          <a:srcRect/>
          <a:stretch>
            <a:fillRect/>
          </a:stretch>
        </p:blipFill>
        <p:spPr bwMode="auto">
          <a:xfrm>
            <a:off x="4724400" y="2590800"/>
            <a:ext cx="4114800" cy="4063366"/>
          </a:xfrm>
          <a:prstGeom prst="rect">
            <a:avLst/>
          </a:prstGeom>
          <a:noFill/>
        </p:spPr>
      </p:pic>
    </p:spTree>
  </p:cSld>
  <p:clrMapOvr>
    <a:masterClrMapping/>
  </p:clrMapOvr>
  <p:transition advTm="7859">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686800" cy="3048000"/>
          </a:xfrm>
        </p:spPr>
        <p:txBody>
          <a:bodyPr>
            <a:noAutofit/>
          </a:bodyPr>
          <a:lstStyle/>
          <a:p>
            <a:pPr algn="l"/>
            <a:r>
              <a:rPr lang="en-US" b="1" dirty="0" smtClean="0">
                <a:solidFill>
                  <a:schemeClr val="tx1"/>
                </a:solidFill>
                <a:latin typeface="Calibri" pitchFamily="34" charset="0"/>
                <a:cs typeface="Arial" pitchFamily="34" charset="0"/>
              </a:rPr>
              <a:t>The Spartans were </a:t>
            </a:r>
            <a:r>
              <a:rPr lang="en-US" b="1" dirty="0" err="1" smtClean="0">
                <a:solidFill>
                  <a:schemeClr val="tx1"/>
                </a:solidFill>
                <a:latin typeface="Calibri" pitchFamily="34" charset="0"/>
                <a:cs typeface="Arial" pitchFamily="34" charset="0"/>
              </a:rPr>
              <a:t>Dorians</a:t>
            </a:r>
            <a:r>
              <a:rPr lang="en-US" b="1" dirty="0" smtClean="0">
                <a:solidFill>
                  <a:schemeClr val="tx1"/>
                </a:solidFill>
                <a:latin typeface="Calibri" pitchFamily="34" charset="0"/>
                <a:cs typeface="Arial" pitchFamily="34" charset="0"/>
              </a:rPr>
              <a:t> </a:t>
            </a:r>
            <a:r>
              <a:rPr lang="en-US" b="1" dirty="0" smtClean="0">
                <a:solidFill>
                  <a:schemeClr val="tx1"/>
                </a:solidFill>
                <a:latin typeface="Calibri" pitchFamily="34" charset="0"/>
                <a:cs typeface="Arial" pitchFamily="34" charset="0"/>
              </a:rPr>
              <a:t>who </a:t>
            </a:r>
            <a:r>
              <a:rPr lang="en-US" b="1" dirty="0" smtClean="0">
                <a:solidFill>
                  <a:schemeClr val="tx1"/>
                </a:solidFill>
                <a:latin typeface="Calibri" pitchFamily="34" charset="0"/>
                <a:cs typeface="Arial" pitchFamily="34" charset="0"/>
              </a:rPr>
              <a:t>invaded the land they </a:t>
            </a:r>
            <a:r>
              <a:rPr lang="en-US" b="1" dirty="0" smtClean="0">
                <a:solidFill>
                  <a:schemeClr val="tx1"/>
                </a:solidFill>
                <a:latin typeface="Calibri" pitchFamily="34" charset="0"/>
                <a:cs typeface="Arial" pitchFamily="34" charset="0"/>
              </a:rPr>
              <a:t>occupied </a:t>
            </a:r>
            <a:r>
              <a:rPr lang="en-US" b="1" dirty="0" smtClean="0">
                <a:solidFill>
                  <a:schemeClr val="tx1"/>
                </a:solidFill>
                <a:latin typeface="Calibri" pitchFamily="34" charset="0"/>
                <a:cs typeface="Arial" pitchFamily="34" charset="0"/>
              </a:rPr>
              <a:t>on the Peloponnesus, </a:t>
            </a:r>
            <a:r>
              <a:rPr lang="en-US" b="1" dirty="0" smtClean="0">
                <a:solidFill>
                  <a:schemeClr val="tx1"/>
                </a:solidFill>
                <a:latin typeface="Calibri" pitchFamily="34" charset="0"/>
                <a:cs typeface="Arial" pitchFamily="34" charset="0"/>
              </a:rPr>
              <a:t>a </a:t>
            </a:r>
            <a:r>
              <a:rPr lang="en-US" b="1" dirty="0" smtClean="0">
                <a:solidFill>
                  <a:schemeClr val="tx1"/>
                </a:solidFill>
                <a:latin typeface="Calibri" pitchFamily="34" charset="0"/>
                <a:cs typeface="Arial" pitchFamily="34" charset="0"/>
              </a:rPr>
              <a:t>peninsula in southern Greece. </a:t>
            </a:r>
            <a:r>
              <a:rPr lang="en-US" b="1" dirty="0" smtClean="0">
                <a:solidFill>
                  <a:schemeClr val="accent6">
                    <a:lumMod val="50000"/>
                  </a:schemeClr>
                </a:solidFill>
                <a:latin typeface="Calibri" pitchFamily="34" charset="0"/>
                <a:cs typeface="Arial" pitchFamily="34" charset="0"/>
              </a:rPr>
              <a:t>Spartan </a:t>
            </a:r>
            <a:r>
              <a:rPr lang="en-US" b="1" dirty="0" smtClean="0">
                <a:solidFill>
                  <a:schemeClr val="accent6">
                    <a:lumMod val="50000"/>
                  </a:schemeClr>
                </a:solidFill>
                <a:latin typeface="Calibri" pitchFamily="34" charset="0"/>
                <a:cs typeface="Arial" pitchFamily="34" charset="0"/>
              </a:rPr>
              <a:t>warriors expanded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their </a:t>
            </a:r>
            <a:r>
              <a:rPr lang="en-US" b="1" dirty="0" smtClean="0">
                <a:solidFill>
                  <a:schemeClr val="accent6">
                    <a:lumMod val="50000"/>
                  </a:schemeClr>
                </a:solidFill>
                <a:latin typeface="Calibri" pitchFamily="34" charset="0"/>
                <a:cs typeface="Arial" pitchFamily="34" charset="0"/>
              </a:rPr>
              <a:t>territory by capturing neighboring lands. They called the people they captured helots. </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8" descr="Untitled-1.png"/>
          <p:cNvPicPr>
            <a:picLocks noChangeAspect="1"/>
          </p:cNvPicPr>
          <p:nvPr/>
        </p:nvPicPr>
        <p:blipFill>
          <a:blip r:embed="rId2" cstate="print"/>
          <a:stretch>
            <a:fillRect/>
          </a:stretch>
        </p:blipFill>
        <p:spPr>
          <a:xfrm>
            <a:off x="1828800" y="2971800"/>
            <a:ext cx="5334000" cy="3641344"/>
          </a:xfrm>
          <a:prstGeom prst="rect">
            <a:avLst/>
          </a:prstGeom>
        </p:spPr>
      </p:pic>
    </p:spTree>
  </p:cSld>
  <p:clrMapOvr>
    <a:masterClrMapping/>
  </p:clrMapOvr>
  <p:transition advTm="7406">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686800" cy="3048000"/>
          </a:xfrm>
        </p:spPr>
        <p:txBody>
          <a:bodyPr>
            <a:noAutofit/>
          </a:bodyPr>
          <a:lstStyle/>
          <a:p>
            <a:pPr algn="l"/>
            <a:r>
              <a:rPr lang="en-US" b="1" dirty="0" smtClean="0">
                <a:solidFill>
                  <a:schemeClr val="accent6">
                    <a:lumMod val="50000"/>
                  </a:schemeClr>
                </a:solidFill>
                <a:latin typeface="Calibri" pitchFamily="34" charset="0"/>
                <a:cs typeface="Arial" pitchFamily="34" charset="0"/>
              </a:rPr>
              <a:t>The Spartans were </a:t>
            </a:r>
            <a:r>
              <a:rPr lang="en-US" b="1" dirty="0" err="1" smtClean="0">
                <a:solidFill>
                  <a:schemeClr val="accent6">
                    <a:lumMod val="50000"/>
                  </a:schemeClr>
                </a:solidFill>
                <a:latin typeface="Calibri" pitchFamily="34" charset="0"/>
                <a:cs typeface="Arial" pitchFamily="34" charset="0"/>
              </a:rPr>
              <a:t>Dorians</a:t>
            </a:r>
            <a:r>
              <a:rPr lang="en-US" b="1" dirty="0" smtClean="0">
                <a:solidFill>
                  <a:schemeClr val="accent6">
                    <a:lumMod val="50000"/>
                  </a:schemeClr>
                </a:solidFill>
                <a:latin typeface="Calibri" pitchFamily="34" charset="0"/>
                <a:cs typeface="Arial" pitchFamily="34" charset="0"/>
              </a:rPr>
              <a:t> </a:t>
            </a:r>
            <a:r>
              <a:rPr lang="en-US" b="1" dirty="0" smtClean="0">
                <a:solidFill>
                  <a:schemeClr val="accent6">
                    <a:lumMod val="50000"/>
                  </a:schemeClr>
                </a:solidFill>
                <a:latin typeface="Calibri" pitchFamily="34" charset="0"/>
                <a:cs typeface="Arial" pitchFamily="34" charset="0"/>
              </a:rPr>
              <a:t>who </a:t>
            </a:r>
            <a:r>
              <a:rPr lang="en-US" b="1" dirty="0" smtClean="0">
                <a:solidFill>
                  <a:schemeClr val="accent6">
                    <a:lumMod val="50000"/>
                  </a:schemeClr>
                </a:solidFill>
                <a:latin typeface="Calibri" pitchFamily="34" charset="0"/>
                <a:cs typeface="Arial" pitchFamily="34" charset="0"/>
              </a:rPr>
              <a:t>invaded the land they </a:t>
            </a:r>
            <a:r>
              <a:rPr lang="en-US" b="1" dirty="0" smtClean="0">
                <a:solidFill>
                  <a:schemeClr val="accent6">
                    <a:lumMod val="50000"/>
                  </a:schemeClr>
                </a:solidFill>
                <a:latin typeface="Calibri" pitchFamily="34" charset="0"/>
                <a:cs typeface="Arial" pitchFamily="34" charset="0"/>
              </a:rPr>
              <a:t>occupied </a:t>
            </a:r>
            <a:r>
              <a:rPr lang="en-US" b="1" dirty="0" smtClean="0">
                <a:solidFill>
                  <a:schemeClr val="accent6">
                    <a:lumMod val="50000"/>
                  </a:schemeClr>
                </a:solidFill>
                <a:latin typeface="Calibri" pitchFamily="34" charset="0"/>
                <a:cs typeface="Arial" pitchFamily="34" charset="0"/>
              </a:rPr>
              <a:t>on the Peloponnesus, </a:t>
            </a:r>
            <a:r>
              <a:rPr lang="en-US" b="1" dirty="0" smtClean="0">
                <a:solidFill>
                  <a:schemeClr val="accent6">
                    <a:lumMod val="50000"/>
                  </a:schemeClr>
                </a:solidFill>
                <a:latin typeface="Calibri" pitchFamily="34" charset="0"/>
                <a:cs typeface="Arial" pitchFamily="34" charset="0"/>
              </a:rPr>
              <a:t>a </a:t>
            </a:r>
            <a:r>
              <a:rPr lang="en-US" b="1" dirty="0" smtClean="0">
                <a:solidFill>
                  <a:schemeClr val="accent6">
                    <a:lumMod val="50000"/>
                  </a:schemeClr>
                </a:solidFill>
                <a:latin typeface="Calibri" pitchFamily="34" charset="0"/>
                <a:cs typeface="Arial" pitchFamily="34" charset="0"/>
              </a:rPr>
              <a:t>peninsula in southern Greece. </a:t>
            </a:r>
            <a:r>
              <a:rPr lang="en-US" b="1" dirty="0" smtClean="0">
                <a:solidFill>
                  <a:schemeClr val="tx1"/>
                </a:solidFill>
                <a:latin typeface="Calibri" pitchFamily="34" charset="0"/>
                <a:cs typeface="Arial" pitchFamily="34" charset="0"/>
              </a:rPr>
              <a:t>Spartan </a:t>
            </a:r>
            <a:r>
              <a:rPr lang="en-US" b="1" dirty="0" smtClean="0">
                <a:solidFill>
                  <a:schemeClr val="tx1"/>
                </a:solidFill>
                <a:latin typeface="Calibri" pitchFamily="34" charset="0"/>
                <a:cs typeface="Arial" pitchFamily="34" charset="0"/>
              </a:rPr>
              <a:t>warriors expanded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their </a:t>
            </a:r>
            <a:r>
              <a:rPr lang="en-US" b="1" dirty="0" smtClean="0">
                <a:solidFill>
                  <a:schemeClr val="tx1"/>
                </a:solidFill>
                <a:latin typeface="Calibri" pitchFamily="34" charset="0"/>
                <a:cs typeface="Arial" pitchFamily="34" charset="0"/>
              </a:rPr>
              <a:t>territory by capturing neighboring lands. </a:t>
            </a:r>
            <a:r>
              <a:rPr lang="en-US" b="1" dirty="0" smtClean="0">
                <a:solidFill>
                  <a:schemeClr val="accent6">
                    <a:lumMod val="50000"/>
                  </a:schemeClr>
                </a:solidFill>
                <a:latin typeface="Calibri" pitchFamily="34" charset="0"/>
                <a:cs typeface="Arial" pitchFamily="34" charset="0"/>
              </a:rPr>
              <a:t>They called the people they captured helots. </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8" descr="Untitled-1.png"/>
          <p:cNvPicPr>
            <a:picLocks noChangeAspect="1"/>
          </p:cNvPicPr>
          <p:nvPr/>
        </p:nvPicPr>
        <p:blipFill>
          <a:blip r:embed="rId2" cstate="print"/>
          <a:stretch>
            <a:fillRect/>
          </a:stretch>
        </p:blipFill>
        <p:spPr>
          <a:xfrm>
            <a:off x="1828800" y="2971800"/>
            <a:ext cx="5334000" cy="3641344"/>
          </a:xfrm>
          <a:prstGeom prst="rect">
            <a:avLst/>
          </a:prstGeom>
        </p:spPr>
      </p:pic>
    </p:spTree>
  </p:cSld>
  <p:clrMapOvr>
    <a:masterClrMapping/>
  </p:clrMapOvr>
  <p:transition advTm="4516">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686800" cy="3048000"/>
          </a:xfrm>
        </p:spPr>
        <p:txBody>
          <a:bodyPr>
            <a:noAutofit/>
          </a:bodyPr>
          <a:lstStyle/>
          <a:p>
            <a:pPr algn="l"/>
            <a:r>
              <a:rPr lang="en-US" b="1" dirty="0" smtClean="0">
                <a:solidFill>
                  <a:schemeClr val="accent6">
                    <a:lumMod val="50000"/>
                  </a:schemeClr>
                </a:solidFill>
                <a:latin typeface="Calibri" pitchFamily="34" charset="0"/>
                <a:cs typeface="Arial" pitchFamily="34" charset="0"/>
              </a:rPr>
              <a:t>The Spartans were </a:t>
            </a:r>
            <a:r>
              <a:rPr lang="en-US" b="1" dirty="0" err="1" smtClean="0">
                <a:solidFill>
                  <a:schemeClr val="accent6">
                    <a:lumMod val="50000"/>
                  </a:schemeClr>
                </a:solidFill>
                <a:latin typeface="Calibri" pitchFamily="34" charset="0"/>
                <a:cs typeface="Arial" pitchFamily="34" charset="0"/>
              </a:rPr>
              <a:t>Dorians</a:t>
            </a:r>
            <a:r>
              <a:rPr lang="en-US" b="1" dirty="0" smtClean="0">
                <a:solidFill>
                  <a:schemeClr val="accent6">
                    <a:lumMod val="50000"/>
                  </a:schemeClr>
                </a:solidFill>
                <a:latin typeface="Calibri" pitchFamily="34" charset="0"/>
                <a:cs typeface="Arial" pitchFamily="34" charset="0"/>
              </a:rPr>
              <a:t> </a:t>
            </a:r>
            <a:r>
              <a:rPr lang="en-US" b="1" dirty="0" smtClean="0">
                <a:solidFill>
                  <a:schemeClr val="accent6">
                    <a:lumMod val="50000"/>
                  </a:schemeClr>
                </a:solidFill>
                <a:latin typeface="Calibri" pitchFamily="34" charset="0"/>
                <a:cs typeface="Arial" pitchFamily="34" charset="0"/>
              </a:rPr>
              <a:t>who </a:t>
            </a:r>
            <a:r>
              <a:rPr lang="en-US" b="1" dirty="0" smtClean="0">
                <a:solidFill>
                  <a:schemeClr val="accent6">
                    <a:lumMod val="50000"/>
                  </a:schemeClr>
                </a:solidFill>
                <a:latin typeface="Calibri" pitchFamily="34" charset="0"/>
                <a:cs typeface="Arial" pitchFamily="34" charset="0"/>
              </a:rPr>
              <a:t>invaded the land they </a:t>
            </a:r>
            <a:r>
              <a:rPr lang="en-US" b="1" dirty="0" smtClean="0">
                <a:solidFill>
                  <a:schemeClr val="accent6">
                    <a:lumMod val="50000"/>
                  </a:schemeClr>
                </a:solidFill>
                <a:latin typeface="Calibri" pitchFamily="34" charset="0"/>
                <a:cs typeface="Arial" pitchFamily="34" charset="0"/>
              </a:rPr>
              <a:t>occupied </a:t>
            </a:r>
            <a:r>
              <a:rPr lang="en-US" b="1" dirty="0" smtClean="0">
                <a:solidFill>
                  <a:schemeClr val="accent6">
                    <a:lumMod val="50000"/>
                  </a:schemeClr>
                </a:solidFill>
                <a:latin typeface="Calibri" pitchFamily="34" charset="0"/>
                <a:cs typeface="Arial" pitchFamily="34" charset="0"/>
              </a:rPr>
              <a:t>on the Peloponnesus, </a:t>
            </a:r>
            <a:r>
              <a:rPr lang="en-US" b="1" dirty="0" smtClean="0">
                <a:solidFill>
                  <a:schemeClr val="accent6">
                    <a:lumMod val="50000"/>
                  </a:schemeClr>
                </a:solidFill>
                <a:latin typeface="Calibri" pitchFamily="34" charset="0"/>
                <a:cs typeface="Arial" pitchFamily="34" charset="0"/>
              </a:rPr>
              <a:t>a </a:t>
            </a:r>
            <a:r>
              <a:rPr lang="en-US" b="1" dirty="0" smtClean="0">
                <a:solidFill>
                  <a:schemeClr val="accent6">
                    <a:lumMod val="50000"/>
                  </a:schemeClr>
                </a:solidFill>
                <a:latin typeface="Calibri" pitchFamily="34" charset="0"/>
                <a:cs typeface="Arial" pitchFamily="34" charset="0"/>
              </a:rPr>
              <a:t>peninsula in southern Greece. </a:t>
            </a:r>
            <a:r>
              <a:rPr lang="en-US" b="1" dirty="0" smtClean="0">
                <a:solidFill>
                  <a:schemeClr val="accent6">
                    <a:lumMod val="50000"/>
                  </a:schemeClr>
                </a:solidFill>
                <a:latin typeface="Calibri" pitchFamily="34" charset="0"/>
                <a:cs typeface="Arial" pitchFamily="34" charset="0"/>
              </a:rPr>
              <a:t>Spartan warriors expanded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their territory by capturing neighboring lands. </a:t>
            </a:r>
            <a:r>
              <a:rPr lang="en-US" b="1" dirty="0" smtClean="0">
                <a:solidFill>
                  <a:schemeClr val="tx1"/>
                </a:solidFill>
                <a:latin typeface="Calibri" pitchFamily="34" charset="0"/>
                <a:cs typeface="Arial" pitchFamily="34" charset="0"/>
              </a:rPr>
              <a:t>They called the people they captured helots. </a:t>
            </a:r>
            <a:endParaRPr lang="en-US"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 name="Picture 8" descr="Untitled-1.png"/>
          <p:cNvPicPr>
            <a:picLocks noChangeAspect="1"/>
          </p:cNvPicPr>
          <p:nvPr/>
        </p:nvPicPr>
        <p:blipFill>
          <a:blip r:embed="rId2" cstate="print"/>
          <a:stretch>
            <a:fillRect/>
          </a:stretch>
        </p:blipFill>
        <p:spPr>
          <a:xfrm>
            <a:off x="1828800" y="2971800"/>
            <a:ext cx="5334000" cy="3641344"/>
          </a:xfrm>
          <a:prstGeom prst="rect">
            <a:avLst/>
          </a:prstGeom>
        </p:spPr>
      </p:pic>
    </p:spTree>
  </p:cSld>
  <p:clrMapOvr>
    <a:masterClrMapping/>
  </p:clrMapOvr>
  <p:transition advTm="2297">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152400" y="685800"/>
            <a:ext cx="8686800" cy="5943600"/>
          </a:xfrm>
        </p:spPr>
        <p:txBody>
          <a:bodyPr>
            <a:noAutofit/>
          </a:bodyPr>
          <a:lstStyle/>
          <a:p>
            <a:pPr algn="l"/>
            <a:r>
              <a:rPr lang="en-US" b="1" dirty="0" smtClean="0">
                <a:solidFill>
                  <a:schemeClr val="tx1"/>
                </a:solidFill>
                <a:latin typeface="Calibri" pitchFamily="34" charset="0"/>
                <a:cs typeface="Arial" pitchFamily="34" charset="0"/>
              </a:rPr>
              <a:t>The </a:t>
            </a:r>
            <a:r>
              <a:rPr lang="en-US" b="1" dirty="0" smtClean="0">
                <a:solidFill>
                  <a:schemeClr val="tx1"/>
                </a:solidFill>
                <a:latin typeface="Calibri" pitchFamily="34" charset="0"/>
                <a:cs typeface="Arial" pitchFamily="34" charset="0"/>
              </a:rPr>
              <a:t>Spartans forced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helots </a:t>
            </a:r>
            <a:r>
              <a:rPr lang="en-US" b="1" dirty="0" smtClean="0">
                <a:solidFill>
                  <a:schemeClr val="tx1"/>
                </a:solidFill>
                <a:latin typeface="Calibri" pitchFamily="34" charset="0"/>
                <a:cs typeface="Arial" pitchFamily="34" charset="0"/>
              </a:rPr>
              <a:t>to farm the land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the </a:t>
            </a:r>
            <a:r>
              <a:rPr lang="en-US" b="1" dirty="0" smtClean="0">
                <a:solidFill>
                  <a:schemeClr val="tx1"/>
                </a:solidFill>
                <a:latin typeface="Calibri" pitchFamily="34" charset="0"/>
                <a:cs typeface="Arial" pitchFamily="34" charset="0"/>
              </a:rPr>
              <a:t>helots once owned,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but </a:t>
            </a:r>
            <a:r>
              <a:rPr lang="en-US" b="1" dirty="0" smtClean="0">
                <a:solidFill>
                  <a:schemeClr val="tx1"/>
                </a:solidFill>
                <a:latin typeface="Calibri" pitchFamily="34" charset="0"/>
                <a:cs typeface="Arial" pitchFamily="34" charset="0"/>
              </a:rPr>
              <a:t>the helots had to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provide </a:t>
            </a:r>
            <a:r>
              <a:rPr lang="en-US" b="1" dirty="0" smtClean="0">
                <a:solidFill>
                  <a:schemeClr val="tx1"/>
                </a:solidFill>
                <a:latin typeface="Calibri" pitchFamily="34" charset="0"/>
                <a:cs typeface="Arial" pitchFamily="34" charset="0"/>
              </a:rPr>
              <a:t>half of their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harvest </a:t>
            </a:r>
            <a:r>
              <a:rPr lang="en-US" b="1" dirty="0" smtClean="0">
                <a:solidFill>
                  <a:schemeClr val="tx1"/>
                </a:solidFill>
                <a:latin typeface="Calibri" pitchFamily="34" charset="0"/>
                <a:cs typeface="Arial" pitchFamily="34" charset="0"/>
              </a:rPr>
              <a:t>to Sparta. </a:t>
            </a:r>
            <a:r>
              <a:rPr lang="en-US" b="1" dirty="0" smtClean="0">
                <a:solidFill>
                  <a:schemeClr val="accent6">
                    <a:lumMod val="50000"/>
                  </a:schemeClr>
                </a:solidFill>
                <a:latin typeface="Calibri" pitchFamily="34" charset="0"/>
                <a:cs typeface="Arial" pitchFamily="34" charset="0"/>
              </a:rPr>
              <a:t>A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Spartan </a:t>
            </a:r>
            <a:r>
              <a:rPr lang="en-US" b="1" dirty="0" smtClean="0">
                <a:solidFill>
                  <a:schemeClr val="accent6">
                    <a:lumMod val="50000"/>
                  </a:schemeClr>
                </a:solidFill>
                <a:latin typeface="Calibri" pitchFamily="34" charset="0"/>
                <a:cs typeface="Arial" pitchFamily="34" charset="0"/>
              </a:rPr>
              <a:t>police force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spied </a:t>
            </a:r>
            <a:r>
              <a:rPr lang="en-US" b="1" dirty="0" smtClean="0">
                <a:solidFill>
                  <a:schemeClr val="accent6">
                    <a:lumMod val="50000"/>
                  </a:schemeClr>
                </a:solidFill>
                <a:latin typeface="Calibri" pitchFamily="34" charset="0"/>
                <a:cs typeface="Arial" pitchFamily="34" charset="0"/>
              </a:rPr>
              <a:t>on the helots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and killed </a:t>
            </a:r>
            <a:r>
              <a:rPr lang="en-US" b="1" dirty="0" smtClean="0">
                <a:solidFill>
                  <a:schemeClr val="accent6">
                    <a:lumMod val="50000"/>
                  </a:schemeClr>
                </a:solidFill>
                <a:latin typeface="Calibri" pitchFamily="34" charset="0"/>
                <a:cs typeface="Arial" pitchFamily="34" charset="0"/>
              </a:rPr>
              <a:t>anyone suspected of </a:t>
            </a:r>
            <a:r>
              <a:rPr lang="en-US" b="1" dirty="0" smtClean="0">
                <a:solidFill>
                  <a:schemeClr val="accent6">
                    <a:lumMod val="50000"/>
                  </a:schemeClr>
                </a:solidFill>
                <a:latin typeface="Calibri" pitchFamily="34" charset="0"/>
                <a:cs typeface="Arial" pitchFamily="34" charset="0"/>
              </a:rPr>
              <a:t>being </a:t>
            </a:r>
            <a:r>
              <a:rPr lang="en-US" b="1" dirty="0" smtClean="0">
                <a:solidFill>
                  <a:schemeClr val="accent6">
                    <a:lumMod val="50000"/>
                  </a:schemeClr>
                </a:solidFill>
                <a:latin typeface="Calibri" pitchFamily="34" charset="0"/>
                <a:cs typeface="Arial" pitchFamily="34" charset="0"/>
              </a:rPr>
              <a:t>a threat. Every year, </a:t>
            </a:r>
            <a:r>
              <a:rPr lang="en-US" b="1" dirty="0" smtClean="0">
                <a:solidFill>
                  <a:schemeClr val="accent6">
                    <a:lumMod val="50000"/>
                  </a:schemeClr>
                </a:solidFill>
                <a:latin typeface="Calibri" pitchFamily="34" charset="0"/>
                <a:cs typeface="Arial" pitchFamily="34" charset="0"/>
              </a:rPr>
              <a:t>Sparta </a:t>
            </a:r>
            <a:r>
              <a:rPr lang="en-US" b="1" dirty="0" smtClean="0">
                <a:solidFill>
                  <a:schemeClr val="accent6">
                    <a:lumMod val="50000"/>
                  </a:schemeClr>
                </a:solidFill>
                <a:latin typeface="Calibri" pitchFamily="34" charset="0"/>
                <a:cs typeface="Arial" pitchFamily="34" charset="0"/>
              </a:rPr>
              <a:t>would declare war on </a:t>
            </a:r>
            <a:r>
              <a:rPr lang="en-US" b="1" dirty="0" smtClean="0">
                <a:solidFill>
                  <a:schemeClr val="accent6">
                    <a:lumMod val="50000"/>
                  </a:schemeClr>
                </a:solidFill>
                <a:latin typeface="Calibri" pitchFamily="34" charset="0"/>
                <a:cs typeface="Arial" pitchFamily="34" charset="0"/>
              </a:rPr>
              <a:t>the </a:t>
            </a:r>
            <a:r>
              <a:rPr lang="en-US" b="1" dirty="0" smtClean="0">
                <a:solidFill>
                  <a:schemeClr val="accent6">
                    <a:lumMod val="50000"/>
                  </a:schemeClr>
                </a:solidFill>
                <a:latin typeface="Calibri" pitchFamily="34" charset="0"/>
                <a:cs typeface="Arial" pitchFamily="34" charset="0"/>
              </a:rPr>
              <a:t>helots and Spartan </a:t>
            </a:r>
            <a:r>
              <a:rPr lang="en-US" b="1" dirty="0" smtClean="0">
                <a:solidFill>
                  <a:schemeClr val="accent6">
                    <a:lumMod val="50000"/>
                  </a:schemeClr>
                </a:solidFill>
                <a:latin typeface="Calibri" pitchFamily="34" charset="0"/>
                <a:cs typeface="Arial" pitchFamily="34" charset="0"/>
              </a:rPr>
              <a:t>warriors </a:t>
            </a:r>
            <a:r>
              <a:rPr lang="en-US" b="1" dirty="0" smtClean="0">
                <a:solidFill>
                  <a:schemeClr val="accent6">
                    <a:lumMod val="50000"/>
                  </a:schemeClr>
                </a:solidFill>
                <a:latin typeface="Calibri" pitchFamily="34" charset="0"/>
                <a:cs typeface="Arial" pitchFamily="34" charset="0"/>
              </a:rPr>
              <a:t>would kill helots as part of their training.</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2530" name="Picture 2" descr="http://thisiswarblog.files.wordpress.com/2012/07/helot.jpg"/>
          <p:cNvPicPr>
            <a:picLocks noChangeAspect="1" noChangeArrowheads="1"/>
          </p:cNvPicPr>
          <p:nvPr/>
        </p:nvPicPr>
        <p:blipFill>
          <a:blip r:embed="rId2" cstate="print"/>
          <a:srcRect/>
          <a:stretch>
            <a:fillRect/>
          </a:stretch>
        </p:blipFill>
        <p:spPr bwMode="auto">
          <a:xfrm>
            <a:off x="4343400" y="990600"/>
            <a:ext cx="4495800" cy="3456677"/>
          </a:xfrm>
          <a:prstGeom prst="rect">
            <a:avLst/>
          </a:prstGeom>
          <a:noFill/>
        </p:spPr>
      </p:pic>
    </p:spTree>
  </p:cSld>
  <p:clrMapOvr>
    <a:masterClrMapping/>
  </p:clrMapOvr>
  <p:transition advTm="8469">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fade">
                                      <p:cBhvr>
                                        <p:cTn id="7" dur="20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152400" y="685800"/>
            <a:ext cx="8686800" cy="5943600"/>
          </a:xfrm>
        </p:spPr>
        <p:txBody>
          <a:bodyPr>
            <a:noAutofit/>
          </a:bodyPr>
          <a:lstStyle/>
          <a:p>
            <a:pPr algn="l"/>
            <a:r>
              <a:rPr lang="en-US" b="1" dirty="0" smtClean="0">
                <a:solidFill>
                  <a:schemeClr val="accent6">
                    <a:lumMod val="50000"/>
                  </a:schemeClr>
                </a:solidFill>
                <a:latin typeface="Calibri" pitchFamily="34" charset="0"/>
                <a:cs typeface="Arial" pitchFamily="34" charset="0"/>
              </a:rPr>
              <a:t>The </a:t>
            </a:r>
            <a:r>
              <a:rPr lang="en-US" b="1" dirty="0" smtClean="0">
                <a:solidFill>
                  <a:schemeClr val="accent6">
                    <a:lumMod val="50000"/>
                  </a:schemeClr>
                </a:solidFill>
                <a:latin typeface="Calibri" pitchFamily="34" charset="0"/>
                <a:cs typeface="Arial" pitchFamily="34" charset="0"/>
              </a:rPr>
              <a:t>Spartans forced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helots </a:t>
            </a:r>
            <a:r>
              <a:rPr lang="en-US" b="1" dirty="0" smtClean="0">
                <a:solidFill>
                  <a:schemeClr val="accent6">
                    <a:lumMod val="50000"/>
                  </a:schemeClr>
                </a:solidFill>
                <a:latin typeface="Calibri" pitchFamily="34" charset="0"/>
                <a:cs typeface="Arial" pitchFamily="34" charset="0"/>
              </a:rPr>
              <a:t>to farm the land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the </a:t>
            </a:r>
            <a:r>
              <a:rPr lang="en-US" b="1" dirty="0" smtClean="0">
                <a:solidFill>
                  <a:schemeClr val="accent6">
                    <a:lumMod val="50000"/>
                  </a:schemeClr>
                </a:solidFill>
                <a:latin typeface="Calibri" pitchFamily="34" charset="0"/>
                <a:cs typeface="Arial" pitchFamily="34" charset="0"/>
              </a:rPr>
              <a:t>helots once owned,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but </a:t>
            </a:r>
            <a:r>
              <a:rPr lang="en-US" b="1" dirty="0" smtClean="0">
                <a:solidFill>
                  <a:schemeClr val="accent6">
                    <a:lumMod val="50000"/>
                  </a:schemeClr>
                </a:solidFill>
                <a:latin typeface="Calibri" pitchFamily="34" charset="0"/>
                <a:cs typeface="Arial" pitchFamily="34" charset="0"/>
              </a:rPr>
              <a:t>the helots had to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provide </a:t>
            </a:r>
            <a:r>
              <a:rPr lang="en-US" b="1" dirty="0" smtClean="0">
                <a:solidFill>
                  <a:schemeClr val="accent6">
                    <a:lumMod val="50000"/>
                  </a:schemeClr>
                </a:solidFill>
                <a:latin typeface="Calibri" pitchFamily="34" charset="0"/>
                <a:cs typeface="Arial" pitchFamily="34" charset="0"/>
              </a:rPr>
              <a:t>half of their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harvest </a:t>
            </a:r>
            <a:r>
              <a:rPr lang="en-US" b="1" dirty="0" smtClean="0">
                <a:solidFill>
                  <a:schemeClr val="accent6">
                    <a:lumMod val="50000"/>
                  </a:schemeClr>
                </a:solidFill>
                <a:latin typeface="Calibri" pitchFamily="34" charset="0"/>
                <a:cs typeface="Arial" pitchFamily="34" charset="0"/>
              </a:rPr>
              <a:t>to Sparta. </a:t>
            </a:r>
            <a:r>
              <a:rPr lang="en-US" b="1" dirty="0" smtClean="0">
                <a:solidFill>
                  <a:schemeClr val="tx1"/>
                </a:solidFill>
                <a:latin typeface="Calibri" pitchFamily="34" charset="0"/>
                <a:cs typeface="Arial" pitchFamily="34" charset="0"/>
              </a:rPr>
              <a:t>A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Spartan </a:t>
            </a:r>
            <a:r>
              <a:rPr lang="en-US" b="1" dirty="0" smtClean="0">
                <a:solidFill>
                  <a:schemeClr val="tx1"/>
                </a:solidFill>
                <a:latin typeface="Calibri" pitchFamily="34" charset="0"/>
                <a:cs typeface="Arial" pitchFamily="34" charset="0"/>
              </a:rPr>
              <a:t>police force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spied </a:t>
            </a:r>
            <a:r>
              <a:rPr lang="en-US" b="1" dirty="0" smtClean="0">
                <a:solidFill>
                  <a:schemeClr val="tx1"/>
                </a:solidFill>
                <a:latin typeface="Calibri" pitchFamily="34" charset="0"/>
                <a:cs typeface="Arial" pitchFamily="34" charset="0"/>
              </a:rPr>
              <a:t>on the helots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and killed </a:t>
            </a:r>
            <a:r>
              <a:rPr lang="en-US" b="1" dirty="0" smtClean="0">
                <a:solidFill>
                  <a:schemeClr val="tx1"/>
                </a:solidFill>
                <a:latin typeface="Calibri" pitchFamily="34" charset="0"/>
                <a:cs typeface="Arial" pitchFamily="34" charset="0"/>
              </a:rPr>
              <a:t>anyone suspected of </a:t>
            </a:r>
            <a:r>
              <a:rPr lang="en-US" b="1" dirty="0" smtClean="0">
                <a:solidFill>
                  <a:schemeClr val="tx1"/>
                </a:solidFill>
                <a:latin typeface="Calibri" pitchFamily="34" charset="0"/>
                <a:cs typeface="Arial" pitchFamily="34" charset="0"/>
              </a:rPr>
              <a:t>being </a:t>
            </a:r>
            <a:r>
              <a:rPr lang="en-US" b="1" dirty="0" smtClean="0">
                <a:solidFill>
                  <a:schemeClr val="tx1"/>
                </a:solidFill>
                <a:latin typeface="Calibri" pitchFamily="34" charset="0"/>
                <a:cs typeface="Arial" pitchFamily="34" charset="0"/>
              </a:rPr>
              <a:t>a threat. </a:t>
            </a:r>
            <a:r>
              <a:rPr lang="en-US" b="1" dirty="0" smtClean="0">
                <a:solidFill>
                  <a:schemeClr val="accent6">
                    <a:lumMod val="50000"/>
                  </a:schemeClr>
                </a:solidFill>
                <a:latin typeface="Calibri" pitchFamily="34" charset="0"/>
                <a:cs typeface="Arial" pitchFamily="34" charset="0"/>
              </a:rPr>
              <a:t>Every year, </a:t>
            </a:r>
            <a:r>
              <a:rPr lang="en-US" b="1" dirty="0" smtClean="0">
                <a:solidFill>
                  <a:schemeClr val="accent6">
                    <a:lumMod val="50000"/>
                  </a:schemeClr>
                </a:solidFill>
                <a:latin typeface="Calibri" pitchFamily="34" charset="0"/>
                <a:cs typeface="Arial" pitchFamily="34" charset="0"/>
              </a:rPr>
              <a:t>Sparta </a:t>
            </a:r>
            <a:r>
              <a:rPr lang="en-US" b="1" dirty="0" smtClean="0">
                <a:solidFill>
                  <a:schemeClr val="accent6">
                    <a:lumMod val="50000"/>
                  </a:schemeClr>
                </a:solidFill>
                <a:latin typeface="Calibri" pitchFamily="34" charset="0"/>
                <a:cs typeface="Arial" pitchFamily="34" charset="0"/>
              </a:rPr>
              <a:t>would declare war on </a:t>
            </a:r>
            <a:r>
              <a:rPr lang="en-US" b="1" dirty="0" smtClean="0">
                <a:solidFill>
                  <a:schemeClr val="accent6">
                    <a:lumMod val="50000"/>
                  </a:schemeClr>
                </a:solidFill>
                <a:latin typeface="Calibri" pitchFamily="34" charset="0"/>
                <a:cs typeface="Arial" pitchFamily="34" charset="0"/>
              </a:rPr>
              <a:t>the </a:t>
            </a:r>
            <a:r>
              <a:rPr lang="en-US" b="1" dirty="0" smtClean="0">
                <a:solidFill>
                  <a:schemeClr val="accent6">
                    <a:lumMod val="50000"/>
                  </a:schemeClr>
                </a:solidFill>
                <a:latin typeface="Calibri" pitchFamily="34" charset="0"/>
                <a:cs typeface="Arial" pitchFamily="34" charset="0"/>
              </a:rPr>
              <a:t>helots and Spartan </a:t>
            </a:r>
            <a:r>
              <a:rPr lang="en-US" b="1" dirty="0" smtClean="0">
                <a:solidFill>
                  <a:schemeClr val="accent6">
                    <a:lumMod val="50000"/>
                  </a:schemeClr>
                </a:solidFill>
                <a:latin typeface="Calibri" pitchFamily="34" charset="0"/>
                <a:cs typeface="Arial" pitchFamily="34" charset="0"/>
              </a:rPr>
              <a:t>warriors </a:t>
            </a:r>
            <a:r>
              <a:rPr lang="en-US" b="1" dirty="0" smtClean="0">
                <a:solidFill>
                  <a:schemeClr val="accent6">
                    <a:lumMod val="50000"/>
                  </a:schemeClr>
                </a:solidFill>
                <a:latin typeface="Calibri" pitchFamily="34" charset="0"/>
                <a:cs typeface="Arial" pitchFamily="34" charset="0"/>
              </a:rPr>
              <a:t>would kill helots as part of their training.</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2530" name="Picture 2" descr="http://thisiswarblog.files.wordpress.com/2012/07/helot.jpg"/>
          <p:cNvPicPr>
            <a:picLocks noChangeAspect="1" noChangeArrowheads="1"/>
          </p:cNvPicPr>
          <p:nvPr/>
        </p:nvPicPr>
        <p:blipFill>
          <a:blip r:embed="rId2" cstate="print"/>
          <a:srcRect/>
          <a:stretch>
            <a:fillRect/>
          </a:stretch>
        </p:blipFill>
        <p:spPr bwMode="auto">
          <a:xfrm>
            <a:off x="4343400" y="990600"/>
            <a:ext cx="4495800" cy="3456677"/>
          </a:xfrm>
          <a:prstGeom prst="rect">
            <a:avLst/>
          </a:prstGeom>
          <a:noFill/>
        </p:spPr>
      </p:pic>
    </p:spTree>
  </p:cSld>
  <p:clrMapOvr>
    <a:masterClrMapping/>
  </p:clrMapOvr>
  <p:transition advTm="6094">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152400" y="685800"/>
            <a:ext cx="8686800" cy="5943600"/>
          </a:xfrm>
        </p:spPr>
        <p:txBody>
          <a:bodyPr>
            <a:noAutofit/>
          </a:bodyPr>
          <a:lstStyle/>
          <a:p>
            <a:pPr algn="l"/>
            <a:r>
              <a:rPr lang="en-US" b="1" dirty="0" smtClean="0">
                <a:solidFill>
                  <a:schemeClr val="accent6">
                    <a:lumMod val="50000"/>
                  </a:schemeClr>
                </a:solidFill>
                <a:latin typeface="Calibri" pitchFamily="34" charset="0"/>
                <a:cs typeface="Arial" pitchFamily="34" charset="0"/>
              </a:rPr>
              <a:t>The </a:t>
            </a:r>
            <a:r>
              <a:rPr lang="en-US" b="1" dirty="0" smtClean="0">
                <a:solidFill>
                  <a:schemeClr val="accent6">
                    <a:lumMod val="50000"/>
                  </a:schemeClr>
                </a:solidFill>
                <a:latin typeface="Calibri" pitchFamily="34" charset="0"/>
                <a:cs typeface="Arial" pitchFamily="34" charset="0"/>
              </a:rPr>
              <a:t>Spartans forced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helots </a:t>
            </a:r>
            <a:r>
              <a:rPr lang="en-US" b="1" dirty="0" smtClean="0">
                <a:solidFill>
                  <a:schemeClr val="accent6">
                    <a:lumMod val="50000"/>
                  </a:schemeClr>
                </a:solidFill>
                <a:latin typeface="Calibri" pitchFamily="34" charset="0"/>
                <a:cs typeface="Arial" pitchFamily="34" charset="0"/>
              </a:rPr>
              <a:t>to farm the land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the </a:t>
            </a:r>
            <a:r>
              <a:rPr lang="en-US" b="1" dirty="0" smtClean="0">
                <a:solidFill>
                  <a:schemeClr val="accent6">
                    <a:lumMod val="50000"/>
                  </a:schemeClr>
                </a:solidFill>
                <a:latin typeface="Calibri" pitchFamily="34" charset="0"/>
                <a:cs typeface="Arial" pitchFamily="34" charset="0"/>
              </a:rPr>
              <a:t>helots once owned,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but </a:t>
            </a:r>
            <a:r>
              <a:rPr lang="en-US" b="1" dirty="0" smtClean="0">
                <a:solidFill>
                  <a:schemeClr val="accent6">
                    <a:lumMod val="50000"/>
                  </a:schemeClr>
                </a:solidFill>
                <a:latin typeface="Calibri" pitchFamily="34" charset="0"/>
                <a:cs typeface="Arial" pitchFamily="34" charset="0"/>
              </a:rPr>
              <a:t>the helots had to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provide </a:t>
            </a:r>
            <a:r>
              <a:rPr lang="en-US" b="1" dirty="0" smtClean="0">
                <a:solidFill>
                  <a:schemeClr val="accent6">
                    <a:lumMod val="50000"/>
                  </a:schemeClr>
                </a:solidFill>
                <a:latin typeface="Calibri" pitchFamily="34" charset="0"/>
                <a:cs typeface="Arial" pitchFamily="34" charset="0"/>
              </a:rPr>
              <a:t>half of their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harvest </a:t>
            </a:r>
            <a:r>
              <a:rPr lang="en-US" b="1" dirty="0" smtClean="0">
                <a:solidFill>
                  <a:schemeClr val="accent6">
                    <a:lumMod val="50000"/>
                  </a:schemeClr>
                </a:solidFill>
                <a:latin typeface="Calibri" pitchFamily="34" charset="0"/>
                <a:cs typeface="Arial" pitchFamily="34" charset="0"/>
              </a:rPr>
              <a:t>to Sparta. A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Spartan </a:t>
            </a:r>
            <a:r>
              <a:rPr lang="en-US" b="1" dirty="0" smtClean="0">
                <a:solidFill>
                  <a:schemeClr val="accent6">
                    <a:lumMod val="50000"/>
                  </a:schemeClr>
                </a:solidFill>
                <a:latin typeface="Calibri" pitchFamily="34" charset="0"/>
                <a:cs typeface="Arial" pitchFamily="34" charset="0"/>
              </a:rPr>
              <a:t>police force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spied </a:t>
            </a:r>
            <a:r>
              <a:rPr lang="en-US" b="1" dirty="0" smtClean="0">
                <a:solidFill>
                  <a:schemeClr val="accent6">
                    <a:lumMod val="50000"/>
                  </a:schemeClr>
                </a:solidFill>
                <a:latin typeface="Calibri" pitchFamily="34" charset="0"/>
                <a:cs typeface="Arial" pitchFamily="34" charset="0"/>
              </a:rPr>
              <a:t>on the helots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and killed </a:t>
            </a:r>
            <a:r>
              <a:rPr lang="en-US" b="1" dirty="0" smtClean="0">
                <a:solidFill>
                  <a:schemeClr val="accent6">
                    <a:lumMod val="50000"/>
                  </a:schemeClr>
                </a:solidFill>
                <a:latin typeface="Calibri" pitchFamily="34" charset="0"/>
                <a:cs typeface="Arial" pitchFamily="34" charset="0"/>
              </a:rPr>
              <a:t>anyone suspected of </a:t>
            </a:r>
            <a:r>
              <a:rPr lang="en-US" b="1" dirty="0" smtClean="0">
                <a:solidFill>
                  <a:schemeClr val="accent6">
                    <a:lumMod val="50000"/>
                  </a:schemeClr>
                </a:solidFill>
                <a:latin typeface="Calibri" pitchFamily="34" charset="0"/>
                <a:cs typeface="Arial" pitchFamily="34" charset="0"/>
              </a:rPr>
              <a:t>being </a:t>
            </a:r>
            <a:r>
              <a:rPr lang="en-US" b="1" dirty="0" smtClean="0">
                <a:solidFill>
                  <a:schemeClr val="accent6">
                    <a:lumMod val="50000"/>
                  </a:schemeClr>
                </a:solidFill>
                <a:latin typeface="Calibri" pitchFamily="34" charset="0"/>
                <a:cs typeface="Arial" pitchFamily="34" charset="0"/>
              </a:rPr>
              <a:t>a threat. </a:t>
            </a:r>
            <a:r>
              <a:rPr lang="en-US" b="1" dirty="0" smtClean="0">
                <a:solidFill>
                  <a:schemeClr val="tx1"/>
                </a:solidFill>
                <a:latin typeface="Calibri" pitchFamily="34" charset="0"/>
                <a:cs typeface="Arial" pitchFamily="34" charset="0"/>
              </a:rPr>
              <a:t>Every year, </a:t>
            </a:r>
            <a:r>
              <a:rPr lang="en-US" b="1" dirty="0" smtClean="0">
                <a:solidFill>
                  <a:schemeClr val="tx1"/>
                </a:solidFill>
                <a:latin typeface="Calibri" pitchFamily="34" charset="0"/>
                <a:cs typeface="Arial" pitchFamily="34" charset="0"/>
              </a:rPr>
              <a:t>Sparta </a:t>
            </a:r>
            <a:r>
              <a:rPr lang="en-US" b="1" dirty="0" smtClean="0">
                <a:solidFill>
                  <a:schemeClr val="tx1"/>
                </a:solidFill>
                <a:latin typeface="Calibri" pitchFamily="34" charset="0"/>
                <a:cs typeface="Arial" pitchFamily="34" charset="0"/>
              </a:rPr>
              <a:t>would declare war on </a:t>
            </a:r>
            <a:r>
              <a:rPr lang="en-US" b="1" dirty="0" smtClean="0">
                <a:solidFill>
                  <a:schemeClr val="tx1"/>
                </a:solidFill>
                <a:latin typeface="Calibri" pitchFamily="34" charset="0"/>
                <a:cs typeface="Arial" pitchFamily="34" charset="0"/>
              </a:rPr>
              <a:t>the </a:t>
            </a:r>
            <a:r>
              <a:rPr lang="en-US" b="1" dirty="0" smtClean="0">
                <a:solidFill>
                  <a:schemeClr val="tx1"/>
                </a:solidFill>
                <a:latin typeface="Calibri" pitchFamily="34" charset="0"/>
                <a:cs typeface="Arial" pitchFamily="34" charset="0"/>
              </a:rPr>
              <a:t>helots and Spartan </a:t>
            </a:r>
            <a:r>
              <a:rPr lang="en-US" b="1" dirty="0" smtClean="0">
                <a:solidFill>
                  <a:schemeClr val="tx1"/>
                </a:solidFill>
                <a:latin typeface="Calibri" pitchFamily="34" charset="0"/>
                <a:cs typeface="Arial" pitchFamily="34" charset="0"/>
              </a:rPr>
              <a:t>warriors </a:t>
            </a:r>
            <a:r>
              <a:rPr lang="en-US" b="1" dirty="0" smtClean="0">
                <a:solidFill>
                  <a:schemeClr val="tx1"/>
                </a:solidFill>
                <a:latin typeface="Calibri" pitchFamily="34" charset="0"/>
                <a:cs typeface="Arial" pitchFamily="34" charset="0"/>
              </a:rPr>
              <a:t>would kill helots as part of their training.</a:t>
            </a:r>
            <a:endParaRPr lang="en-US"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2530" name="Picture 2" descr="http://thisiswarblog.files.wordpress.com/2012/07/helot.jpg"/>
          <p:cNvPicPr>
            <a:picLocks noChangeAspect="1" noChangeArrowheads="1"/>
          </p:cNvPicPr>
          <p:nvPr/>
        </p:nvPicPr>
        <p:blipFill>
          <a:blip r:embed="rId2" cstate="print"/>
          <a:srcRect/>
          <a:stretch>
            <a:fillRect/>
          </a:stretch>
        </p:blipFill>
        <p:spPr bwMode="auto">
          <a:xfrm>
            <a:off x="4343400" y="990600"/>
            <a:ext cx="4495800" cy="3456677"/>
          </a:xfrm>
          <a:prstGeom prst="rect">
            <a:avLst/>
          </a:prstGeom>
          <a:noFill/>
        </p:spPr>
      </p:pic>
    </p:spTree>
  </p:cSld>
  <p:clrMapOvr>
    <a:masterClrMapping/>
  </p:clrMapOvr>
  <p:transition advTm="7313">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153400" cy="4876800"/>
          </a:xfrm>
        </p:spPr>
        <p:txBody>
          <a:bodyPr>
            <a:noAutofit/>
          </a:bodyPr>
          <a:lstStyle/>
          <a:p>
            <a:pPr algn="l"/>
            <a:r>
              <a:rPr lang="en-US" b="1" dirty="0" smtClean="0">
                <a:solidFill>
                  <a:schemeClr val="tx1"/>
                </a:solidFill>
                <a:latin typeface="Calibri" pitchFamily="34" charset="0"/>
                <a:cs typeface="Arial" pitchFamily="34" charset="0"/>
              </a:rPr>
              <a:t>Spartan laws discouraged anything that would distract citizens from their disciplined military life. </a:t>
            </a:r>
            <a:r>
              <a:rPr lang="en-US" b="1" dirty="0" smtClean="0">
                <a:solidFill>
                  <a:schemeClr val="accent6">
                    <a:lumMod val="50000"/>
                  </a:schemeClr>
                </a:solidFill>
                <a:latin typeface="Calibri" pitchFamily="34" charset="0"/>
                <a:cs typeface="Arial" pitchFamily="34" charset="0"/>
              </a:rPr>
              <a:t>Sparta did not welcome visitors from other cities, and did not allow their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citizens </a:t>
            </a:r>
            <a:r>
              <a:rPr lang="en-US" b="1" dirty="0" smtClean="0">
                <a:solidFill>
                  <a:schemeClr val="accent6">
                    <a:lumMod val="50000"/>
                  </a:schemeClr>
                </a:solidFill>
                <a:latin typeface="Calibri" pitchFamily="34" charset="0"/>
                <a:cs typeface="Arial" pitchFamily="34" charset="0"/>
              </a:rPr>
              <a:t>to travel. The Spartans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were </a:t>
            </a:r>
            <a:r>
              <a:rPr lang="en-US" b="1" dirty="0" smtClean="0">
                <a:solidFill>
                  <a:schemeClr val="accent6">
                    <a:lumMod val="50000"/>
                  </a:schemeClr>
                </a:solidFill>
                <a:latin typeface="Calibri" pitchFamily="34" charset="0"/>
                <a:cs typeface="Arial" pitchFamily="34" charset="0"/>
              </a:rPr>
              <a:t>not interested in other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ways </a:t>
            </a:r>
            <a:r>
              <a:rPr lang="en-US" b="1" dirty="0" smtClean="0">
                <a:solidFill>
                  <a:schemeClr val="accent6">
                    <a:lumMod val="50000"/>
                  </a:schemeClr>
                </a:solidFill>
                <a:latin typeface="Calibri" pitchFamily="34" charset="0"/>
                <a:cs typeface="Arial" pitchFamily="34" charset="0"/>
              </a:rPr>
              <a:t>of life and did not want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to bring </a:t>
            </a:r>
            <a:r>
              <a:rPr lang="en-US" b="1" dirty="0" smtClean="0">
                <a:solidFill>
                  <a:schemeClr val="accent6">
                    <a:lumMod val="50000"/>
                  </a:schemeClr>
                </a:solidFill>
                <a:latin typeface="Calibri" pitchFamily="34" charset="0"/>
                <a:cs typeface="Arial" pitchFamily="34" charset="0"/>
              </a:rPr>
              <a:t>new ideas to their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polis</a:t>
            </a:r>
            <a:r>
              <a:rPr lang="en-US" b="1" dirty="0" smtClean="0">
                <a:solidFill>
                  <a:schemeClr val="accent6">
                    <a:lumMod val="50000"/>
                  </a:schemeClr>
                </a:solidFill>
                <a:latin typeface="Calibri" pitchFamily="34" charset="0"/>
                <a:cs typeface="Arial" pitchFamily="34" charset="0"/>
              </a:rPr>
              <a:t>. </a:t>
            </a:r>
            <a:r>
              <a:rPr lang="en-US" b="1" dirty="0" smtClean="0">
                <a:solidFill>
                  <a:schemeClr val="accent6">
                    <a:lumMod val="50000"/>
                  </a:schemeClr>
                </a:solidFill>
                <a:latin typeface="Calibri" pitchFamily="34" charset="0"/>
                <a:cs typeface="Arial" pitchFamily="34" charset="0"/>
              </a:rPr>
              <a:t>Today</a:t>
            </a:r>
            <a:r>
              <a:rPr lang="en-US" b="1" dirty="0" smtClean="0">
                <a:solidFill>
                  <a:schemeClr val="accent6">
                    <a:lumMod val="50000"/>
                  </a:schemeClr>
                </a:solidFill>
                <a:latin typeface="Calibri" pitchFamily="34" charset="0"/>
                <a:cs typeface="Arial" pitchFamily="34" charset="0"/>
              </a:rPr>
              <a:t>, we use </a:t>
            </a:r>
            <a:r>
              <a:rPr lang="en-US" b="1" i="1" dirty="0" err="1" smtClean="0">
                <a:solidFill>
                  <a:schemeClr val="accent6">
                    <a:lumMod val="50000"/>
                  </a:schemeClr>
                </a:solidFill>
                <a:latin typeface="Calibri" pitchFamily="34" charset="0"/>
                <a:cs typeface="Arial" pitchFamily="34" charset="0"/>
              </a:rPr>
              <a:t>spartan</a:t>
            </a:r>
            <a:r>
              <a:rPr lang="en-US" b="1" dirty="0" smtClean="0">
                <a:solidFill>
                  <a:schemeClr val="accent6">
                    <a:lumMod val="50000"/>
                  </a:schemeClr>
                </a:solidFill>
                <a:latin typeface="Calibri" pitchFamily="34" charset="0"/>
                <a:cs typeface="Arial" pitchFamily="34" charset="0"/>
              </a:rPr>
              <a:t> as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an adjective </a:t>
            </a:r>
            <a:r>
              <a:rPr lang="en-US" b="1" dirty="0" smtClean="0">
                <a:solidFill>
                  <a:schemeClr val="accent6">
                    <a:lumMod val="50000"/>
                  </a:schemeClr>
                </a:solidFill>
                <a:latin typeface="Calibri" pitchFamily="34" charset="0"/>
                <a:cs typeface="Arial" pitchFamily="34" charset="0"/>
              </a:rPr>
              <a:t>to describe someone </a:t>
            </a:r>
            <a:endParaRPr lang="en-US" b="1" dirty="0" smtClean="0">
              <a:solidFill>
                <a:schemeClr val="accent6">
                  <a:lumMod val="50000"/>
                </a:schemeClr>
              </a:solidFill>
              <a:latin typeface="Calibri" pitchFamily="34" charset="0"/>
              <a:cs typeface="Arial" pitchFamily="34" charset="0"/>
            </a:endParaRPr>
          </a:p>
          <a:p>
            <a:pPr algn="l"/>
            <a:r>
              <a:rPr lang="en-US" b="1" dirty="0" smtClean="0">
                <a:solidFill>
                  <a:schemeClr val="accent6">
                    <a:lumMod val="50000"/>
                  </a:schemeClr>
                </a:solidFill>
                <a:latin typeface="Calibri" pitchFamily="34" charset="0"/>
                <a:cs typeface="Arial" pitchFamily="34" charset="0"/>
              </a:rPr>
              <a:t>who </a:t>
            </a:r>
            <a:r>
              <a:rPr lang="en-US" b="1" dirty="0" smtClean="0">
                <a:solidFill>
                  <a:schemeClr val="accent6">
                    <a:lumMod val="50000"/>
                  </a:schemeClr>
                </a:solidFill>
                <a:latin typeface="Calibri" pitchFamily="34" charset="0"/>
                <a:cs typeface="Arial" pitchFamily="34" charset="0"/>
              </a:rPr>
              <a:t>leads a rigorously disciplined life that includes few comforts or luxuries.</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1506" name="Picture 2" descr="http://www.mrdowling.com/images/701spartanshield.png"/>
          <p:cNvPicPr>
            <a:picLocks noChangeAspect="1" noChangeArrowheads="1"/>
          </p:cNvPicPr>
          <p:nvPr/>
        </p:nvPicPr>
        <p:blipFill>
          <a:blip r:embed="rId2" cstate="print"/>
          <a:srcRect/>
          <a:stretch>
            <a:fillRect/>
          </a:stretch>
        </p:blipFill>
        <p:spPr bwMode="auto">
          <a:xfrm>
            <a:off x="5638800" y="2209800"/>
            <a:ext cx="2857500" cy="2886076"/>
          </a:xfrm>
          <a:prstGeom prst="rect">
            <a:avLst/>
          </a:prstGeom>
          <a:noFill/>
        </p:spPr>
      </p:pic>
    </p:spTree>
  </p:cSld>
  <p:clrMapOvr>
    <a:masterClrMapping/>
  </p:clrMapOvr>
  <p:transition advTm="5828">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2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153400" cy="4876800"/>
          </a:xfrm>
        </p:spPr>
        <p:txBody>
          <a:bodyPr>
            <a:noAutofit/>
          </a:bodyPr>
          <a:lstStyle/>
          <a:p>
            <a:pPr algn="l"/>
            <a:r>
              <a:rPr lang="en-US" b="1" dirty="0" smtClean="0">
                <a:solidFill>
                  <a:schemeClr val="accent6">
                    <a:lumMod val="50000"/>
                  </a:schemeClr>
                </a:solidFill>
                <a:latin typeface="Calibri" pitchFamily="34" charset="0"/>
                <a:cs typeface="Arial" pitchFamily="34" charset="0"/>
              </a:rPr>
              <a:t>Spartan laws discouraged anything that would distract citizens from their disciplined military life. </a:t>
            </a:r>
            <a:r>
              <a:rPr lang="en-US" b="1" dirty="0" smtClean="0">
                <a:solidFill>
                  <a:schemeClr val="tx1"/>
                </a:solidFill>
                <a:latin typeface="Calibri" pitchFamily="34" charset="0"/>
                <a:cs typeface="Arial" pitchFamily="34" charset="0"/>
              </a:rPr>
              <a:t>Sparta did not welcome visitors from other cities, and did not allow their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citizens </a:t>
            </a:r>
            <a:r>
              <a:rPr lang="en-US" b="1" dirty="0" smtClean="0">
                <a:solidFill>
                  <a:schemeClr val="tx1"/>
                </a:solidFill>
                <a:latin typeface="Calibri" pitchFamily="34" charset="0"/>
                <a:cs typeface="Arial" pitchFamily="34" charset="0"/>
              </a:rPr>
              <a:t>to travel. </a:t>
            </a:r>
            <a:r>
              <a:rPr lang="en-US" b="1" dirty="0" smtClean="0">
                <a:solidFill>
                  <a:schemeClr val="accent6">
                    <a:lumMod val="50000"/>
                  </a:schemeClr>
                </a:solidFill>
                <a:latin typeface="Calibri" pitchFamily="34" charset="0"/>
                <a:cs typeface="Arial" pitchFamily="34" charset="0"/>
              </a:rPr>
              <a:t>The Spartans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were </a:t>
            </a:r>
            <a:r>
              <a:rPr lang="en-US" b="1" dirty="0" smtClean="0">
                <a:solidFill>
                  <a:schemeClr val="accent6">
                    <a:lumMod val="50000"/>
                  </a:schemeClr>
                </a:solidFill>
                <a:latin typeface="Calibri" pitchFamily="34" charset="0"/>
                <a:cs typeface="Arial" pitchFamily="34" charset="0"/>
              </a:rPr>
              <a:t>not interested in other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ways </a:t>
            </a:r>
            <a:r>
              <a:rPr lang="en-US" b="1" dirty="0" smtClean="0">
                <a:solidFill>
                  <a:schemeClr val="accent6">
                    <a:lumMod val="50000"/>
                  </a:schemeClr>
                </a:solidFill>
                <a:latin typeface="Calibri" pitchFamily="34" charset="0"/>
                <a:cs typeface="Arial" pitchFamily="34" charset="0"/>
              </a:rPr>
              <a:t>of life and did not want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to bring </a:t>
            </a:r>
            <a:r>
              <a:rPr lang="en-US" b="1" dirty="0" smtClean="0">
                <a:solidFill>
                  <a:schemeClr val="accent6">
                    <a:lumMod val="50000"/>
                  </a:schemeClr>
                </a:solidFill>
                <a:latin typeface="Calibri" pitchFamily="34" charset="0"/>
                <a:cs typeface="Arial" pitchFamily="34" charset="0"/>
              </a:rPr>
              <a:t>new ideas to their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polis</a:t>
            </a:r>
            <a:r>
              <a:rPr lang="en-US" b="1" dirty="0" smtClean="0">
                <a:solidFill>
                  <a:schemeClr val="accent6">
                    <a:lumMod val="50000"/>
                  </a:schemeClr>
                </a:solidFill>
                <a:latin typeface="Calibri" pitchFamily="34" charset="0"/>
                <a:cs typeface="Arial" pitchFamily="34" charset="0"/>
              </a:rPr>
              <a:t>. </a:t>
            </a:r>
            <a:r>
              <a:rPr lang="en-US" b="1" dirty="0" smtClean="0">
                <a:solidFill>
                  <a:schemeClr val="accent6">
                    <a:lumMod val="50000"/>
                  </a:schemeClr>
                </a:solidFill>
                <a:latin typeface="Calibri" pitchFamily="34" charset="0"/>
                <a:cs typeface="Arial" pitchFamily="34" charset="0"/>
              </a:rPr>
              <a:t>Today</a:t>
            </a:r>
            <a:r>
              <a:rPr lang="en-US" b="1" dirty="0" smtClean="0">
                <a:solidFill>
                  <a:schemeClr val="accent6">
                    <a:lumMod val="50000"/>
                  </a:schemeClr>
                </a:solidFill>
                <a:latin typeface="Calibri" pitchFamily="34" charset="0"/>
                <a:cs typeface="Arial" pitchFamily="34" charset="0"/>
              </a:rPr>
              <a:t>, we use </a:t>
            </a:r>
            <a:r>
              <a:rPr lang="en-US" b="1" i="1" dirty="0" err="1" smtClean="0">
                <a:solidFill>
                  <a:schemeClr val="accent6">
                    <a:lumMod val="50000"/>
                  </a:schemeClr>
                </a:solidFill>
                <a:latin typeface="Calibri" pitchFamily="34" charset="0"/>
                <a:cs typeface="Arial" pitchFamily="34" charset="0"/>
              </a:rPr>
              <a:t>spartan</a:t>
            </a:r>
            <a:r>
              <a:rPr lang="en-US" b="1" dirty="0" smtClean="0">
                <a:solidFill>
                  <a:schemeClr val="accent6">
                    <a:lumMod val="50000"/>
                  </a:schemeClr>
                </a:solidFill>
                <a:latin typeface="Calibri" pitchFamily="34" charset="0"/>
                <a:cs typeface="Arial" pitchFamily="34" charset="0"/>
              </a:rPr>
              <a:t> as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an adjective </a:t>
            </a:r>
            <a:r>
              <a:rPr lang="en-US" b="1" dirty="0" smtClean="0">
                <a:solidFill>
                  <a:schemeClr val="accent6">
                    <a:lumMod val="50000"/>
                  </a:schemeClr>
                </a:solidFill>
                <a:latin typeface="Calibri" pitchFamily="34" charset="0"/>
                <a:cs typeface="Arial" pitchFamily="34" charset="0"/>
              </a:rPr>
              <a:t>to describe someone </a:t>
            </a:r>
            <a:endParaRPr lang="en-US" b="1" dirty="0" smtClean="0">
              <a:solidFill>
                <a:schemeClr val="accent6">
                  <a:lumMod val="50000"/>
                </a:schemeClr>
              </a:solidFill>
              <a:latin typeface="Calibri" pitchFamily="34" charset="0"/>
              <a:cs typeface="Arial" pitchFamily="34" charset="0"/>
            </a:endParaRPr>
          </a:p>
          <a:p>
            <a:pPr algn="l"/>
            <a:r>
              <a:rPr lang="en-US" b="1" dirty="0" smtClean="0">
                <a:solidFill>
                  <a:schemeClr val="accent6">
                    <a:lumMod val="50000"/>
                  </a:schemeClr>
                </a:solidFill>
                <a:latin typeface="Calibri" pitchFamily="34" charset="0"/>
                <a:cs typeface="Arial" pitchFamily="34" charset="0"/>
              </a:rPr>
              <a:t>who </a:t>
            </a:r>
            <a:r>
              <a:rPr lang="en-US" b="1" dirty="0" smtClean="0">
                <a:solidFill>
                  <a:schemeClr val="accent6">
                    <a:lumMod val="50000"/>
                  </a:schemeClr>
                </a:solidFill>
                <a:latin typeface="Calibri" pitchFamily="34" charset="0"/>
                <a:cs typeface="Arial" pitchFamily="34" charset="0"/>
              </a:rPr>
              <a:t>leads a rigorously disciplined life that includes few comforts or luxuries.</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1506" name="Picture 2" descr="http://www.mrdowling.com/images/701spartanshield.png"/>
          <p:cNvPicPr>
            <a:picLocks noChangeAspect="1" noChangeArrowheads="1"/>
          </p:cNvPicPr>
          <p:nvPr/>
        </p:nvPicPr>
        <p:blipFill>
          <a:blip r:embed="rId2" cstate="print"/>
          <a:srcRect/>
          <a:stretch>
            <a:fillRect/>
          </a:stretch>
        </p:blipFill>
        <p:spPr bwMode="auto">
          <a:xfrm>
            <a:off x="5638800" y="2209800"/>
            <a:ext cx="2857500" cy="2886076"/>
          </a:xfrm>
          <a:prstGeom prst="rect">
            <a:avLst/>
          </a:prstGeom>
          <a:noFill/>
        </p:spPr>
      </p:pic>
    </p:spTree>
  </p:cSld>
  <p:clrMapOvr>
    <a:masterClrMapping/>
  </p:clrMapOvr>
  <p:transition advTm="55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81000" y="762000"/>
            <a:ext cx="8534400" cy="4419600"/>
          </a:xfrm>
        </p:spPr>
        <p:txBody>
          <a:bodyPr>
            <a:noAutofit/>
          </a:bodyPr>
          <a:lstStyle/>
          <a:p>
            <a:pPr algn="l"/>
            <a:r>
              <a:rPr lang="en-US" b="1" dirty="0" smtClean="0">
                <a:solidFill>
                  <a:schemeClr val="accent6">
                    <a:lumMod val="50000"/>
                  </a:schemeClr>
                </a:solidFill>
                <a:latin typeface="Calibri" pitchFamily="34" charset="0"/>
                <a:cs typeface="Arial" pitchFamily="34" charset="0"/>
              </a:rPr>
              <a:t>Spartan </a:t>
            </a:r>
            <a:r>
              <a:rPr lang="en-US" b="1" dirty="0" smtClean="0">
                <a:solidFill>
                  <a:schemeClr val="accent6">
                    <a:lumMod val="50000"/>
                  </a:schemeClr>
                </a:solidFill>
                <a:latin typeface="Calibri" pitchFamily="34" charset="0"/>
                <a:cs typeface="Arial" pitchFamily="34" charset="0"/>
              </a:rPr>
              <a:t>rulers examined newborn babies to determine if they were healthy and </a:t>
            </a:r>
            <a:r>
              <a:rPr lang="en-US" b="1" dirty="0" smtClean="0">
                <a:solidFill>
                  <a:schemeClr val="accent6">
                    <a:lumMod val="50000"/>
                  </a:schemeClr>
                </a:solidFill>
                <a:latin typeface="Calibri" pitchFamily="34" charset="0"/>
                <a:cs typeface="Arial" pitchFamily="34" charset="0"/>
              </a:rPr>
              <a:t>strong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enough </a:t>
            </a:r>
            <a:r>
              <a:rPr lang="en-US" b="1" dirty="0" smtClean="0">
                <a:solidFill>
                  <a:schemeClr val="accent6">
                    <a:lumMod val="50000"/>
                  </a:schemeClr>
                </a:solidFill>
                <a:latin typeface="Calibri" pitchFamily="34" charset="0"/>
                <a:cs typeface="Arial" pitchFamily="34" charset="0"/>
              </a:rPr>
              <a:t>to be </a:t>
            </a:r>
            <a:r>
              <a:rPr lang="en-US" b="1" dirty="0" smtClean="0">
                <a:solidFill>
                  <a:schemeClr val="accent6">
                    <a:lumMod val="50000"/>
                  </a:schemeClr>
                </a:solidFill>
                <a:latin typeface="Calibri" pitchFamily="34" charset="0"/>
                <a:cs typeface="Arial" pitchFamily="34" charset="0"/>
              </a:rPr>
              <a:t>of </a:t>
            </a:r>
            <a:r>
              <a:rPr lang="en-US" b="1" dirty="0" smtClean="0">
                <a:solidFill>
                  <a:schemeClr val="accent6">
                    <a:lumMod val="50000"/>
                  </a:schemeClr>
                </a:solidFill>
                <a:latin typeface="Calibri" pitchFamily="34" charset="0"/>
                <a:cs typeface="Arial" pitchFamily="34" charset="0"/>
              </a:rPr>
              <a:t>value </a:t>
            </a:r>
            <a:r>
              <a:rPr lang="en-US" b="1" dirty="0" smtClean="0">
                <a:solidFill>
                  <a:schemeClr val="accent6">
                    <a:lumMod val="50000"/>
                  </a:schemeClr>
                </a:solidFill>
                <a:latin typeface="Calibri" pitchFamily="34" charset="0"/>
                <a:cs typeface="Arial" pitchFamily="34" charset="0"/>
              </a:rPr>
              <a:t>to </a:t>
            </a:r>
            <a:r>
              <a:rPr lang="en-US" b="1" dirty="0" smtClean="0">
                <a:solidFill>
                  <a:schemeClr val="accent6">
                    <a:lumMod val="50000"/>
                  </a:schemeClr>
                </a:solidFill>
                <a:latin typeface="Calibri" pitchFamily="34" charset="0"/>
                <a:cs typeface="Arial" pitchFamily="34" charset="0"/>
              </a:rPr>
              <a:t>the polis. </a:t>
            </a:r>
            <a:r>
              <a:rPr lang="en-US" b="1" dirty="0" smtClean="0">
                <a:solidFill>
                  <a:schemeClr val="tx1"/>
                </a:solidFill>
                <a:latin typeface="Calibri" pitchFamily="34" charset="0"/>
                <a:cs typeface="Arial" pitchFamily="34" charset="0"/>
              </a:rPr>
              <a:t>The </a:t>
            </a:r>
            <a:r>
              <a:rPr lang="en-US" b="1" dirty="0" smtClean="0">
                <a:solidFill>
                  <a:schemeClr val="tx1"/>
                </a:solidFill>
                <a:latin typeface="Calibri" pitchFamily="34" charset="0"/>
                <a:cs typeface="Arial" pitchFamily="34" charset="0"/>
              </a:rPr>
              <a:t>rulers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killed sickly </a:t>
            </a:r>
            <a:r>
              <a:rPr lang="en-US" b="1" dirty="0" smtClean="0">
                <a:solidFill>
                  <a:schemeClr val="tx1"/>
                </a:solidFill>
                <a:latin typeface="Calibri" pitchFamily="34" charset="0"/>
                <a:cs typeface="Arial" pitchFamily="34" charset="0"/>
              </a:rPr>
              <a:t>or </a:t>
            </a:r>
            <a:r>
              <a:rPr lang="en-US" b="1" dirty="0" smtClean="0">
                <a:solidFill>
                  <a:schemeClr val="tx1"/>
                </a:solidFill>
                <a:latin typeface="Calibri" pitchFamily="34" charset="0"/>
                <a:cs typeface="Arial" pitchFamily="34" charset="0"/>
              </a:rPr>
              <a:t>malformed infants deemed incapable </a:t>
            </a:r>
            <a:r>
              <a:rPr lang="en-US" b="1" dirty="0" smtClean="0">
                <a:solidFill>
                  <a:schemeClr val="tx1"/>
                </a:solidFill>
                <a:latin typeface="Calibri" pitchFamily="34" charset="0"/>
                <a:cs typeface="Arial" pitchFamily="34" charset="0"/>
              </a:rPr>
              <a:t>of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contributing </a:t>
            </a:r>
            <a:r>
              <a:rPr lang="en-US" b="1" dirty="0" smtClean="0">
                <a:solidFill>
                  <a:schemeClr val="tx1"/>
                </a:solidFill>
                <a:latin typeface="Calibri" pitchFamily="34" charset="0"/>
                <a:cs typeface="Arial" pitchFamily="34" charset="0"/>
              </a:rPr>
              <a:t>to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the security </a:t>
            </a:r>
            <a:r>
              <a:rPr lang="en-US" b="1" dirty="0" smtClean="0">
                <a:solidFill>
                  <a:schemeClr val="tx1"/>
                </a:solidFill>
                <a:latin typeface="Calibri" pitchFamily="34" charset="0"/>
                <a:cs typeface="Arial" pitchFamily="34" charset="0"/>
              </a:rPr>
              <a:t>of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Sparta.</a:t>
            </a:r>
            <a:endParaRPr lang="en-US"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4" name="Picture 6" descr="http://www.bastabalkana.com/wp-content/themes/advanced-newspaper/timthumb.php?src=http://www.bastabalkana.com/wp-content/uploads/2009/12/Spartanci.jpg&amp;q=90&amp;w=479&amp;zc=1"/>
          <p:cNvPicPr>
            <a:picLocks noChangeAspect="1" noChangeArrowheads="1"/>
          </p:cNvPicPr>
          <p:nvPr/>
        </p:nvPicPr>
        <p:blipFill>
          <a:blip r:embed="rId2" cstate="print"/>
          <a:srcRect/>
          <a:stretch>
            <a:fillRect/>
          </a:stretch>
        </p:blipFill>
        <p:spPr bwMode="auto">
          <a:xfrm>
            <a:off x="3375362" y="2819400"/>
            <a:ext cx="4778038" cy="3571061"/>
          </a:xfrm>
          <a:prstGeom prst="rect">
            <a:avLst/>
          </a:prstGeom>
          <a:noFill/>
        </p:spPr>
      </p:pic>
    </p:spTree>
  </p:cSld>
  <p:clrMapOvr>
    <a:masterClrMapping/>
  </p:clrMapOvr>
  <p:transition advTm="7344">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153400" cy="4876800"/>
          </a:xfrm>
        </p:spPr>
        <p:txBody>
          <a:bodyPr>
            <a:noAutofit/>
          </a:bodyPr>
          <a:lstStyle/>
          <a:p>
            <a:pPr algn="l"/>
            <a:r>
              <a:rPr lang="en-US" b="1" dirty="0" smtClean="0">
                <a:solidFill>
                  <a:schemeClr val="accent6">
                    <a:lumMod val="50000"/>
                  </a:schemeClr>
                </a:solidFill>
                <a:latin typeface="Calibri" pitchFamily="34" charset="0"/>
                <a:cs typeface="Arial" pitchFamily="34" charset="0"/>
              </a:rPr>
              <a:t>Spartan laws discouraged anything that would distract citizens from their disciplined military life. Sparta did not welcome visitors from other cities, and did not allow their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citizens </a:t>
            </a:r>
            <a:r>
              <a:rPr lang="en-US" b="1" dirty="0" smtClean="0">
                <a:solidFill>
                  <a:schemeClr val="accent6">
                    <a:lumMod val="50000"/>
                  </a:schemeClr>
                </a:solidFill>
                <a:latin typeface="Calibri" pitchFamily="34" charset="0"/>
                <a:cs typeface="Arial" pitchFamily="34" charset="0"/>
              </a:rPr>
              <a:t>to travel. </a:t>
            </a:r>
            <a:r>
              <a:rPr lang="en-US" b="1" dirty="0" smtClean="0">
                <a:solidFill>
                  <a:schemeClr val="tx1"/>
                </a:solidFill>
                <a:latin typeface="Calibri" pitchFamily="34" charset="0"/>
                <a:cs typeface="Arial" pitchFamily="34" charset="0"/>
              </a:rPr>
              <a:t>The Spartans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were </a:t>
            </a:r>
            <a:r>
              <a:rPr lang="en-US" b="1" dirty="0" smtClean="0">
                <a:solidFill>
                  <a:schemeClr val="tx1"/>
                </a:solidFill>
                <a:latin typeface="Calibri" pitchFamily="34" charset="0"/>
                <a:cs typeface="Arial" pitchFamily="34" charset="0"/>
              </a:rPr>
              <a:t>not interested in other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ways </a:t>
            </a:r>
            <a:r>
              <a:rPr lang="en-US" b="1" dirty="0" smtClean="0">
                <a:solidFill>
                  <a:schemeClr val="tx1"/>
                </a:solidFill>
                <a:latin typeface="Calibri" pitchFamily="34" charset="0"/>
                <a:cs typeface="Arial" pitchFamily="34" charset="0"/>
              </a:rPr>
              <a:t>of life and did not want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to bring </a:t>
            </a:r>
            <a:r>
              <a:rPr lang="en-US" b="1" dirty="0" smtClean="0">
                <a:solidFill>
                  <a:schemeClr val="tx1"/>
                </a:solidFill>
                <a:latin typeface="Calibri" pitchFamily="34" charset="0"/>
                <a:cs typeface="Arial" pitchFamily="34" charset="0"/>
              </a:rPr>
              <a:t>new ideas to their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polis</a:t>
            </a:r>
            <a:r>
              <a:rPr lang="en-US" b="1" dirty="0" smtClean="0">
                <a:solidFill>
                  <a:schemeClr val="tx1"/>
                </a:solidFill>
                <a:latin typeface="Calibri" pitchFamily="34" charset="0"/>
                <a:cs typeface="Arial" pitchFamily="34" charset="0"/>
              </a:rPr>
              <a:t>. </a:t>
            </a:r>
            <a:r>
              <a:rPr lang="en-US" b="1" dirty="0" smtClean="0">
                <a:solidFill>
                  <a:schemeClr val="accent6">
                    <a:lumMod val="50000"/>
                  </a:schemeClr>
                </a:solidFill>
                <a:latin typeface="Calibri" pitchFamily="34" charset="0"/>
                <a:cs typeface="Arial" pitchFamily="34" charset="0"/>
              </a:rPr>
              <a:t>Today</a:t>
            </a:r>
            <a:r>
              <a:rPr lang="en-US" b="1" dirty="0" smtClean="0">
                <a:solidFill>
                  <a:schemeClr val="accent6">
                    <a:lumMod val="50000"/>
                  </a:schemeClr>
                </a:solidFill>
                <a:latin typeface="Calibri" pitchFamily="34" charset="0"/>
                <a:cs typeface="Arial" pitchFamily="34" charset="0"/>
              </a:rPr>
              <a:t>, we use </a:t>
            </a:r>
            <a:r>
              <a:rPr lang="en-US" b="1" i="1" dirty="0" err="1" smtClean="0">
                <a:solidFill>
                  <a:schemeClr val="accent6">
                    <a:lumMod val="50000"/>
                  </a:schemeClr>
                </a:solidFill>
                <a:latin typeface="Calibri" pitchFamily="34" charset="0"/>
                <a:cs typeface="Arial" pitchFamily="34" charset="0"/>
              </a:rPr>
              <a:t>spartan</a:t>
            </a:r>
            <a:r>
              <a:rPr lang="en-US" b="1" dirty="0" smtClean="0">
                <a:solidFill>
                  <a:schemeClr val="accent6">
                    <a:lumMod val="50000"/>
                  </a:schemeClr>
                </a:solidFill>
                <a:latin typeface="Calibri" pitchFamily="34" charset="0"/>
                <a:cs typeface="Arial" pitchFamily="34" charset="0"/>
              </a:rPr>
              <a:t> as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an adjective </a:t>
            </a:r>
            <a:r>
              <a:rPr lang="en-US" b="1" dirty="0" smtClean="0">
                <a:solidFill>
                  <a:schemeClr val="accent6">
                    <a:lumMod val="50000"/>
                  </a:schemeClr>
                </a:solidFill>
                <a:latin typeface="Calibri" pitchFamily="34" charset="0"/>
                <a:cs typeface="Arial" pitchFamily="34" charset="0"/>
              </a:rPr>
              <a:t>to describe someone </a:t>
            </a:r>
            <a:endParaRPr lang="en-US" b="1" dirty="0" smtClean="0">
              <a:solidFill>
                <a:schemeClr val="accent6">
                  <a:lumMod val="50000"/>
                </a:schemeClr>
              </a:solidFill>
              <a:latin typeface="Calibri" pitchFamily="34" charset="0"/>
              <a:cs typeface="Arial" pitchFamily="34" charset="0"/>
            </a:endParaRPr>
          </a:p>
          <a:p>
            <a:pPr algn="l"/>
            <a:r>
              <a:rPr lang="en-US" b="1" dirty="0" smtClean="0">
                <a:solidFill>
                  <a:schemeClr val="accent6">
                    <a:lumMod val="50000"/>
                  </a:schemeClr>
                </a:solidFill>
                <a:latin typeface="Calibri" pitchFamily="34" charset="0"/>
                <a:cs typeface="Arial" pitchFamily="34" charset="0"/>
              </a:rPr>
              <a:t>who </a:t>
            </a:r>
            <a:r>
              <a:rPr lang="en-US" b="1" dirty="0" smtClean="0">
                <a:solidFill>
                  <a:schemeClr val="accent6">
                    <a:lumMod val="50000"/>
                  </a:schemeClr>
                </a:solidFill>
                <a:latin typeface="Calibri" pitchFamily="34" charset="0"/>
                <a:cs typeface="Arial" pitchFamily="34" charset="0"/>
              </a:rPr>
              <a:t>leads a rigorously disciplined life that includes few comforts or luxuries.</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1506" name="Picture 2" descr="http://www.mrdowling.com/images/701spartanshield.png"/>
          <p:cNvPicPr>
            <a:picLocks noChangeAspect="1" noChangeArrowheads="1"/>
          </p:cNvPicPr>
          <p:nvPr/>
        </p:nvPicPr>
        <p:blipFill>
          <a:blip r:embed="rId2" cstate="print"/>
          <a:srcRect/>
          <a:stretch>
            <a:fillRect/>
          </a:stretch>
        </p:blipFill>
        <p:spPr bwMode="auto">
          <a:xfrm>
            <a:off x="5638800" y="2209800"/>
            <a:ext cx="2857500" cy="2886076"/>
          </a:xfrm>
          <a:prstGeom prst="rect">
            <a:avLst/>
          </a:prstGeom>
          <a:noFill/>
        </p:spPr>
      </p:pic>
    </p:spTree>
  </p:cSld>
  <p:clrMapOvr>
    <a:masterClrMapping/>
  </p:clrMapOvr>
  <p:transition advTm="6297">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304800" y="609600"/>
            <a:ext cx="8153400" cy="4876800"/>
          </a:xfrm>
        </p:spPr>
        <p:txBody>
          <a:bodyPr>
            <a:noAutofit/>
          </a:bodyPr>
          <a:lstStyle/>
          <a:p>
            <a:pPr algn="l"/>
            <a:r>
              <a:rPr lang="en-US" b="1" dirty="0" smtClean="0">
                <a:solidFill>
                  <a:schemeClr val="accent6">
                    <a:lumMod val="50000"/>
                  </a:schemeClr>
                </a:solidFill>
                <a:latin typeface="Calibri" pitchFamily="34" charset="0"/>
                <a:cs typeface="Arial" pitchFamily="34" charset="0"/>
              </a:rPr>
              <a:t>Spartan laws discouraged anything that would distract citizens from their disciplined military life. Sparta did not welcome visitors from other cities, and did not allow their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citizens </a:t>
            </a:r>
            <a:r>
              <a:rPr lang="en-US" b="1" dirty="0" smtClean="0">
                <a:solidFill>
                  <a:schemeClr val="accent6">
                    <a:lumMod val="50000"/>
                  </a:schemeClr>
                </a:solidFill>
                <a:latin typeface="Calibri" pitchFamily="34" charset="0"/>
                <a:cs typeface="Arial" pitchFamily="34" charset="0"/>
              </a:rPr>
              <a:t>to travel. The Spartans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were </a:t>
            </a:r>
            <a:r>
              <a:rPr lang="en-US" b="1" dirty="0" smtClean="0">
                <a:solidFill>
                  <a:schemeClr val="accent6">
                    <a:lumMod val="50000"/>
                  </a:schemeClr>
                </a:solidFill>
                <a:latin typeface="Calibri" pitchFamily="34" charset="0"/>
                <a:cs typeface="Arial" pitchFamily="34" charset="0"/>
              </a:rPr>
              <a:t>not interested in other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ways </a:t>
            </a:r>
            <a:r>
              <a:rPr lang="en-US" b="1" dirty="0" smtClean="0">
                <a:solidFill>
                  <a:schemeClr val="accent6">
                    <a:lumMod val="50000"/>
                  </a:schemeClr>
                </a:solidFill>
                <a:latin typeface="Calibri" pitchFamily="34" charset="0"/>
                <a:cs typeface="Arial" pitchFamily="34" charset="0"/>
              </a:rPr>
              <a:t>of life and did not want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to bring </a:t>
            </a:r>
            <a:r>
              <a:rPr lang="en-US" b="1" dirty="0" smtClean="0">
                <a:solidFill>
                  <a:schemeClr val="accent6">
                    <a:lumMod val="50000"/>
                  </a:schemeClr>
                </a:solidFill>
                <a:latin typeface="Calibri" pitchFamily="34" charset="0"/>
                <a:cs typeface="Arial" pitchFamily="34" charset="0"/>
              </a:rPr>
              <a:t>new ideas to their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polis</a:t>
            </a:r>
            <a:r>
              <a:rPr lang="en-US" b="1" dirty="0" smtClean="0">
                <a:solidFill>
                  <a:schemeClr val="accent6">
                    <a:lumMod val="50000"/>
                  </a:schemeClr>
                </a:solidFill>
                <a:latin typeface="Calibri" pitchFamily="34" charset="0"/>
                <a:cs typeface="Arial" pitchFamily="34" charset="0"/>
              </a:rPr>
              <a:t>. </a:t>
            </a:r>
            <a:r>
              <a:rPr lang="en-US" b="1" dirty="0" smtClean="0">
                <a:solidFill>
                  <a:schemeClr val="tx1"/>
                </a:solidFill>
                <a:latin typeface="Calibri" pitchFamily="34" charset="0"/>
                <a:cs typeface="Arial" pitchFamily="34" charset="0"/>
              </a:rPr>
              <a:t>Today</a:t>
            </a:r>
            <a:r>
              <a:rPr lang="en-US" b="1" dirty="0" smtClean="0">
                <a:solidFill>
                  <a:schemeClr val="tx1"/>
                </a:solidFill>
                <a:latin typeface="Calibri" pitchFamily="34" charset="0"/>
                <a:cs typeface="Arial" pitchFamily="34" charset="0"/>
              </a:rPr>
              <a:t>, we use </a:t>
            </a:r>
            <a:r>
              <a:rPr lang="en-US" b="1" i="1" dirty="0" err="1" smtClean="0">
                <a:solidFill>
                  <a:schemeClr val="tx1"/>
                </a:solidFill>
                <a:latin typeface="Calibri" pitchFamily="34" charset="0"/>
                <a:cs typeface="Arial" pitchFamily="34" charset="0"/>
              </a:rPr>
              <a:t>spartan</a:t>
            </a:r>
            <a:r>
              <a:rPr lang="en-US" b="1" dirty="0" smtClean="0">
                <a:solidFill>
                  <a:schemeClr val="tx1"/>
                </a:solidFill>
                <a:latin typeface="Calibri" pitchFamily="34" charset="0"/>
                <a:cs typeface="Arial" pitchFamily="34" charset="0"/>
              </a:rPr>
              <a:t> as </a:t>
            </a:r>
            <a:r>
              <a:rPr lang="en-US" b="1" dirty="0" smtClean="0">
                <a:solidFill>
                  <a:schemeClr val="tx1"/>
                </a:solidFill>
                <a:latin typeface="Calibri" pitchFamily="34" charset="0"/>
                <a:cs typeface="Arial" pitchFamily="34" charset="0"/>
              </a:rPr>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an adjective </a:t>
            </a:r>
            <a:r>
              <a:rPr lang="en-US" b="1" dirty="0" smtClean="0">
                <a:solidFill>
                  <a:schemeClr val="tx1"/>
                </a:solidFill>
                <a:latin typeface="Calibri" pitchFamily="34" charset="0"/>
                <a:cs typeface="Arial" pitchFamily="34" charset="0"/>
              </a:rPr>
              <a:t>to describe someone </a:t>
            </a:r>
            <a:endParaRPr lang="en-US" b="1" dirty="0" smtClean="0">
              <a:solidFill>
                <a:schemeClr val="tx1"/>
              </a:solidFill>
              <a:latin typeface="Calibri" pitchFamily="34" charset="0"/>
              <a:cs typeface="Arial" pitchFamily="34" charset="0"/>
            </a:endParaRPr>
          </a:p>
          <a:p>
            <a:pPr algn="l"/>
            <a:r>
              <a:rPr lang="en-US" b="1" dirty="0" smtClean="0">
                <a:solidFill>
                  <a:schemeClr val="tx1"/>
                </a:solidFill>
                <a:latin typeface="Calibri" pitchFamily="34" charset="0"/>
                <a:cs typeface="Arial" pitchFamily="34" charset="0"/>
              </a:rPr>
              <a:t>who </a:t>
            </a:r>
            <a:r>
              <a:rPr lang="en-US" b="1" dirty="0" smtClean="0">
                <a:solidFill>
                  <a:schemeClr val="tx1"/>
                </a:solidFill>
                <a:latin typeface="Calibri" pitchFamily="34" charset="0"/>
                <a:cs typeface="Arial" pitchFamily="34" charset="0"/>
              </a:rPr>
              <a:t>leads a rigorously disciplined life that includes few comforts or luxuries.</a:t>
            </a:r>
            <a:endParaRPr lang="en-US"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1506" name="Picture 2" descr="http://www.mrdowling.com/images/701spartanshield.png"/>
          <p:cNvPicPr>
            <a:picLocks noChangeAspect="1" noChangeArrowheads="1"/>
          </p:cNvPicPr>
          <p:nvPr/>
        </p:nvPicPr>
        <p:blipFill>
          <a:blip r:embed="rId2" cstate="print"/>
          <a:srcRect/>
          <a:stretch>
            <a:fillRect/>
          </a:stretch>
        </p:blipFill>
        <p:spPr bwMode="auto">
          <a:xfrm>
            <a:off x="5638800" y="2209800"/>
            <a:ext cx="2857500" cy="2886076"/>
          </a:xfrm>
          <a:prstGeom prst="rect">
            <a:avLst/>
          </a:prstGeom>
          <a:noFill/>
        </p:spPr>
      </p:pic>
    </p:spTree>
  </p:cSld>
  <p:clrMapOvr>
    <a:masterClrMapping/>
  </p:clrMapOvr>
  <p:transition advTm="925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4114800" y="914400"/>
            <a:ext cx="4572000" cy="5105400"/>
          </a:xfrm>
        </p:spPr>
        <p:txBody>
          <a:bodyPr>
            <a:noAutofit/>
          </a:bodyPr>
          <a:lstStyle/>
          <a:p>
            <a:pPr algn="l"/>
            <a:r>
              <a:rPr lang="en-US" b="1" dirty="0" smtClean="0">
                <a:solidFill>
                  <a:schemeClr val="tx1"/>
                </a:solidFill>
                <a:latin typeface="Calibri" pitchFamily="34" charset="0"/>
                <a:cs typeface="Arial" pitchFamily="34" charset="0"/>
              </a:rPr>
              <a:t>Sparta’s army eventually came into conflict with Athens, a trading </a:t>
            </a:r>
            <a:r>
              <a:rPr lang="en-US" b="1" dirty="0" err="1" smtClean="0">
                <a:solidFill>
                  <a:schemeClr val="tx1"/>
                </a:solidFill>
                <a:latin typeface="Calibri" pitchFamily="34" charset="0"/>
                <a:cs typeface="Arial" pitchFamily="34" charset="0"/>
              </a:rPr>
              <a:t>poli</a:t>
            </a:r>
            <a:r>
              <a:rPr lang="en-US" b="1" dirty="0" smtClean="0">
                <a:solidFill>
                  <a:schemeClr val="tx1"/>
                </a:solidFill>
                <a:latin typeface="Calibri" pitchFamily="34" charset="0"/>
                <a:cs typeface="Arial" pitchFamily="34" charset="0"/>
              </a:rPr>
              <a:t> that developed the strongest navy of ancient Greece. </a:t>
            </a:r>
            <a:r>
              <a:rPr lang="en-US" b="1" dirty="0" smtClean="0">
                <a:solidFill>
                  <a:schemeClr val="accent6">
                    <a:lumMod val="50000"/>
                  </a:schemeClr>
                </a:solidFill>
                <a:latin typeface="Calibri" pitchFamily="34" charset="0"/>
                <a:cs typeface="Arial" pitchFamily="34" charset="0"/>
              </a:rPr>
              <a:t>In 431BCE, Sparta and Athens began a twenty-seven year long conflict called the Peloponnesian War. </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Untitled-1.png"/>
          <p:cNvPicPr>
            <a:picLocks noChangeAspect="1"/>
          </p:cNvPicPr>
          <p:nvPr/>
        </p:nvPicPr>
        <p:blipFill>
          <a:blip r:embed="rId2" cstate="print"/>
          <a:stretch>
            <a:fillRect/>
          </a:stretch>
        </p:blipFill>
        <p:spPr>
          <a:xfrm>
            <a:off x="304800" y="1219201"/>
            <a:ext cx="3560747" cy="3810000"/>
          </a:xfrm>
          <a:prstGeom prst="rect">
            <a:avLst/>
          </a:prstGeom>
        </p:spPr>
      </p:pic>
    </p:spTree>
  </p:cSld>
  <p:clrMapOvr>
    <a:masterClrMapping/>
  </p:clrMapOvr>
  <p:transition advTm="8891">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4114800" y="914400"/>
            <a:ext cx="4572000" cy="5105400"/>
          </a:xfrm>
        </p:spPr>
        <p:txBody>
          <a:bodyPr>
            <a:noAutofit/>
          </a:bodyPr>
          <a:lstStyle/>
          <a:p>
            <a:pPr algn="l"/>
            <a:r>
              <a:rPr lang="en-US" b="1" dirty="0" smtClean="0">
                <a:solidFill>
                  <a:schemeClr val="accent6">
                    <a:lumMod val="50000"/>
                  </a:schemeClr>
                </a:solidFill>
                <a:latin typeface="Calibri" pitchFamily="34" charset="0"/>
                <a:cs typeface="Arial" pitchFamily="34" charset="0"/>
              </a:rPr>
              <a:t>Sparta’s army eventually came into conflict with Athens, a trading </a:t>
            </a:r>
            <a:r>
              <a:rPr lang="en-US" b="1" dirty="0" err="1" smtClean="0">
                <a:solidFill>
                  <a:schemeClr val="accent6">
                    <a:lumMod val="50000"/>
                  </a:schemeClr>
                </a:solidFill>
                <a:latin typeface="Calibri" pitchFamily="34" charset="0"/>
                <a:cs typeface="Arial" pitchFamily="34" charset="0"/>
              </a:rPr>
              <a:t>poli</a:t>
            </a:r>
            <a:r>
              <a:rPr lang="en-US" b="1" dirty="0" smtClean="0">
                <a:solidFill>
                  <a:schemeClr val="accent6">
                    <a:lumMod val="50000"/>
                  </a:schemeClr>
                </a:solidFill>
                <a:latin typeface="Calibri" pitchFamily="34" charset="0"/>
                <a:cs typeface="Arial" pitchFamily="34" charset="0"/>
              </a:rPr>
              <a:t> that developed the strongest navy of ancient Greece. </a:t>
            </a:r>
            <a:r>
              <a:rPr lang="en-US" b="1" dirty="0" smtClean="0">
                <a:solidFill>
                  <a:schemeClr val="tx1"/>
                </a:solidFill>
                <a:latin typeface="Calibri" pitchFamily="34" charset="0"/>
                <a:cs typeface="Arial" pitchFamily="34" charset="0"/>
              </a:rPr>
              <a:t>In 431BCE, Sparta and Athens began a twenty-seven year long conflict called the Peloponnesian War. </a:t>
            </a:r>
            <a:endParaRPr lang="en-US"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Untitled-1.png"/>
          <p:cNvPicPr>
            <a:picLocks noChangeAspect="1"/>
          </p:cNvPicPr>
          <p:nvPr/>
        </p:nvPicPr>
        <p:blipFill>
          <a:blip r:embed="rId2" cstate="print"/>
          <a:stretch>
            <a:fillRect/>
          </a:stretch>
        </p:blipFill>
        <p:spPr>
          <a:xfrm>
            <a:off x="304800" y="1219201"/>
            <a:ext cx="3560747" cy="3810000"/>
          </a:xfrm>
          <a:prstGeom prst="rect">
            <a:avLst/>
          </a:prstGeom>
        </p:spPr>
      </p:pic>
    </p:spTree>
  </p:cSld>
  <p:clrMapOvr>
    <a:masterClrMapping/>
  </p:clrMapOvr>
  <p:transition advTm="8422">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457200" y="914400"/>
            <a:ext cx="5410200" cy="5105400"/>
          </a:xfrm>
        </p:spPr>
        <p:txBody>
          <a:bodyPr>
            <a:noAutofit/>
          </a:bodyPr>
          <a:lstStyle/>
          <a:p>
            <a:pPr algn="l"/>
            <a:r>
              <a:rPr lang="en-US" b="1" dirty="0" smtClean="0">
                <a:solidFill>
                  <a:schemeClr val="tx1"/>
                </a:solidFill>
                <a:latin typeface="Calibri" pitchFamily="34" charset="0"/>
                <a:cs typeface="Arial" pitchFamily="34" charset="0"/>
              </a:rPr>
              <a:t>The Romans conquered Sparta in 146BCE, ending centuries of independence for the polis.  </a:t>
            </a:r>
            <a:r>
              <a:rPr lang="en-US" b="1" dirty="0" smtClean="0">
                <a:solidFill>
                  <a:schemeClr val="accent6">
                    <a:lumMod val="50000"/>
                  </a:schemeClr>
                </a:solidFill>
                <a:latin typeface="Calibri" pitchFamily="34" charset="0"/>
                <a:cs typeface="Arial" pitchFamily="34" charset="0"/>
              </a:rPr>
              <a:t>In 1834, Greece began construction of a new city on the site of ancient Sparta. Modern </a:t>
            </a:r>
            <a:r>
              <a:rPr lang="en-US" b="1" dirty="0" err="1" smtClean="0">
                <a:solidFill>
                  <a:schemeClr val="accent6">
                    <a:lumMod val="50000"/>
                  </a:schemeClr>
                </a:solidFill>
                <a:latin typeface="Calibri" pitchFamily="34" charset="0"/>
                <a:cs typeface="Arial" pitchFamily="34" charset="0"/>
              </a:rPr>
              <a:t>Sparti</a:t>
            </a:r>
            <a:r>
              <a:rPr lang="en-US" b="1" dirty="0" smtClean="0">
                <a:solidFill>
                  <a:schemeClr val="accent6">
                    <a:lumMod val="50000"/>
                  </a:schemeClr>
                </a:solidFill>
                <a:latin typeface="Calibri" pitchFamily="34" charset="0"/>
                <a:cs typeface="Arial" pitchFamily="34" charset="0"/>
              </a:rPr>
              <a:t> is a small city with fewer than 20,000 inhabitants that lives on among the ruins of one of the most powerful cities in history.</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4" name="Picture 2" descr="http://1-ps.googleusercontent.com/h/www.mrdowling.com/images/701spartasign.jpg.pagespeed.ce.wpMYdzWWvF.jpg"/>
          <p:cNvPicPr>
            <a:picLocks noChangeAspect="1" noChangeArrowheads="1"/>
          </p:cNvPicPr>
          <p:nvPr/>
        </p:nvPicPr>
        <p:blipFill>
          <a:blip r:embed="rId2" cstate="print"/>
          <a:srcRect/>
          <a:stretch>
            <a:fillRect/>
          </a:stretch>
        </p:blipFill>
        <p:spPr bwMode="auto">
          <a:xfrm>
            <a:off x="6019800" y="1524000"/>
            <a:ext cx="2512629" cy="3886200"/>
          </a:xfrm>
          <a:prstGeom prst="rect">
            <a:avLst/>
          </a:prstGeom>
          <a:noFill/>
        </p:spPr>
      </p:pic>
    </p:spTree>
  </p:cSld>
  <p:clrMapOvr>
    <a:masterClrMapping/>
  </p:clrMapOvr>
  <p:transition advTm="701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2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457200" y="914400"/>
            <a:ext cx="5410200" cy="5105400"/>
          </a:xfrm>
        </p:spPr>
        <p:txBody>
          <a:bodyPr>
            <a:noAutofit/>
          </a:bodyPr>
          <a:lstStyle/>
          <a:p>
            <a:pPr algn="l"/>
            <a:r>
              <a:rPr lang="en-US" b="1" dirty="0" smtClean="0">
                <a:solidFill>
                  <a:schemeClr val="accent6">
                    <a:lumMod val="50000"/>
                  </a:schemeClr>
                </a:solidFill>
                <a:latin typeface="Calibri" pitchFamily="34" charset="0"/>
                <a:cs typeface="Arial" pitchFamily="34" charset="0"/>
              </a:rPr>
              <a:t>The Romans conquered Sparta in 146BCE, ending centuries of independence for the polis</a:t>
            </a:r>
            <a:r>
              <a:rPr lang="en-US" b="1" dirty="0" smtClean="0">
                <a:solidFill>
                  <a:schemeClr val="tx1"/>
                </a:solidFill>
                <a:latin typeface="Calibri" pitchFamily="34" charset="0"/>
                <a:cs typeface="Arial" pitchFamily="34" charset="0"/>
              </a:rPr>
              <a:t>.  In 1834, Greece began construction of a new city on the site of ancient Sparta. </a:t>
            </a:r>
            <a:r>
              <a:rPr lang="en-US" b="1" dirty="0" smtClean="0">
                <a:solidFill>
                  <a:schemeClr val="accent6">
                    <a:lumMod val="50000"/>
                  </a:schemeClr>
                </a:solidFill>
                <a:latin typeface="Calibri" pitchFamily="34" charset="0"/>
                <a:cs typeface="Arial" pitchFamily="34" charset="0"/>
              </a:rPr>
              <a:t>Modern </a:t>
            </a:r>
            <a:r>
              <a:rPr lang="en-US" b="1" dirty="0" err="1" smtClean="0">
                <a:solidFill>
                  <a:schemeClr val="accent6">
                    <a:lumMod val="50000"/>
                  </a:schemeClr>
                </a:solidFill>
                <a:latin typeface="Calibri" pitchFamily="34" charset="0"/>
                <a:cs typeface="Arial" pitchFamily="34" charset="0"/>
              </a:rPr>
              <a:t>Sparti</a:t>
            </a:r>
            <a:r>
              <a:rPr lang="en-US" b="1" dirty="0" smtClean="0">
                <a:solidFill>
                  <a:schemeClr val="accent6">
                    <a:lumMod val="50000"/>
                  </a:schemeClr>
                </a:solidFill>
                <a:latin typeface="Calibri" pitchFamily="34" charset="0"/>
                <a:cs typeface="Arial" pitchFamily="34" charset="0"/>
              </a:rPr>
              <a:t> is a small city with fewer than 20,000 inhabitants that lives on among the ruins of one of the most powerful cities in history.</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4" name="Picture 2" descr="http://1-ps.googleusercontent.com/h/www.mrdowling.com/images/701spartasign.jpg.pagespeed.ce.wpMYdzWWvF.jpg"/>
          <p:cNvPicPr>
            <a:picLocks noChangeAspect="1" noChangeArrowheads="1"/>
          </p:cNvPicPr>
          <p:nvPr/>
        </p:nvPicPr>
        <p:blipFill>
          <a:blip r:embed="rId2" cstate="print"/>
          <a:srcRect/>
          <a:stretch>
            <a:fillRect/>
          </a:stretch>
        </p:blipFill>
        <p:spPr bwMode="auto">
          <a:xfrm>
            <a:off x="6019800" y="1524000"/>
            <a:ext cx="2512629" cy="3886200"/>
          </a:xfrm>
          <a:prstGeom prst="rect">
            <a:avLst/>
          </a:prstGeom>
          <a:noFill/>
        </p:spPr>
      </p:pic>
    </p:spTree>
  </p:cSld>
  <p:clrMapOvr>
    <a:masterClrMapping/>
  </p:clrMapOvr>
  <p:transition advTm="5984">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457200" y="914400"/>
            <a:ext cx="5410200" cy="5105400"/>
          </a:xfrm>
        </p:spPr>
        <p:txBody>
          <a:bodyPr>
            <a:noAutofit/>
          </a:bodyPr>
          <a:lstStyle/>
          <a:p>
            <a:pPr algn="l"/>
            <a:r>
              <a:rPr lang="en-US" b="1" dirty="0" smtClean="0">
                <a:solidFill>
                  <a:schemeClr val="accent6">
                    <a:lumMod val="50000"/>
                  </a:schemeClr>
                </a:solidFill>
                <a:latin typeface="Calibri" pitchFamily="34" charset="0"/>
                <a:cs typeface="Arial" pitchFamily="34" charset="0"/>
              </a:rPr>
              <a:t>The Romans conquered Sparta in 146BCE, ending centuries of independence for the polis.  In 1834, Greece began construction of a new city on the site of ancient Sparta. </a:t>
            </a:r>
            <a:r>
              <a:rPr lang="en-US" b="1" dirty="0" smtClean="0">
                <a:solidFill>
                  <a:schemeClr val="tx1"/>
                </a:solidFill>
                <a:latin typeface="Calibri" pitchFamily="34" charset="0"/>
                <a:cs typeface="Arial" pitchFamily="34" charset="0"/>
              </a:rPr>
              <a:t>Modern </a:t>
            </a:r>
            <a:r>
              <a:rPr lang="en-US" b="1" dirty="0" err="1" smtClean="0">
                <a:solidFill>
                  <a:schemeClr val="tx1"/>
                </a:solidFill>
                <a:latin typeface="Calibri" pitchFamily="34" charset="0"/>
                <a:cs typeface="Arial" pitchFamily="34" charset="0"/>
              </a:rPr>
              <a:t>Sparti</a:t>
            </a:r>
            <a:r>
              <a:rPr lang="en-US" b="1" dirty="0" smtClean="0">
                <a:solidFill>
                  <a:schemeClr val="tx1"/>
                </a:solidFill>
                <a:latin typeface="Calibri" pitchFamily="34" charset="0"/>
                <a:cs typeface="Arial" pitchFamily="34" charset="0"/>
              </a:rPr>
              <a:t> is a small city with fewer than 20,000 inhabitants that lives on among the ruins of one of the most powerful cities in history.</a:t>
            </a:r>
            <a:endParaRPr lang="en-US"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4" name="Picture 2" descr="http://1-ps.googleusercontent.com/h/www.mrdowling.com/images/701spartasign.jpg.pagespeed.ce.wpMYdzWWvF.jpg"/>
          <p:cNvPicPr>
            <a:picLocks noChangeAspect="1" noChangeArrowheads="1"/>
          </p:cNvPicPr>
          <p:nvPr/>
        </p:nvPicPr>
        <p:blipFill>
          <a:blip r:embed="rId2" cstate="print"/>
          <a:srcRect/>
          <a:stretch>
            <a:fillRect/>
          </a:stretch>
        </p:blipFill>
        <p:spPr bwMode="auto">
          <a:xfrm>
            <a:off x="6019800" y="1524000"/>
            <a:ext cx="2512629" cy="3886200"/>
          </a:xfrm>
          <a:prstGeom prst="rect">
            <a:avLst/>
          </a:prstGeom>
          <a:noFill/>
        </p:spPr>
      </p:pic>
    </p:spTree>
  </p:cSld>
  <p:clrMapOvr>
    <a:masterClrMapping/>
  </p:clrMapOvr>
  <p:transition advTm="11438">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4495800"/>
            <a:ext cx="8458200" cy="1077218"/>
          </a:xfrm>
          <a:prstGeom prst="rect">
            <a:avLst/>
          </a:prstGeom>
          <a:ln>
            <a:noFill/>
          </a:ln>
        </p:spPr>
        <p:txBody>
          <a:bodyPr wrap="square">
            <a:spAutoFit/>
          </a:bodyPr>
          <a:lstStyle/>
          <a:p>
            <a:pPr algn="ctr"/>
            <a:r>
              <a:rPr lang="en-US" sz="3200" b="1" dirty="0" smtClean="0">
                <a:solidFill>
                  <a:schemeClr val="accent2">
                    <a:lumMod val="50000"/>
                  </a:schemeClr>
                </a:solidFill>
              </a:rPr>
              <a:t>Learn more about history at</a:t>
            </a:r>
          </a:p>
          <a:p>
            <a:pPr algn="ctr"/>
            <a:r>
              <a:rPr lang="en-US" sz="3200" b="1" dirty="0" smtClean="0">
                <a:solidFill>
                  <a:schemeClr val="accent2">
                    <a:lumMod val="50000"/>
                  </a:schemeClr>
                </a:solidFill>
              </a:rPr>
              <a:t>www.mrdowling.com</a:t>
            </a:r>
            <a:endParaRPr lang="en-US" sz="3200" dirty="0">
              <a:solidFill>
                <a:schemeClr val="accent2">
                  <a:lumMod val="50000"/>
                </a:schemeClr>
              </a:solidFill>
            </a:endParaRPr>
          </a:p>
        </p:txBody>
      </p:sp>
      <p:pic>
        <p:nvPicPr>
          <p:cNvPr id="8" name="Picture 7" descr="logotransparent.png"/>
          <p:cNvPicPr>
            <a:picLocks noChangeAspect="1"/>
          </p:cNvPicPr>
          <p:nvPr/>
        </p:nvPicPr>
        <p:blipFill>
          <a:blip r:embed="rId2" cstate="print"/>
          <a:stretch>
            <a:fillRect/>
          </a:stretch>
        </p:blipFill>
        <p:spPr>
          <a:xfrm>
            <a:off x="2590800" y="2590800"/>
            <a:ext cx="3898270" cy="1630526"/>
          </a:xfrm>
          <a:prstGeom prst="rect">
            <a:avLst/>
          </a:prstGeom>
        </p:spPr>
      </p:pic>
      <p:sp>
        <p:nvSpPr>
          <p:cNvPr id="5" name="Title 1"/>
          <p:cNvSpPr>
            <a:spLocks noGrp="1"/>
          </p:cNvSpPr>
          <p:nvPr>
            <p:ph type="ctrTitle"/>
          </p:nvPr>
        </p:nvSpPr>
        <p:spPr>
          <a:xfrm>
            <a:off x="0" y="0"/>
            <a:ext cx="9144000" cy="476250"/>
          </a:xfrm>
        </p:spPr>
        <p:txBody>
          <a:bodyPr>
            <a:noAutofit/>
          </a:bodyPr>
          <a:lstStyle/>
          <a:p>
            <a:r>
              <a:rPr lang="en-US" sz="3200" dirty="0" smtClean="0">
                <a:solidFill>
                  <a:schemeClr val="accent2">
                    <a:lumMod val="50000"/>
                  </a:schemeClr>
                </a:solidFill>
                <a:latin typeface="Arial Black" pitchFamily="34" charset="0"/>
              </a:rPr>
              <a:t>Sparta                             Ancient </a:t>
            </a:r>
            <a:r>
              <a:rPr lang="en-US" sz="3200" dirty="0" smtClean="0">
                <a:solidFill>
                  <a:schemeClr val="accent2">
                    <a:lumMod val="50000"/>
                  </a:schemeClr>
                </a:solidFill>
                <a:latin typeface="Arial Black" pitchFamily="34" charset="0"/>
              </a:rPr>
              <a:t>Greece</a:t>
            </a:r>
            <a:endParaRPr lang="en-US" sz="3200" dirty="0">
              <a:solidFill>
                <a:schemeClr val="accent2">
                  <a:lumMod val="50000"/>
                </a:schemeClr>
              </a:solidFill>
              <a:latin typeface="Arial Black" pitchFamily="34" charset="0"/>
            </a:endParaRPr>
          </a:p>
        </p:txBody>
      </p:sp>
    </p:spTree>
  </p:cSld>
  <p:clrMapOvr>
    <a:masterClrMapping/>
  </p:clrMapOvr>
  <p:transition advTm="9375">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685800" y="4572000"/>
            <a:ext cx="7467600" cy="1752600"/>
          </a:xfrm>
        </p:spPr>
        <p:txBody>
          <a:bodyPr>
            <a:noAutofit/>
          </a:bodyPr>
          <a:lstStyle/>
          <a:p>
            <a:pPr algn="l"/>
            <a:r>
              <a:rPr lang="en-US" b="1" dirty="0" smtClean="0">
                <a:solidFill>
                  <a:schemeClr val="tx1"/>
                </a:solidFill>
                <a:latin typeface="Calibri" pitchFamily="34" charset="0"/>
                <a:cs typeface="Arial" pitchFamily="34" charset="0"/>
              </a:rPr>
              <a:t>Spartans had to conform to </a:t>
            </a:r>
            <a:r>
              <a:rPr lang="en-US" b="1" dirty="0" smtClean="0">
                <a:solidFill>
                  <a:schemeClr val="tx1"/>
                </a:solidFill>
                <a:latin typeface="Calibri" pitchFamily="34" charset="0"/>
                <a:cs typeface="Arial" pitchFamily="34" charset="0"/>
              </a:rPr>
              <a:t>strict rules</a:t>
            </a:r>
            <a:r>
              <a:rPr lang="en-US" b="1" dirty="0" smtClean="0">
                <a:solidFill>
                  <a:schemeClr val="tx1"/>
                </a:solidFill>
                <a:latin typeface="Calibri" pitchFamily="34" charset="0"/>
                <a:cs typeface="Arial" pitchFamily="34" charset="0"/>
              </a:rPr>
              <a:t>. </a:t>
            </a:r>
            <a:r>
              <a:rPr lang="en-US" b="1" dirty="0" smtClean="0">
                <a:solidFill>
                  <a:schemeClr val="accent6">
                    <a:lumMod val="50000"/>
                  </a:schemeClr>
                </a:solidFill>
                <a:latin typeface="Calibri" pitchFamily="34" charset="0"/>
                <a:cs typeface="Arial" pitchFamily="34" charset="0"/>
              </a:rPr>
              <a:t>Spartan boys would leave their homes at age seven to begin training as warriors. </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58" name="AutoShape 2" descr="http://1-ps.googleusercontent.com/h/www.mrdowling.com/images/300x329x701spartan_helmet.png.pagespeed.ic.XwOzka8ZJL.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0" name="AutoShape 4" descr="http://1-ps.googleusercontent.com/h/www.mrdowling.com/images/300x329x701spartan_helmet.png.pagespeed.ic.XwOzka8ZJL.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2" name="AutoShape 6" descr="http://1-ps.googleusercontent.com/h/www.mrdowling.com/images/300x329x701spartan_helmet.png.pagespeed.ic.XwOzka8ZJL.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 name="Picture 10" descr="701spartan_helmet.png"/>
          <p:cNvPicPr>
            <a:picLocks noChangeAspect="1"/>
          </p:cNvPicPr>
          <p:nvPr/>
        </p:nvPicPr>
        <p:blipFill>
          <a:blip r:embed="rId2" cstate="print"/>
          <a:stretch>
            <a:fillRect/>
          </a:stretch>
        </p:blipFill>
        <p:spPr>
          <a:xfrm>
            <a:off x="2514600" y="533400"/>
            <a:ext cx="3523926" cy="3864572"/>
          </a:xfrm>
          <a:prstGeom prst="rect">
            <a:avLst/>
          </a:prstGeom>
        </p:spPr>
      </p:pic>
    </p:spTree>
  </p:cSld>
  <p:clrMapOvr>
    <a:masterClrMapping/>
  </p:clrMapOvr>
  <p:transition advTm="2703">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685800" y="4572000"/>
            <a:ext cx="7467600" cy="1752600"/>
          </a:xfrm>
        </p:spPr>
        <p:txBody>
          <a:bodyPr>
            <a:noAutofit/>
          </a:bodyPr>
          <a:lstStyle/>
          <a:p>
            <a:pPr algn="l"/>
            <a:r>
              <a:rPr lang="en-US" b="1" dirty="0" smtClean="0">
                <a:solidFill>
                  <a:schemeClr val="accent6">
                    <a:lumMod val="50000"/>
                  </a:schemeClr>
                </a:solidFill>
                <a:latin typeface="Calibri" pitchFamily="34" charset="0"/>
                <a:cs typeface="Arial" pitchFamily="34" charset="0"/>
              </a:rPr>
              <a:t>Spartans had to conform to strict rules. </a:t>
            </a:r>
            <a:r>
              <a:rPr lang="en-US" b="1" dirty="0" smtClean="0">
                <a:solidFill>
                  <a:schemeClr val="tx1"/>
                </a:solidFill>
                <a:latin typeface="Calibri" pitchFamily="34" charset="0"/>
                <a:cs typeface="Arial" pitchFamily="34" charset="0"/>
              </a:rPr>
              <a:t>Spartan boys would leave </a:t>
            </a:r>
            <a:r>
              <a:rPr lang="en-US" b="1" dirty="0" smtClean="0">
                <a:solidFill>
                  <a:schemeClr val="tx1"/>
                </a:solidFill>
                <a:latin typeface="Calibri" pitchFamily="34" charset="0"/>
                <a:cs typeface="Arial" pitchFamily="34" charset="0"/>
              </a:rPr>
              <a:t>their </a:t>
            </a:r>
            <a:r>
              <a:rPr lang="en-US" b="1" dirty="0" smtClean="0">
                <a:solidFill>
                  <a:schemeClr val="tx1"/>
                </a:solidFill>
                <a:latin typeface="Calibri" pitchFamily="34" charset="0"/>
                <a:cs typeface="Arial" pitchFamily="34" charset="0"/>
              </a:rPr>
              <a:t>homes at age seven to begin </a:t>
            </a:r>
            <a:r>
              <a:rPr lang="en-US" b="1" dirty="0" smtClean="0">
                <a:solidFill>
                  <a:schemeClr val="tx1"/>
                </a:solidFill>
                <a:latin typeface="Calibri" pitchFamily="34" charset="0"/>
                <a:cs typeface="Arial" pitchFamily="34" charset="0"/>
              </a:rPr>
              <a:t>training </a:t>
            </a:r>
            <a:r>
              <a:rPr lang="en-US" b="1" dirty="0" smtClean="0">
                <a:solidFill>
                  <a:schemeClr val="tx1"/>
                </a:solidFill>
                <a:latin typeface="Calibri" pitchFamily="34" charset="0"/>
                <a:cs typeface="Arial" pitchFamily="34" charset="0"/>
              </a:rPr>
              <a:t>as warriors. </a:t>
            </a:r>
            <a:endParaRPr lang="en-US"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58" name="AutoShape 2" descr="http://1-ps.googleusercontent.com/h/www.mrdowling.com/images/300x329x701spartan_helmet.png.pagespeed.ic.XwOzka8ZJL.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0" name="AutoShape 4" descr="http://1-ps.googleusercontent.com/h/www.mrdowling.com/images/300x329x701spartan_helmet.png.pagespeed.ic.XwOzka8ZJL.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62" name="AutoShape 6" descr="http://1-ps.googleusercontent.com/h/www.mrdowling.com/images/300x329x701spartan_helmet.png.pagespeed.ic.XwOzka8ZJL.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 name="Picture 10" descr="701spartan_helmet.png"/>
          <p:cNvPicPr>
            <a:picLocks noChangeAspect="1"/>
          </p:cNvPicPr>
          <p:nvPr/>
        </p:nvPicPr>
        <p:blipFill>
          <a:blip r:embed="rId2" cstate="print"/>
          <a:stretch>
            <a:fillRect/>
          </a:stretch>
        </p:blipFill>
        <p:spPr>
          <a:xfrm>
            <a:off x="2514600" y="533400"/>
            <a:ext cx="3523926" cy="3864572"/>
          </a:xfrm>
          <a:prstGeom prst="rect">
            <a:avLst/>
          </a:prstGeom>
        </p:spPr>
      </p:pic>
    </p:spTree>
  </p:cSld>
  <p:clrMapOvr>
    <a:masterClrMapping/>
  </p:clrMapOvr>
  <p:transition advTm="4578">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ntitled-1.png"/>
          <p:cNvPicPr>
            <a:picLocks noChangeAspect="1"/>
          </p:cNvPicPr>
          <p:nvPr/>
        </p:nvPicPr>
        <p:blipFill>
          <a:blip r:embed="rId2" cstate="print"/>
          <a:stretch>
            <a:fillRect/>
          </a:stretch>
        </p:blipFill>
        <p:spPr>
          <a:xfrm>
            <a:off x="4876800" y="457200"/>
            <a:ext cx="4120445" cy="5562600"/>
          </a:xfrm>
          <a:prstGeom prst="rect">
            <a:avLst/>
          </a:prstGeom>
        </p:spPr>
      </p:pic>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152400" y="990600"/>
            <a:ext cx="4724400" cy="5181600"/>
          </a:xfrm>
        </p:spPr>
        <p:txBody>
          <a:bodyPr>
            <a:noAutofit/>
          </a:bodyPr>
          <a:lstStyle/>
          <a:p>
            <a:pPr algn="l"/>
            <a:r>
              <a:rPr lang="en-US" b="1" dirty="0" smtClean="0">
                <a:solidFill>
                  <a:schemeClr val="tx1"/>
                </a:solidFill>
                <a:latin typeface="Calibri" pitchFamily="34" charset="0"/>
                <a:cs typeface="Arial" pitchFamily="34" charset="0"/>
              </a:rPr>
              <a:t>The </a:t>
            </a:r>
            <a:r>
              <a:rPr lang="en-US" b="1" dirty="0" smtClean="0">
                <a:solidFill>
                  <a:schemeClr val="tx1"/>
                </a:solidFill>
                <a:latin typeface="Calibri" pitchFamily="34" charset="0"/>
                <a:cs typeface="Arial" pitchFamily="34" charset="0"/>
              </a:rPr>
              <a:t>boys </a:t>
            </a:r>
            <a:r>
              <a:rPr lang="en-US" b="1" dirty="0" smtClean="0">
                <a:solidFill>
                  <a:schemeClr val="tx1"/>
                </a:solidFill>
                <a:latin typeface="Calibri" pitchFamily="34" charset="0"/>
                <a:cs typeface="Arial" pitchFamily="34" charset="0"/>
              </a:rPr>
              <a:t>would </a:t>
            </a:r>
            <a:r>
              <a:rPr lang="en-US" b="1" dirty="0" smtClean="0">
                <a:solidFill>
                  <a:schemeClr val="tx1"/>
                </a:solidFill>
                <a:latin typeface="Calibri" pitchFamily="34" charset="0"/>
                <a:cs typeface="Arial" pitchFamily="34" charset="0"/>
              </a:rPr>
              <a:t>live in military housing </a:t>
            </a:r>
            <a:r>
              <a:rPr lang="en-US" b="1" dirty="0" smtClean="0">
                <a:solidFill>
                  <a:schemeClr val="tx1"/>
                </a:solidFill>
                <a:latin typeface="Calibri" pitchFamily="34" charset="0"/>
                <a:cs typeface="Arial" pitchFamily="34" charset="0"/>
              </a:rPr>
              <a:t>called </a:t>
            </a:r>
            <a:r>
              <a:rPr lang="en-US" b="1" dirty="0" smtClean="0">
                <a:solidFill>
                  <a:schemeClr val="tx1"/>
                </a:solidFill>
                <a:latin typeface="Calibri" pitchFamily="34" charset="0"/>
                <a:cs typeface="Arial" pitchFamily="34" charset="0"/>
              </a:rPr>
              <a:t>barracks where they </a:t>
            </a:r>
            <a:r>
              <a:rPr lang="en-US" b="1" dirty="0" smtClean="0">
                <a:solidFill>
                  <a:schemeClr val="tx1"/>
                </a:solidFill>
                <a:latin typeface="Calibri" pitchFamily="34" charset="0"/>
                <a:cs typeface="Arial" pitchFamily="34" charset="0"/>
              </a:rPr>
              <a:t>faced </a:t>
            </a:r>
            <a:r>
              <a:rPr lang="en-US" b="1" dirty="0" smtClean="0">
                <a:solidFill>
                  <a:schemeClr val="tx1"/>
                </a:solidFill>
                <a:latin typeface="Calibri" pitchFamily="34" charset="0"/>
                <a:cs typeface="Arial" pitchFamily="34" charset="0"/>
              </a:rPr>
              <a:t>rigorous training and </a:t>
            </a:r>
            <a:r>
              <a:rPr lang="en-US" b="1" dirty="0" smtClean="0">
                <a:solidFill>
                  <a:schemeClr val="tx1"/>
                </a:solidFill>
                <a:latin typeface="Calibri" pitchFamily="34" charset="0"/>
                <a:cs typeface="Arial" pitchFamily="34" charset="0"/>
              </a:rPr>
              <a:t>discipline</a:t>
            </a:r>
            <a:r>
              <a:rPr lang="en-US" b="1" dirty="0" smtClean="0">
                <a:solidFill>
                  <a:schemeClr val="tx1"/>
                </a:solidFill>
                <a:latin typeface="Calibri" pitchFamily="34" charset="0"/>
                <a:cs typeface="Arial" pitchFamily="34" charset="0"/>
              </a:rPr>
              <a:t>. </a:t>
            </a:r>
            <a:r>
              <a:rPr lang="en-US" b="1" dirty="0" smtClean="0">
                <a:solidFill>
                  <a:schemeClr val="accent6">
                    <a:lumMod val="50000"/>
                  </a:schemeClr>
                </a:solidFill>
                <a:latin typeface="Calibri" pitchFamily="34" charset="0"/>
                <a:cs typeface="Arial" pitchFamily="34" charset="0"/>
              </a:rPr>
              <a:t>Spartan </a:t>
            </a:r>
            <a:r>
              <a:rPr lang="en-US" b="1" dirty="0" smtClean="0">
                <a:solidFill>
                  <a:schemeClr val="accent6">
                    <a:lumMod val="50000"/>
                  </a:schemeClr>
                </a:solidFill>
                <a:latin typeface="Calibri" pitchFamily="34" charset="0"/>
                <a:cs typeface="Arial" pitchFamily="34" charset="0"/>
              </a:rPr>
              <a:t>trainers underfed </a:t>
            </a:r>
            <a:r>
              <a:rPr lang="en-US" b="1" dirty="0" smtClean="0">
                <a:solidFill>
                  <a:schemeClr val="accent6">
                    <a:lumMod val="50000"/>
                  </a:schemeClr>
                </a:solidFill>
                <a:latin typeface="Calibri" pitchFamily="34" charset="0"/>
                <a:cs typeface="Arial" pitchFamily="34" charset="0"/>
              </a:rPr>
              <a:t>the boys. If they </a:t>
            </a:r>
            <a:r>
              <a:rPr lang="en-US" b="1" dirty="0" smtClean="0">
                <a:solidFill>
                  <a:schemeClr val="accent6">
                    <a:lumMod val="50000"/>
                  </a:schemeClr>
                </a:solidFill>
                <a:latin typeface="Calibri" pitchFamily="34" charset="0"/>
                <a:cs typeface="Arial" pitchFamily="34" charset="0"/>
              </a:rPr>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caught </a:t>
            </a:r>
            <a:r>
              <a:rPr lang="en-US" b="1" dirty="0" smtClean="0">
                <a:solidFill>
                  <a:schemeClr val="accent6">
                    <a:lumMod val="50000"/>
                  </a:schemeClr>
                </a:solidFill>
                <a:latin typeface="Calibri" pitchFamily="34" charset="0"/>
                <a:cs typeface="Arial" pitchFamily="34" charset="0"/>
              </a:rPr>
              <a:t>a boy stealing food, </a:t>
            </a:r>
            <a:r>
              <a:rPr lang="en-US" b="1" dirty="0" smtClean="0">
                <a:solidFill>
                  <a:schemeClr val="accent6">
                    <a:lumMod val="50000"/>
                  </a:schemeClr>
                </a:solidFill>
                <a:latin typeface="Calibri" pitchFamily="34" charset="0"/>
                <a:cs typeface="Arial" pitchFamily="34" charset="0"/>
              </a:rPr>
              <a:t>the </a:t>
            </a:r>
            <a:r>
              <a:rPr lang="en-US" b="1" dirty="0" smtClean="0">
                <a:solidFill>
                  <a:schemeClr val="accent6">
                    <a:lumMod val="50000"/>
                  </a:schemeClr>
                </a:solidFill>
                <a:latin typeface="Calibri" pitchFamily="34" charset="0"/>
                <a:cs typeface="Arial" pitchFamily="34" charset="0"/>
              </a:rPr>
              <a:t>boy </a:t>
            </a:r>
            <a:r>
              <a:rPr lang="en-US" b="1" dirty="0" smtClean="0">
                <a:solidFill>
                  <a:schemeClr val="accent6">
                    <a:lumMod val="50000"/>
                  </a:schemeClr>
                </a:solidFill>
                <a:latin typeface="Calibri" pitchFamily="34" charset="0"/>
                <a:cs typeface="Arial" pitchFamily="34" charset="0"/>
              </a:rPr>
              <a:t>would be </a:t>
            </a:r>
            <a:r>
              <a:rPr lang="en-US" b="1" dirty="0" smtClean="0">
                <a:solidFill>
                  <a:schemeClr val="accent6">
                    <a:lumMod val="50000"/>
                  </a:schemeClr>
                </a:solidFill>
                <a:latin typeface="Calibri" pitchFamily="34" charset="0"/>
                <a:cs typeface="Arial" pitchFamily="34" charset="0"/>
              </a:rPr>
              <a:t>beaten--not for </a:t>
            </a:r>
            <a:r>
              <a:rPr lang="en-US" b="1" dirty="0" smtClean="0">
                <a:solidFill>
                  <a:schemeClr val="accent6">
                    <a:lumMod val="50000"/>
                  </a:schemeClr>
                </a:solidFill>
                <a:latin typeface="Calibri" pitchFamily="34" charset="0"/>
                <a:cs typeface="Arial" pitchFamily="34" charset="0"/>
              </a:rPr>
              <a:t>stealing </a:t>
            </a:r>
            <a:r>
              <a:rPr lang="en-US" b="1" dirty="0" smtClean="0">
                <a:solidFill>
                  <a:schemeClr val="accent6">
                    <a:lumMod val="50000"/>
                  </a:schemeClr>
                </a:solidFill>
                <a:latin typeface="Calibri" pitchFamily="34" charset="0"/>
                <a:cs typeface="Arial" pitchFamily="34" charset="0"/>
              </a:rPr>
              <a:t>but for being caught. </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advTm="5797">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ntitled-1.png"/>
          <p:cNvPicPr>
            <a:picLocks noChangeAspect="1"/>
          </p:cNvPicPr>
          <p:nvPr/>
        </p:nvPicPr>
        <p:blipFill>
          <a:blip r:embed="rId2" cstate="print"/>
          <a:stretch>
            <a:fillRect/>
          </a:stretch>
        </p:blipFill>
        <p:spPr>
          <a:xfrm>
            <a:off x="4876800" y="457200"/>
            <a:ext cx="4120445" cy="5562600"/>
          </a:xfrm>
          <a:prstGeom prst="rect">
            <a:avLst/>
          </a:prstGeom>
        </p:spPr>
      </p:pic>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152400" y="990600"/>
            <a:ext cx="4724400" cy="5181600"/>
          </a:xfrm>
        </p:spPr>
        <p:txBody>
          <a:bodyPr>
            <a:noAutofit/>
          </a:bodyPr>
          <a:lstStyle/>
          <a:p>
            <a:pPr algn="l"/>
            <a:r>
              <a:rPr lang="en-US" b="1" dirty="0" smtClean="0">
                <a:solidFill>
                  <a:schemeClr val="accent6">
                    <a:lumMod val="50000"/>
                  </a:schemeClr>
                </a:solidFill>
                <a:latin typeface="Calibri" pitchFamily="34" charset="0"/>
                <a:cs typeface="Arial" pitchFamily="34" charset="0"/>
              </a:rPr>
              <a:t>The boys would live in military housing called barracks where they faced rigorous training and discipline. </a:t>
            </a:r>
            <a:r>
              <a:rPr lang="en-US" b="1" dirty="0" smtClean="0">
                <a:solidFill>
                  <a:schemeClr val="tx1"/>
                </a:solidFill>
                <a:latin typeface="Calibri" pitchFamily="34" charset="0"/>
                <a:cs typeface="Arial" pitchFamily="34" charset="0"/>
              </a:rPr>
              <a:t>Spartan trainers underfed the boys. </a:t>
            </a:r>
            <a:r>
              <a:rPr lang="en-US" b="1" dirty="0" smtClean="0">
                <a:solidFill>
                  <a:schemeClr val="accent6">
                    <a:lumMod val="50000"/>
                  </a:schemeClr>
                </a:solidFill>
                <a:latin typeface="Calibri" pitchFamily="34" charset="0"/>
                <a:cs typeface="Arial" pitchFamily="34" charset="0"/>
              </a:rPr>
              <a:t>If they </a:t>
            </a:r>
            <a:br>
              <a:rPr lang="en-US" b="1" dirty="0" smtClean="0">
                <a:solidFill>
                  <a:schemeClr val="accent6">
                    <a:lumMod val="50000"/>
                  </a:schemeClr>
                </a:solidFill>
                <a:latin typeface="Calibri" pitchFamily="34" charset="0"/>
                <a:cs typeface="Arial" pitchFamily="34" charset="0"/>
              </a:rPr>
            </a:br>
            <a:r>
              <a:rPr lang="en-US" b="1" dirty="0" smtClean="0">
                <a:solidFill>
                  <a:schemeClr val="accent6">
                    <a:lumMod val="50000"/>
                  </a:schemeClr>
                </a:solidFill>
                <a:latin typeface="Calibri" pitchFamily="34" charset="0"/>
                <a:cs typeface="Arial" pitchFamily="34" charset="0"/>
              </a:rPr>
              <a:t>caught a boy stealing food, the boy would be</a:t>
            </a:r>
            <a:r>
              <a:rPr lang="en-US" b="1" dirty="0" smtClean="0">
                <a:solidFill>
                  <a:schemeClr val="accent6">
                    <a:lumMod val="50000"/>
                  </a:schemeClr>
                </a:solidFill>
                <a:latin typeface="Calibri" pitchFamily="34" charset="0"/>
                <a:cs typeface="Arial" pitchFamily="34" charset="0"/>
              </a:rPr>
              <a:t> </a:t>
            </a:r>
            <a:r>
              <a:rPr lang="en-US" b="1" dirty="0" smtClean="0">
                <a:solidFill>
                  <a:schemeClr val="accent6">
                    <a:lumMod val="50000"/>
                  </a:schemeClr>
                </a:solidFill>
                <a:latin typeface="Calibri" pitchFamily="34" charset="0"/>
                <a:cs typeface="Arial" pitchFamily="34" charset="0"/>
              </a:rPr>
              <a:t>beaten--not for stealing but for being caught. </a:t>
            </a:r>
            <a:endParaRPr lang="en-US"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advTm="2547">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ntitled-1.png"/>
          <p:cNvPicPr>
            <a:picLocks noChangeAspect="1"/>
          </p:cNvPicPr>
          <p:nvPr/>
        </p:nvPicPr>
        <p:blipFill>
          <a:blip r:embed="rId2" cstate="print"/>
          <a:stretch>
            <a:fillRect/>
          </a:stretch>
        </p:blipFill>
        <p:spPr>
          <a:xfrm>
            <a:off x="4876800" y="457200"/>
            <a:ext cx="4120445" cy="5562600"/>
          </a:xfrm>
          <a:prstGeom prst="rect">
            <a:avLst/>
          </a:prstGeom>
        </p:spPr>
      </p:pic>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152400" y="990600"/>
            <a:ext cx="4724400" cy="5181600"/>
          </a:xfrm>
        </p:spPr>
        <p:txBody>
          <a:bodyPr>
            <a:noAutofit/>
          </a:bodyPr>
          <a:lstStyle/>
          <a:p>
            <a:pPr algn="l"/>
            <a:r>
              <a:rPr lang="en-US" b="1" dirty="0" smtClean="0">
                <a:solidFill>
                  <a:schemeClr val="accent6">
                    <a:lumMod val="50000"/>
                  </a:schemeClr>
                </a:solidFill>
                <a:latin typeface="Calibri" pitchFamily="34" charset="0"/>
                <a:cs typeface="Arial" pitchFamily="34" charset="0"/>
              </a:rPr>
              <a:t>The boys would live in military housing called barracks where they faced rigorous training and discipline. Spartan trainers underfed the boys. </a:t>
            </a:r>
            <a:r>
              <a:rPr lang="en-US" b="1" dirty="0" smtClean="0">
                <a:solidFill>
                  <a:schemeClr val="tx1"/>
                </a:solidFill>
                <a:latin typeface="Calibri" pitchFamily="34" charset="0"/>
                <a:cs typeface="Arial" pitchFamily="34" charset="0"/>
              </a:rPr>
              <a:t>If they </a:t>
            </a:r>
            <a:br>
              <a:rPr lang="en-US" b="1" dirty="0" smtClean="0">
                <a:solidFill>
                  <a:schemeClr val="tx1"/>
                </a:solidFill>
                <a:latin typeface="Calibri" pitchFamily="34" charset="0"/>
                <a:cs typeface="Arial" pitchFamily="34" charset="0"/>
              </a:rPr>
            </a:br>
            <a:r>
              <a:rPr lang="en-US" b="1" dirty="0" smtClean="0">
                <a:solidFill>
                  <a:schemeClr val="tx1"/>
                </a:solidFill>
                <a:latin typeface="Calibri" pitchFamily="34" charset="0"/>
                <a:cs typeface="Arial" pitchFamily="34" charset="0"/>
              </a:rPr>
              <a:t>caught a boy stealing food, the boy would be </a:t>
            </a:r>
            <a:r>
              <a:rPr lang="en-US" b="1" dirty="0" smtClean="0">
                <a:solidFill>
                  <a:schemeClr val="tx1"/>
                </a:solidFill>
                <a:latin typeface="Calibri" pitchFamily="34" charset="0"/>
                <a:cs typeface="Arial" pitchFamily="34" charset="0"/>
              </a:rPr>
              <a:t>beaten-</a:t>
            </a:r>
            <a:r>
              <a:rPr lang="en-US" b="1" dirty="0" smtClean="0">
                <a:solidFill>
                  <a:schemeClr val="tx1"/>
                </a:solidFill>
                <a:latin typeface="Calibri" pitchFamily="34" charset="0"/>
                <a:cs typeface="Arial" pitchFamily="34" charset="0"/>
              </a:rPr>
              <a:t>-not for stealing but for being caught. </a:t>
            </a:r>
            <a:endParaRPr lang="en-US" b="1" dirty="0">
              <a:solidFill>
                <a:schemeClr val="tx1"/>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advTm="5406">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476250"/>
          </a:xfrm>
        </p:spPr>
        <p:txBody>
          <a:bodyPr>
            <a:noAutofit/>
          </a:bodyPr>
          <a:lstStyle/>
          <a:p>
            <a:r>
              <a:rPr lang="en-US" sz="3200" dirty="0" smtClean="0">
                <a:solidFill>
                  <a:schemeClr val="accent6">
                    <a:lumMod val="50000"/>
                  </a:schemeClr>
                </a:solidFill>
                <a:latin typeface="Arial Black" pitchFamily="34" charset="0"/>
              </a:rPr>
              <a:t>Sparta                             Ancient </a:t>
            </a:r>
            <a:r>
              <a:rPr lang="en-US" sz="3200" dirty="0" smtClean="0">
                <a:solidFill>
                  <a:schemeClr val="accent6">
                    <a:lumMod val="50000"/>
                  </a:schemeClr>
                </a:solidFill>
                <a:latin typeface="Arial Black" pitchFamily="34" charset="0"/>
              </a:rPr>
              <a:t>Greece</a:t>
            </a:r>
            <a:endParaRPr lang="en-US" sz="3200" dirty="0">
              <a:solidFill>
                <a:schemeClr val="accent6">
                  <a:lumMod val="50000"/>
                </a:schemeClr>
              </a:solidFill>
              <a:latin typeface="Arial Black" pitchFamily="34" charset="0"/>
            </a:endParaRPr>
          </a:p>
        </p:txBody>
      </p:sp>
      <p:sp>
        <p:nvSpPr>
          <p:cNvPr id="3" name="Subtitle 2"/>
          <p:cNvSpPr>
            <a:spLocks noGrp="1"/>
          </p:cNvSpPr>
          <p:nvPr>
            <p:ph type="subTitle" idx="1"/>
          </p:nvPr>
        </p:nvSpPr>
        <p:spPr>
          <a:xfrm>
            <a:off x="2819400" y="609600"/>
            <a:ext cx="6096000" cy="6019800"/>
          </a:xfrm>
        </p:spPr>
        <p:txBody>
          <a:bodyPr>
            <a:noAutofit/>
          </a:bodyPr>
          <a:lstStyle/>
          <a:p>
            <a:pPr algn="l"/>
            <a:r>
              <a:rPr lang="en-US" sz="3000" b="1" dirty="0" smtClean="0">
                <a:solidFill>
                  <a:schemeClr val="tx1"/>
                </a:solidFill>
                <a:latin typeface="Calibri" pitchFamily="34" charset="0"/>
                <a:cs typeface="Arial" pitchFamily="34" charset="0"/>
              </a:rPr>
              <a:t>Spartan men could marry when they were twenty years old, but Sparta did not allow the men to live with their families until they reached thirty. </a:t>
            </a:r>
            <a:r>
              <a:rPr lang="en-US" sz="3000" b="1" dirty="0" smtClean="0">
                <a:solidFill>
                  <a:schemeClr val="accent6">
                    <a:lumMod val="50000"/>
                  </a:schemeClr>
                </a:solidFill>
                <a:latin typeface="Calibri" pitchFamily="34" charset="0"/>
                <a:cs typeface="Arial" pitchFamily="34" charset="0"/>
              </a:rPr>
              <a:t>A Spartan soldier who had not found a wife by age thirty would customarily capture an unmarried woman of his choice. Spartan men would continue to serve in the military until they were sixty years old. Both men and women in Sparta competed in athletic contests to keep physically fit.</a:t>
            </a:r>
            <a:endParaRPr lang="en-US" sz="3000" b="1" dirty="0">
              <a:solidFill>
                <a:schemeClr val="accent6">
                  <a:lumMod val="50000"/>
                </a:schemeClr>
              </a:solidFill>
              <a:latin typeface="Calibri" pitchFamily="34" charset="0"/>
              <a:cs typeface="Arial" pitchFamily="34" charset="0"/>
            </a:endParaRPr>
          </a:p>
        </p:txBody>
      </p:sp>
      <p:sp>
        <p:nvSpPr>
          <p:cNvPr id="2050" name="AutoShape 2"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2" name="AutoShape 4" descr="http://1-ps.googleusercontent.com/h/www.mrdowling.com/images/300x408x701spartan.png.pagespeed.ic.PMTuj7Ku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8" name="Picture 7" descr="Untitled-1.png"/>
          <p:cNvPicPr>
            <a:picLocks noChangeAspect="1"/>
          </p:cNvPicPr>
          <p:nvPr/>
        </p:nvPicPr>
        <p:blipFill>
          <a:blip r:embed="rId2" cstate="print"/>
          <a:stretch>
            <a:fillRect/>
          </a:stretch>
        </p:blipFill>
        <p:spPr>
          <a:xfrm>
            <a:off x="381000" y="1752600"/>
            <a:ext cx="2709333" cy="3657600"/>
          </a:xfrm>
          <a:prstGeom prst="rect">
            <a:avLst/>
          </a:prstGeom>
        </p:spPr>
      </p:pic>
    </p:spTree>
  </p:cSld>
  <p:clrMapOvr>
    <a:masterClrMapping/>
  </p:clrMapOvr>
  <p:transition advTm="7797">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1347</Words>
  <Application>Microsoft Office PowerPoint</Application>
  <PresentationFormat>On-screen Show (4:3)</PresentationFormat>
  <Paragraphs>79</Paragraphs>
  <Slides>37</Slides>
  <Notes>0</Notes>
  <HiddenSlides>0</HiddenSlides>
  <MMClips>1</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lpstr>Sparta                             Ancient Greece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Persia                 Ancient Greece</dc:title>
  <dc:creator>mikedow1@gmail.com</dc:creator>
  <cp:lastModifiedBy>mikedow1@gmail.com</cp:lastModifiedBy>
  <cp:revision>19</cp:revision>
  <dcterms:created xsi:type="dcterms:W3CDTF">2013-11-29T19:57:32Z</dcterms:created>
  <dcterms:modified xsi:type="dcterms:W3CDTF">2013-11-30T20:01:00Z</dcterms:modified>
</cp:coreProperties>
</file>