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s/slide47.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slides/slide4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Layouts/slideLayout7.xml" ContentType="application/vnd.openxmlformats-officedocument.presentationml.slideLayout+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Layouts/slideLayout3.xml" ContentType="application/vnd.openxmlformats-officedocument.presentationml.slideLayout+xml"/>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310" r:id="rId3"/>
    <p:sldId id="311" r:id="rId4"/>
    <p:sldId id="257" r:id="rId5"/>
    <p:sldId id="306" r:id="rId6"/>
    <p:sldId id="307" r:id="rId7"/>
    <p:sldId id="308" r:id="rId8"/>
    <p:sldId id="309" r:id="rId9"/>
    <p:sldId id="258" r:id="rId10"/>
    <p:sldId id="304" r:id="rId11"/>
    <p:sldId id="305" r:id="rId12"/>
    <p:sldId id="301" r:id="rId13"/>
    <p:sldId id="313" r:id="rId14"/>
    <p:sldId id="302" r:id="rId15"/>
    <p:sldId id="303" r:id="rId16"/>
    <p:sldId id="260" r:id="rId17"/>
    <p:sldId id="298" r:id="rId18"/>
    <p:sldId id="299" r:id="rId19"/>
    <p:sldId id="261" r:id="rId20"/>
    <p:sldId id="297" r:id="rId21"/>
    <p:sldId id="262" r:id="rId22"/>
    <p:sldId id="295" r:id="rId23"/>
    <p:sldId id="296" r:id="rId24"/>
    <p:sldId id="263" r:id="rId25"/>
    <p:sldId id="293" r:id="rId26"/>
    <p:sldId id="294" r:id="rId27"/>
    <p:sldId id="289" r:id="rId28"/>
    <p:sldId id="290" r:id="rId29"/>
    <p:sldId id="291" r:id="rId30"/>
    <p:sldId id="292" r:id="rId31"/>
    <p:sldId id="265" r:id="rId32"/>
    <p:sldId id="286" r:id="rId33"/>
    <p:sldId id="287" r:id="rId34"/>
    <p:sldId id="288" r:id="rId35"/>
    <p:sldId id="280" r:id="rId36"/>
    <p:sldId id="281" r:id="rId37"/>
    <p:sldId id="282" r:id="rId38"/>
    <p:sldId id="283" r:id="rId39"/>
    <p:sldId id="284" r:id="rId40"/>
    <p:sldId id="285" r:id="rId41"/>
    <p:sldId id="272" r:id="rId42"/>
    <p:sldId id="273" r:id="rId43"/>
    <p:sldId id="274" r:id="rId44"/>
    <p:sldId id="275" r:id="rId45"/>
    <p:sldId id="276" r:id="rId46"/>
    <p:sldId id="277" r:id="rId47"/>
    <p:sldId id="268" r:id="rId48"/>
    <p:sldId id="312" r:id="rId49"/>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showPr>
  <p:clrMru>
    <a:srgbClr val="FFE885"/>
    <a:srgbClr val="FFCC00"/>
    <a:srgbClr val="FFCC66"/>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121" d="100"/>
          <a:sy n="121" d="100"/>
        </p:scale>
        <p:origin x="-1085" y="-110"/>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9D865C49-2DEA-42FB-8E2A-AEB7400D1D64}" type="datetimeFigureOut">
              <a:rPr lang="en-US" smtClean="0"/>
              <a:t>1/31/2014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665F140-32BD-43F2-BF9D-23C6B51A1F27}" type="slidenum">
              <a:rPr lang="en-US" smtClean="0"/>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D865C49-2DEA-42FB-8E2A-AEB7400D1D64}" type="datetimeFigureOut">
              <a:rPr lang="en-US" smtClean="0"/>
              <a:t>1/31/2014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665F140-32BD-43F2-BF9D-23C6B51A1F27}"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D865C49-2DEA-42FB-8E2A-AEB7400D1D64}" type="datetimeFigureOut">
              <a:rPr lang="en-US" smtClean="0"/>
              <a:t>1/31/2014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665F140-32BD-43F2-BF9D-23C6B51A1F27}"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D865C49-2DEA-42FB-8E2A-AEB7400D1D64}" type="datetimeFigureOut">
              <a:rPr lang="en-US" smtClean="0"/>
              <a:t>1/31/2014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665F140-32BD-43F2-BF9D-23C6B51A1F27}"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9D865C49-2DEA-42FB-8E2A-AEB7400D1D64}" type="datetimeFigureOut">
              <a:rPr lang="en-US" smtClean="0"/>
              <a:t>1/31/2014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665F140-32BD-43F2-BF9D-23C6B51A1F27}" type="slidenum">
              <a:rPr lang="en-US" smtClean="0"/>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9D865C49-2DEA-42FB-8E2A-AEB7400D1D64}" type="datetimeFigureOut">
              <a:rPr lang="en-US" smtClean="0"/>
              <a:t>1/31/2014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665F140-32BD-43F2-BF9D-23C6B51A1F27}"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9D865C49-2DEA-42FB-8E2A-AEB7400D1D64}" type="datetimeFigureOut">
              <a:rPr lang="en-US" smtClean="0"/>
              <a:t>1/31/2014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665F140-32BD-43F2-BF9D-23C6B51A1F27}"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9D865C49-2DEA-42FB-8E2A-AEB7400D1D64}" type="datetimeFigureOut">
              <a:rPr lang="en-US" smtClean="0"/>
              <a:t>1/31/2014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665F140-32BD-43F2-BF9D-23C6B51A1F27}"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D865C49-2DEA-42FB-8E2A-AEB7400D1D64}" type="datetimeFigureOut">
              <a:rPr lang="en-US" smtClean="0"/>
              <a:t>1/31/2014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665F140-32BD-43F2-BF9D-23C6B51A1F27}"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D865C49-2DEA-42FB-8E2A-AEB7400D1D64}" type="datetimeFigureOut">
              <a:rPr lang="en-US" smtClean="0"/>
              <a:t>1/31/2014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665F140-32BD-43F2-BF9D-23C6B51A1F27}"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D865C49-2DEA-42FB-8E2A-AEB7400D1D64}" type="datetimeFigureOut">
              <a:rPr lang="en-US" smtClean="0"/>
              <a:t>1/31/2014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665F140-32BD-43F2-BF9D-23C6B51A1F27}"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E885"/>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D865C49-2DEA-42FB-8E2A-AEB7400D1D64}" type="datetimeFigureOut">
              <a:rPr lang="en-US" smtClean="0"/>
              <a:t>1/31/2014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665F140-32BD-43F2-BF9D-23C6B51A1F27}"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Layout" Target="../slideLayouts/slideLayout1.xml"/><Relationship Id="rId1" Type="http://schemas.openxmlformats.org/officeDocument/2006/relationships/audio" Target="file:///C:\mrdowling\audio\702-caesar.mp3" TargetMode="Externa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3962400" y="762000"/>
            <a:ext cx="4953000" cy="5867400"/>
          </a:xfrm>
        </p:spPr>
        <p:txBody>
          <a:bodyPr>
            <a:noAutofit/>
          </a:bodyPr>
          <a:lstStyle/>
          <a:p>
            <a:pPr algn="l"/>
            <a:r>
              <a:rPr lang="en-US" sz="2800" b="1" dirty="0" smtClean="0">
                <a:solidFill>
                  <a:schemeClr val="accent2">
                    <a:lumMod val="75000"/>
                  </a:schemeClr>
                </a:solidFill>
              </a:rPr>
              <a:t>     </a:t>
            </a:r>
            <a:r>
              <a:rPr lang="en-US" sz="2800" b="1" dirty="0" smtClean="0">
                <a:solidFill>
                  <a:schemeClr val="tx1"/>
                </a:solidFill>
              </a:rPr>
              <a:t>Rome </a:t>
            </a:r>
            <a:r>
              <a:rPr lang="en-US" sz="2800" b="1" dirty="0">
                <a:solidFill>
                  <a:schemeClr val="tx1"/>
                </a:solidFill>
              </a:rPr>
              <a:t>was growing and quite wealthy after the second Punic War, but the republic faced serious problems.</a:t>
            </a:r>
          </a:p>
          <a:p>
            <a:pPr algn="l"/>
            <a:r>
              <a:rPr lang="en-US" sz="2800" b="1" dirty="0" smtClean="0">
                <a:solidFill>
                  <a:schemeClr val="accent2">
                    <a:lumMod val="75000"/>
                  </a:schemeClr>
                </a:solidFill>
              </a:rPr>
              <a:t>     Many </a:t>
            </a:r>
            <a:r>
              <a:rPr lang="en-US" sz="2800" b="1" dirty="0">
                <a:solidFill>
                  <a:schemeClr val="accent2">
                    <a:lumMod val="75000"/>
                  </a:schemeClr>
                </a:solidFill>
              </a:rPr>
              <a:t>Roman politicians took bribes and often encouraged violent mobs to help them rise to power.   Soldiers returning home from years at war could not find work because rich landowners used slaves to do the work once done by poor Romans.      </a:t>
            </a:r>
          </a:p>
          <a:p>
            <a:pPr algn="l"/>
            <a:endParaRPr lang="en-US" sz="2800" dirty="0"/>
          </a:p>
        </p:txBody>
      </p:sp>
      <p:sp>
        <p:nvSpPr>
          <p:cNvPr id="4" name="TextBox 3"/>
          <p:cNvSpPr txBox="1"/>
          <p:nvPr/>
        </p:nvSpPr>
        <p:spPr>
          <a:xfrm>
            <a:off x="0" y="0"/>
            <a:ext cx="9144000" cy="553998"/>
          </a:xfrm>
          <a:prstGeom prst="rect">
            <a:avLst/>
          </a:prstGeom>
          <a:noFill/>
        </p:spPr>
        <p:txBody>
          <a:bodyPr wrap="square" rtlCol="0">
            <a:spAutoFit/>
          </a:bodyPr>
          <a:lstStyle/>
          <a:p>
            <a:r>
              <a:rPr lang="en-US" sz="3000" b="1" dirty="0" smtClean="0">
                <a:solidFill>
                  <a:schemeClr val="accent2">
                    <a:lumMod val="75000"/>
                  </a:schemeClr>
                </a:solidFill>
              </a:rPr>
              <a:t>Julius Caesar                                                       Ancient Rome</a:t>
            </a:r>
            <a:endParaRPr lang="en-US" sz="3000" b="1" dirty="0">
              <a:solidFill>
                <a:schemeClr val="accent2">
                  <a:lumMod val="75000"/>
                </a:schemeClr>
              </a:solidFill>
            </a:endParaRPr>
          </a:p>
        </p:txBody>
      </p:sp>
      <p:pic>
        <p:nvPicPr>
          <p:cNvPr id="11267" name="Picture 3"/>
          <p:cNvPicPr>
            <a:picLocks noChangeAspect="1" noChangeArrowheads="1"/>
          </p:cNvPicPr>
          <p:nvPr/>
        </p:nvPicPr>
        <p:blipFill>
          <a:blip r:embed="rId3" cstate="print"/>
          <a:srcRect/>
          <a:stretch>
            <a:fillRect/>
          </a:stretch>
        </p:blipFill>
        <p:spPr bwMode="auto">
          <a:xfrm>
            <a:off x="0" y="762000"/>
            <a:ext cx="3886200" cy="5983874"/>
          </a:xfrm>
          <a:prstGeom prst="rect">
            <a:avLst/>
          </a:prstGeom>
          <a:noFill/>
          <a:ln w="9525">
            <a:noFill/>
            <a:miter lim="800000"/>
            <a:headEnd/>
            <a:tailEnd/>
          </a:ln>
          <a:effectLst/>
        </p:spPr>
      </p:pic>
      <p:pic>
        <p:nvPicPr>
          <p:cNvPr id="8" name="702-caesar.mp3">
            <a:hlinkClick r:id="" action="ppaction://media"/>
          </p:cNvPr>
          <p:cNvPicPr>
            <a:picLocks noRot="1" noChangeAspect="1"/>
          </p:cNvPicPr>
          <p:nvPr>
            <a:audioFile r:link="rId1"/>
          </p:nvPr>
        </p:nvPicPr>
        <p:blipFill>
          <a:blip r:embed="rId4" cstate="print"/>
          <a:stretch>
            <a:fillRect/>
          </a:stretch>
        </p:blipFill>
        <p:spPr>
          <a:xfrm>
            <a:off x="9601200" y="3200400"/>
            <a:ext cx="244475" cy="244475"/>
          </a:xfrm>
          <a:prstGeom prst="rect">
            <a:avLst/>
          </a:prstGeom>
        </p:spPr>
      </p:pic>
    </p:spTree>
  </p:cSld>
  <p:clrMapOvr>
    <a:masterClrMapping/>
  </p:clrMapOvr>
  <p:transition advTm="9562">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1267"/>
                                        </p:tgtEl>
                                        <p:attrNameLst>
                                          <p:attrName>style.visibility</p:attrName>
                                        </p:attrNameLst>
                                      </p:cBhvr>
                                      <p:to>
                                        <p:strVal val="visible"/>
                                      </p:to>
                                    </p:set>
                                    <p:animEffect transition="in" filter="fade">
                                      <p:cBhvr>
                                        <p:cTn id="7" dur="2000"/>
                                        <p:tgtEl>
                                          <p:spTgt spid="11267"/>
                                        </p:tgtEl>
                                      </p:cBhvr>
                                    </p:animEffect>
                                  </p:childTnLst>
                                </p:cTn>
                              </p:par>
                            </p:childTnLst>
                          </p:cTn>
                        </p:par>
                        <p:par>
                          <p:cTn id="8" fill="hold">
                            <p:stCondLst>
                              <p:cond delay="2000"/>
                            </p:stCondLst>
                            <p:childTnLst>
                              <p:par>
                                <p:cTn id="9" presetID="1" presetClass="mediacall" presetSubtype="0" fill="hold" nodeType="afterEffect">
                                  <p:stCondLst>
                                    <p:cond delay="0"/>
                                  </p:stCondLst>
                                  <p:childTnLst>
                                    <p:cmd type="call" cmd="playFrom(0.0)">
                                      <p:cBhvr>
                                        <p:cTn id="10" dur="1" fill="hold"/>
                                        <p:tgtEl>
                                          <p:spTgt spid="8"/>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numSld="999">
                <p:cTn id="11" fill="hold" display="0">
                  <p:stCondLst>
                    <p:cond delay="indefinite"/>
                  </p:stCondLst>
                  <p:endCondLst>
                    <p:cond evt="onPrev" delay="0">
                      <p:tgtEl>
                        <p:sldTgt/>
                      </p:tgtEl>
                    </p:cond>
                    <p:cond evt="onStopAudio" delay="0">
                      <p:tgtEl>
                        <p:sldTgt/>
                      </p:tgtEl>
                    </p:cond>
                  </p:endCondLst>
                </p:cTn>
                <p:tgtEl>
                  <p:spTgt spid="8"/>
                </p:tgtEl>
              </p:cMediaNode>
            </p:audio>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609600"/>
            <a:ext cx="8915400" cy="6096000"/>
          </a:xfrm>
        </p:spPr>
        <p:txBody>
          <a:bodyPr>
            <a:noAutofit/>
          </a:bodyPr>
          <a:lstStyle/>
          <a:p>
            <a:pPr algn="l"/>
            <a:r>
              <a:rPr lang="en-US" sz="2800" b="1" dirty="0" smtClean="0">
                <a:solidFill>
                  <a:schemeClr val="accent2">
                    <a:lumMod val="75000"/>
                  </a:schemeClr>
                </a:solidFill>
              </a:rPr>
              <a:t>     Caesar ordered the redistribution of lands to the poor, a decision that made him very popular with the Roman people but angered many wealthy landowning senators.  </a:t>
            </a:r>
            <a:r>
              <a:rPr lang="en-US" sz="2800" b="1" dirty="0" err="1" smtClean="0">
                <a:solidFill>
                  <a:schemeClr val="tx1"/>
                </a:solidFill>
              </a:rPr>
              <a:t>Biblius</a:t>
            </a:r>
            <a:r>
              <a:rPr lang="en-US" sz="2800" b="1" dirty="0" smtClean="0">
                <a:solidFill>
                  <a:schemeClr val="tx1"/>
                </a:solidFill>
              </a:rPr>
              <a:t> attempted to veto Caesar’s act, but Caesar’s mob attacked the co-consul.  </a:t>
            </a:r>
            <a:r>
              <a:rPr lang="en-US" sz="2800" b="1" dirty="0" smtClean="0">
                <a:solidFill>
                  <a:schemeClr val="accent2">
                    <a:lumMod val="75000"/>
                  </a:schemeClr>
                </a:solidFill>
              </a:rPr>
              <a:t>The terrified </a:t>
            </a:r>
            <a:r>
              <a:rPr lang="en-US" sz="2800" b="1" dirty="0" err="1" smtClean="0">
                <a:solidFill>
                  <a:schemeClr val="accent2">
                    <a:lumMod val="75000"/>
                  </a:schemeClr>
                </a:solidFill>
              </a:rPr>
              <a:t>Biblius</a:t>
            </a:r>
            <a:r>
              <a:rPr lang="en-US" sz="2800" b="1" dirty="0" smtClean="0">
                <a:solidFill>
                  <a:schemeClr val="accent2">
                    <a:lumMod val="75000"/>
                  </a:schemeClr>
                </a:solidFill>
              </a:rPr>
              <a:t> retired to his home and left Caesar in control of the Roman government. </a:t>
            </a:r>
          </a:p>
        </p:txBody>
      </p:sp>
      <p:sp>
        <p:nvSpPr>
          <p:cNvPr id="4" name="TextBox 3"/>
          <p:cNvSpPr txBox="1"/>
          <p:nvPr/>
        </p:nvSpPr>
        <p:spPr>
          <a:xfrm>
            <a:off x="0" y="0"/>
            <a:ext cx="9144000" cy="553998"/>
          </a:xfrm>
          <a:prstGeom prst="rect">
            <a:avLst/>
          </a:prstGeom>
          <a:noFill/>
        </p:spPr>
        <p:txBody>
          <a:bodyPr wrap="square" rtlCol="0">
            <a:spAutoFit/>
          </a:bodyPr>
          <a:lstStyle/>
          <a:p>
            <a:r>
              <a:rPr lang="en-US" sz="3000" b="1" dirty="0" smtClean="0">
                <a:solidFill>
                  <a:schemeClr val="accent2">
                    <a:lumMod val="75000"/>
                  </a:schemeClr>
                </a:solidFill>
              </a:rPr>
              <a:t>Julius Caesar                                                       Ancient Rome</a:t>
            </a:r>
            <a:endParaRPr lang="en-US" sz="3000" b="1" dirty="0">
              <a:solidFill>
                <a:schemeClr val="accent2">
                  <a:lumMod val="75000"/>
                </a:schemeClr>
              </a:solidFill>
            </a:endParaRPr>
          </a:p>
        </p:txBody>
      </p:sp>
      <p:pic>
        <p:nvPicPr>
          <p:cNvPr id="14339" name="Picture 3"/>
          <p:cNvPicPr>
            <a:picLocks noChangeAspect="1" noChangeArrowheads="1"/>
          </p:cNvPicPr>
          <p:nvPr/>
        </p:nvPicPr>
        <p:blipFill>
          <a:blip r:embed="rId2" cstate="print"/>
          <a:srcRect/>
          <a:stretch>
            <a:fillRect/>
          </a:stretch>
        </p:blipFill>
        <p:spPr bwMode="auto">
          <a:xfrm>
            <a:off x="1447800" y="3352800"/>
            <a:ext cx="5867400" cy="3150865"/>
          </a:xfrm>
          <a:prstGeom prst="rect">
            <a:avLst/>
          </a:prstGeom>
          <a:noFill/>
          <a:ln w="9525">
            <a:noFill/>
            <a:miter lim="800000"/>
            <a:headEnd/>
            <a:tailEnd/>
          </a:ln>
          <a:effectLst/>
        </p:spPr>
      </p:pic>
    </p:spTree>
  </p:cSld>
  <p:clrMapOvr>
    <a:masterClrMapping/>
  </p:clrMapOvr>
  <p:transition advTm="6422">
    <p:fad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609600"/>
            <a:ext cx="8915400" cy="6096000"/>
          </a:xfrm>
        </p:spPr>
        <p:txBody>
          <a:bodyPr>
            <a:noAutofit/>
          </a:bodyPr>
          <a:lstStyle/>
          <a:p>
            <a:pPr algn="l"/>
            <a:r>
              <a:rPr lang="en-US" sz="2800" b="1" dirty="0" smtClean="0">
                <a:solidFill>
                  <a:schemeClr val="accent2">
                    <a:lumMod val="75000"/>
                  </a:schemeClr>
                </a:solidFill>
              </a:rPr>
              <a:t>     Caesar ordered the redistribution of lands to the poor, a decision that made him very popular with the Roman people but angered many wealthy landowning senators.  </a:t>
            </a:r>
            <a:r>
              <a:rPr lang="en-US" sz="2800" b="1" dirty="0" err="1" smtClean="0">
                <a:solidFill>
                  <a:schemeClr val="accent2">
                    <a:lumMod val="75000"/>
                  </a:schemeClr>
                </a:solidFill>
              </a:rPr>
              <a:t>Biblius</a:t>
            </a:r>
            <a:r>
              <a:rPr lang="en-US" sz="2800" b="1" dirty="0" smtClean="0">
                <a:solidFill>
                  <a:schemeClr val="accent2">
                    <a:lumMod val="75000"/>
                  </a:schemeClr>
                </a:solidFill>
              </a:rPr>
              <a:t> attempted to veto Caesar’s act, but Caesar’s mob attacked the co-consul.  </a:t>
            </a:r>
            <a:r>
              <a:rPr lang="en-US" sz="2800" b="1" dirty="0" smtClean="0">
                <a:solidFill>
                  <a:schemeClr val="tx1"/>
                </a:solidFill>
              </a:rPr>
              <a:t>The terrified </a:t>
            </a:r>
            <a:r>
              <a:rPr lang="en-US" sz="2800" b="1" dirty="0" err="1" smtClean="0">
                <a:solidFill>
                  <a:schemeClr val="tx1"/>
                </a:solidFill>
              </a:rPr>
              <a:t>Biblius</a:t>
            </a:r>
            <a:r>
              <a:rPr lang="en-US" sz="2800" b="1" dirty="0" smtClean="0">
                <a:solidFill>
                  <a:schemeClr val="tx1"/>
                </a:solidFill>
              </a:rPr>
              <a:t> retired to his home and left Caesar in control of the Roman government. </a:t>
            </a:r>
          </a:p>
        </p:txBody>
      </p:sp>
      <p:sp>
        <p:nvSpPr>
          <p:cNvPr id="4" name="TextBox 3"/>
          <p:cNvSpPr txBox="1"/>
          <p:nvPr/>
        </p:nvSpPr>
        <p:spPr>
          <a:xfrm>
            <a:off x="0" y="0"/>
            <a:ext cx="9144000" cy="553998"/>
          </a:xfrm>
          <a:prstGeom prst="rect">
            <a:avLst/>
          </a:prstGeom>
          <a:noFill/>
        </p:spPr>
        <p:txBody>
          <a:bodyPr wrap="square" rtlCol="0">
            <a:spAutoFit/>
          </a:bodyPr>
          <a:lstStyle/>
          <a:p>
            <a:r>
              <a:rPr lang="en-US" sz="3000" b="1" dirty="0" smtClean="0">
                <a:solidFill>
                  <a:schemeClr val="accent2">
                    <a:lumMod val="75000"/>
                  </a:schemeClr>
                </a:solidFill>
              </a:rPr>
              <a:t>Julius Caesar                                                       Ancient Rome</a:t>
            </a:r>
            <a:endParaRPr lang="en-US" sz="3000" b="1" dirty="0">
              <a:solidFill>
                <a:schemeClr val="accent2">
                  <a:lumMod val="75000"/>
                </a:schemeClr>
              </a:solidFill>
            </a:endParaRPr>
          </a:p>
        </p:txBody>
      </p:sp>
      <p:pic>
        <p:nvPicPr>
          <p:cNvPr id="14339" name="Picture 3"/>
          <p:cNvPicPr>
            <a:picLocks noChangeAspect="1" noChangeArrowheads="1"/>
          </p:cNvPicPr>
          <p:nvPr/>
        </p:nvPicPr>
        <p:blipFill>
          <a:blip r:embed="rId2" cstate="print"/>
          <a:srcRect/>
          <a:stretch>
            <a:fillRect/>
          </a:stretch>
        </p:blipFill>
        <p:spPr bwMode="auto">
          <a:xfrm>
            <a:off x="1447800" y="3352800"/>
            <a:ext cx="5867400" cy="3150865"/>
          </a:xfrm>
          <a:prstGeom prst="rect">
            <a:avLst/>
          </a:prstGeom>
          <a:noFill/>
          <a:ln w="9525">
            <a:noFill/>
            <a:miter lim="800000"/>
            <a:headEnd/>
            <a:tailEnd/>
          </a:ln>
          <a:effectLst/>
        </p:spPr>
      </p:pic>
    </p:spTree>
  </p:cSld>
  <p:clrMapOvr>
    <a:masterClrMapping/>
  </p:clrMapOvr>
  <p:transition advTm="6313">
    <p:fad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3733800" y="609600"/>
            <a:ext cx="5181600" cy="6096000"/>
          </a:xfrm>
        </p:spPr>
        <p:txBody>
          <a:bodyPr>
            <a:noAutofit/>
          </a:bodyPr>
          <a:lstStyle/>
          <a:p>
            <a:pPr algn="l"/>
            <a:r>
              <a:rPr lang="en-US" sz="2800" b="1" dirty="0" smtClean="0">
                <a:solidFill>
                  <a:schemeClr val="tx1"/>
                </a:solidFill>
              </a:rPr>
              <a:t>The Senate tried to block Caesar’s decisions, so he formed a partnership with his former enemies, Crassus and Pompey.  </a:t>
            </a:r>
            <a:r>
              <a:rPr lang="en-US" sz="2800" b="1" dirty="0">
                <a:solidFill>
                  <a:schemeClr val="accent2">
                    <a:lumMod val="75000"/>
                  </a:schemeClr>
                </a:solidFill>
              </a:rPr>
              <a:t>Historians often refer to this alliance as the First Triumvirate.  </a:t>
            </a:r>
            <a:r>
              <a:rPr lang="en-US" sz="2800" b="1" dirty="0" smtClean="0">
                <a:solidFill>
                  <a:schemeClr val="accent2">
                    <a:lumMod val="75000"/>
                  </a:schemeClr>
                </a:solidFill>
              </a:rPr>
              <a:t>A triumvirate is a partnership of three equal rulers.  Neither Crassus nor Pompey were consuls, but the three generals were so popular with the Roman people that they were able to ignore the wishes of the Senate. </a:t>
            </a:r>
          </a:p>
        </p:txBody>
      </p:sp>
      <p:sp>
        <p:nvSpPr>
          <p:cNvPr id="4" name="TextBox 3"/>
          <p:cNvSpPr txBox="1"/>
          <p:nvPr/>
        </p:nvSpPr>
        <p:spPr>
          <a:xfrm>
            <a:off x="0" y="0"/>
            <a:ext cx="9144000" cy="553998"/>
          </a:xfrm>
          <a:prstGeom prst="rect">
            <a:avLst/>
          </a:prstGeom>
          <a:noFill/>
        </p:spPr>
        <p:txBody>
          <a:bodyPr wrap="square" rtlCol="0">
            <a:spAutoFit/>
          </a:bodyPr>
          <a:lstStyle/>
          <a:p>
            <a:r>
              <a:rPr lang="en-US" sz="3000" b="1" dirty="0" smtClean="0">
                <a:solidFill>
                  <a:schemeClr val="accent2">
                    <a:lumMod val="75000"/>
                  </a:schemeClr>
                </a:solidFill>
              </a:rPr>
              <a:t>Julius Caesar                                                       Ancient Rome</a:t>
            </a:r>
            <a:endParaRPr lang="en-US" sz="3000" b="1" dirty="0">
              <a:solidFill>
                <a:schemeClr val="accent2">
                  <a:lumMod val="75000"/>
                </a:schemeClr>
              </a:solidFill>
            </a:endParaRPr>
          </a:p>
        </p:txBody>
      </p:sp>
    </p:spTree>
  </p:cSld>
  <p:clrMapOvr>
    <a:masterClrMapping/>
  </p:clrMapOvr>
  <p:transition advTm="8047">
    <p:fad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3733800" y="609600"/>
            <a:ext cx="5181600" cy="6096000"/>
          </a:xfrm>
        </p:spPr>
        <p:txBody>
          <a:bodyPr>
            <a:noAutofit/>
          </a:bodyPr>
          <a:lstStyle/>
          <a:p>
            <a:pPr algn="l"/>
            <a:r>
              <a:rPr lang="en-US" sz="2800" b="1" dirty="0">
                <a:solidFill>
                  <a:schemeClr val="accent2">
                    <a:lumMod val="75000"/>
                  </a:schemeClr>
                </a:solidFill>
              </a:rPr>
              <a:t>The Senate tried to block Caesar’s decisions, so he formed a partnership with his former enemies, Crassus and Pompey.  </a:t>
            </a:r>
            <a:r>
              <a:rPr lang="en-US" sz="2800" b="1" dirty="0" smtClean="0">
                <a:solidFill>
                  <a:schemeClr val="tx1"/>
                </a:solidFill>
              </a:rPr>
              <a:t>Historians often refer to this alliance as the First Triumvirate.  </a:t>
            </a:r>
            <a:r>
              <a:rPr lang="en-US" sz="2800" b="1" dirty="0" smtClean="0">
                <a:solidFill>
                  <a:schemeClr val="accent2">
                    <a:lumMod val="75000"/>
                  </a:schemeClr>
                </a:solidFill>
              </a:rPr>
              <a:t>A triumvirate is a partnership of three equal rulers.  Neither Crassus nor Pompey were consuls, but the three generals were so popular with the Roman people that they were able to ignore the wishes of the Senate. </a:t>
            </a:r>
          </a:p>
        </p:txBody>
      </p:sp>
      <p:sp>
        <p:nvSpPr>
          <p:cNvPr id="4" name="TextBox 3"/>
          <p:cNvSpPr txBox="1"/>
          <p:nvPr/>
        </p:nvSpPr>
        <p:spPr>
          <a:xfrm>
            <a:off x="0" y="0"/>
            <a:ext cx="9144000" cy="553998"/>
          </a:xfrm>
          <a:prstGeom prst="rect">
            <a:avLst/>
          </a:prstGeom>
          <a:noFill/>
        </p:spPr>
        <p:txBody>
          <a:bodyPr wrap="square" rtlCol="0">
            <a:spAutoFit/>
          </a:bodyPr>
          <a:lstStyle/>
          <a:p>
            <a:r>
              <a:rPr lang="en-US" sz="3000" b="1" dirty="0" smtClean="0">
                <a:solidFill>
                  <a:schemeClr val="accent2">
                    <a:lumMod val="75000"/>
                  </a:schemeClr>
                </a:solidFill>
              </a:rPr>
              <a:t>Julius Caesar                                                       Ancient Rome</a:t>
            </a:r>
            <a:endParaRPr lang="en-US" sz="3000" b="1" dirty="0">
              <a:solidFill>
                <a:schemeClr val="accent2">
                  <a:lumMod val="75000"/>
                </a:schemeClr>
              </a:solidFill>
            </a:endParaRPr>
          </a:p>
        </p:txBody>
      </p:sp>
      <p:pic>
        <p:nvPicPr>
          <p:cNvPr id="5" name="Picture 4" descr="!!.png"/>
          <p:cNvPicPr>
            <a:picLocks noChangeAspect="1"/>
          </p:cNvPicPr>
          <p:nvPr/>
        </p:nvPicPr>
        <p:blipFill>
          <a:blip r:embed="rId2" cstate="print"/>
          <a:stretch>
            <a:fillRect/>
          </a:stretch>
        </p:blipFill>
        <p:spPr>
          <a:xfrm>
            <a:off x="304800" y="1371600"/>
            <a:ext cx="3364819" cy="4598587"/>
          </a:xfrm>
          <a:prstGeom prst="rect">
            <a:avLst/>
          </a:prstGeom>
        </p:spPr>
      </p:pic>
    </p:spTree>
  </p:cSld>
  <p:clrMapOvr>
    <a:masterClrMapping/>
  </p:clrMapOvr>
  <p:transition advTm="4703">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3733800" y="609600"/>
            <a:ext cx="5181600" cy="6096000"/>
          </a:xfrm>
        </p:spPr>
        <p:txBody>
          <a:bodyPr>
            <a:noAutofit/>
          </a:bodyPr>
          <a:lstStyle/>
          <a:p>
            <a:pPr algn="l"/>
            <a:r>
              <a:rPr lang="en-US" sz="2800" b="1" dirty="0" smtClean="0">
                <a:solidFill>
                  <a:schemeClr val="accent2">
                    <a:lumMod val="75000"/>
                  </a:schemeClr>
                </a:solidFill>
              </a:rPr>
              <a:t>The Senate tried to block Caesar’s decisions, so he formed a partnership with his former enemies, Crassus and Pompey.  Historians often refer to this alliance as the First Triumvirate.  </a:t>
            </a:r>
            <a:r>
              <a:rPr lang="en-US" sz="2800" b="1" dirty="0" smtClean="0">
                <a:solidFill>
                  <a:schemeClr val="tx1"/>
                </a:solidFill>
              </a:rPr>
              <a:t>A triumvirate is a partnership of three equal rulers.  </a:t>
            </a:r>
            <a:r>
              <a:rPr lang="en-US" sz="2800" b="1" dirty="0" smtClean="0">
                <a:solidFill>
                  <a:schemeClr val="accent2">
                    <a:lumMod val="75000"/>
                  </a:schemeClr>
                </a:solidFill>
              </a:rPr>
              <a:t>Neither Crassus nor Pompey were consuls, but the three generals were so popular with the Roman people that they were able to ignore the wishes of the Senate. </a:t>
            </a:r>
          </a:p>
        </p:txBody>
      </p:sp>
      <p:sp>
        <p:nvSpPr>
          <p:cNvPr id="4" name="TextBox 3"/>
          <p:cNvSpPr txBox="1"/>
          <p:nvPr/>
        </p:nvSpPr>
        <p:spPr>
          <a:xfrm>
            <a:off x="0" y="0"/>
            <a:ext cx="9144000" cy="553998"/>
          </a:xfrm>
          <a:prstGeom prst="rect">
            <a:avLst/>
          </a:prstGeom>
          <a:noFill/>
        </p:spPr>
        <p:txBody>
          <a:bodyPr wrap="square" rtlCol="0">
            <a:spAutoFit/>
          </a:bodyPr>
          <a:lstStyle/>
          <a:p>
            <a:r>
              <a:rPr lang="en-US" sz="3000" b="1" dirty="0" smtClean="0">
                <a:solidFill>
                  <a:schemeClr val="accent2">
                    <a:lumMod val="75000"/>
                  </a:schemeClr>
                </a:solidFill>
              </a:rPr>
              <a:t>Julius Caesar                                                       Ancient Rome</a:t>
            </a:r>
            <a:endParaRPr lang="en-US" sz="3000" b="1" dirty="0">
              <a:solidFill>
                <a:schemeClr val="accent2">
                  <a:lumMod val="75000"/>
                </a:schemeClr>
              </a:solidFill>
            </a:endParaRPr>
          </a:p>
        </p:txBody>
      </p:sp>
      <p:pic>
        <p:nvPicPr>
          <p:cNvPr id="5" name="Picture 4" descr="!!.png"/>
          <p:cNvPicPr>
            <a:picLocks noChangeAspect="1"/>
          </p:cNvPicPr>
          <p:nvPr/>
        </p:nvPicPr>
        <p:blipFill>
          <a:blip r:embed="rId2" cstate="print"/>
          <a:stretch>
            <a:fillRect/>
          </a:stretch>
        </p:blipFill>
        <p:spPr>
          <a:xfrm>
            <a:off x="304800" y="1371600"/>
            <a:ext cx="3364819" cy="4598587"/>
          </a:xfrm>
          <a:prstGeom prst="rect">
            <a:avLst/>
          </a:prstGeom>
        </p:spPr>
      </p:pic>
    </p:spTree>
  </p:cSld>
  <p:clrMapOvr>
    <a:masterClrMapping/>
  </p:clrMapOvr>
  <p:transition advTm="3781">
    <p:fade/>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3733800" y="609600"/>
            <a:ext cx="5181600" cy="6096000"/>
          </a:xfrm>
        </p:spPr>
        <p:txBody>
          <a:bodyPr>
            <a:noAutofit/>
          </a:bodyPr>
          <a:lstStyle/>
          <a:p>
            <a:pPr algn="l"/>
            <a:r>
              <a:rPr lang="en-US" sz="2800" b="1" dirty="0" smtClean="0">
                <a:solidFill>
                  <a:schemeClr val="accent2">
                    <a:lumMod val="75000"/>
                  </a:schemeClr>
                </a:solidFill>
              </a:rPr>
              <a:t>The Senate tried to block Caesar’s decisions, so he formed a partnership with his former enemies, Crassus and Pompey.  Historians often refer to this alliance as the First Triumvirate.  A triumvirate is a partnership of three equal rulers.  </a:t>
            </a:r>
            <a:r>
              <a:rPr lang="en-US" sz="2800" b="1" dirty="0" smtClean="0">
                <a:solidFill>
                  <a:schemeClr val="tx1"/>
                </a:solidFill>
              </a:rPr>
              <a:t>Neither Crassus nor Pompey were consuls, but the three generals were so popular with the Roman people that they were able to ignore the wishes of the Senate. </a:t>
            </a:r>
          </a:p>
        </p:txBody>
      </p:sp>
      <p:sp>
        <p:nvSpPr>
          <p:cNvPr id="4" name="TextBox 3"/>
          <p:cNvSpPr txBox="1"/>
          <p:nvPr/>
        </p:nvSpPr>
        <p:spPr>
          <a:xfrm>
            <a:off x="0" y="0"/>
            <a:ext cx="9144000" cy="553998"/>
          </a:xfrm>
          <a:prstGeom prst="rect">
            <a:avLst/>
          </a:prstGeom>
          <a:noFill/>
        </p:spPr>
        <p:txBody>
          <a:bodyPr wrap="square" rtlCol="0">
            <a:spAutoFit/>
          </a:bodyPr>
          <a:lstStyle/>
          <a:p>
            <a:r>
              <a:rPr lang="en-US" sz="3000" b="1" dirty="0" smtClean="0">
                <a:solidFill>
                  <a:schemeClr val="accent2">
                    <a:lumMod val="75000"/>
                  </a:schemeClr>
                </a:solidFill>
              </a:rPr>
              <a:t>Julius Caesar                                                       Ancient Rome</a:t>
            </a:r>
            <a:endParaRPr lang="en-US" sz="3000" b="1" dirty="0">
              <a:solidFill>
                <a:schemeClr val="accent2">
                  <a:lumMod val="75000"/>
                </a:schemeClr>
              </a:solidFill>
            </a:endParaRPr>
          </a:p>
        </p:txBody>
      </p:sp>
      <p:pic>
        <p:nvPicPr>
          <p:cNvPr id="5" name="Picture 4" descr="!!.png"/>
          <p:cNvPicPr>
            <a:picLocks noChangeAspect="1"/>
          </p:cNvPicPr>
          <p:nvPr/>
        </p:nvPicPr>
        <p:blipFill>
          <a:blip r:embed="rId2" cstate="print"/>
          <a:stretch>
            <a:fillRect/>
          </a:stretch>
        </p:blipFill>
        <p:spPr>
          <a:xfrm>
            <a:off x="304800" y="1371600"/>
            <a:ext cx="3364819" cy="4598587"/>
          </a:xfrm>
          <a:prstGeom prst="rect">
            <a:avLst/>
          </a:prstGeom>
        </p:spPr>
      </p:pic>
    </p:spTree>
  </p:cSld>
  <p:clrMapOvr>
    <a:masterClrMapping/>
  </p:clrMapOvr>
  <p:transition advTm="9688">
    <p:fade/>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Oval 6"/>
          <p:cNvSpPr/>
          <p:nvPr/>
        </p:nvSpPr>
        <p:spPr>
          <a:xfrm>
            <a:off x="1219200" y="1524000"/>
            <a:ext cx="1981200" cy="3276600"/>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descr="!!.png"/>
          <p:cNvPicPr>
            <a:picLocks noChangeAspect="1"/>
          </p:cNvPicPr>
          <p:nvPr/>
        </p:nvPicPr>
        <p:blipFill>
          <a:blip r:embed="rId2" cstate="print"/>
          <a:stretch>
            <a:fillRect/>
          </a:stretch>
        </p:blipFill>
        <p:spPr>
          <a:xfrm>
            <a:off x="304800" y="1219200"/>
            <a:ext cx="3603616" cy="4865417"/>
          </a:xfrm>
          <a:prstGeom prst="rect">
            <a:avLst/>
          </a:prstGeom>
        </p:spPr>
      </p:pic>
      <p:sp>
        <p:nvSpPr>
          <p:cNvPr id="3" name="Subtitle 2"/>
          <p:cNvSpPr>
            <a:spLocks noGrp="1"/>
          </p:cNvSpPr>
          <p:nvPr>
            <p:ph type="subTitle" idx="1"/>
          </p:nvPr>
        </p:nvSpPr>
        <p:spPr>
          <a:xfrm>
            <a:off x="4114800" y="1371600"/>
            <a:ext cx="4572000" cy="4800600"/>
          </a:xfrm>
        </p:spPr>
        <p:txBody>
          <a:bodyPr>
            <a:noAutofit/>
          </a:bodyPr>
          <a:lstStyle/>
          <a:p>
            <a:pPr algn="l"/>
            <a:r>
              <a:rPr lang="en-US" sz="2800" b="1" dirty="0" smtClean="0">
                <a:solidFill>
                  <a:schemeClr val="tx1"/>
                </a:solidFill>
              </a:rPr>
              <a:t>Under Roman law, an official could not be arrested while he was in power.  </a:t>
            </a:r>
            <a:r>
              <a:rPr lang="en-US" sz="2800" b="1" dirty="0" smtClean="0">
                <a:solidFill>
                  <a:schemeClr val="accent2">
                    <a:lumMod val="75000"/>
                  </a:schemeClr>
                </a:solidFill>
              </a:rPr>
              <a:t>Knowing the Senate would have him jailed as soon as he left the consulship, Caesar arranged to be appointed governor of a Roman province in Gaul.  Gaul was a territory northwest of the Italian peninsula. </a:t>
            </a:r>
          </a:p>
        </p:txBody>
      </p:sp>
      <p:sp>
        <p:nvSpPr>
          <p:cNvPr id="4" name="TextBox 3"/>
          <p:cNvSpPr txBox="1"/>
          <p:nvPr/>
        </p:nvSpPr>
        <p:spPr>
          <a:xfrm>
            <a:off x="0" y="0"/>
            <a:ext cx="9144000" cy="553998"/>
          </a:xfrm>
          <a:prstGeom prst="rect">
            <a:avLst/>
          </a:prstGeom>
          <a:noFill/>
        </p:spPr>
        <p:txBody>
          <a:bodyPr wrap="square" rtlCol="0">
            <a:spAutoFit/>
          </a:bodyPr>
          <a:lstStyle/>
          <a:p>
            <a:r>
              <a:rPr lang="en-US" sz="3000" b="1" dirty="0" smtClean="0">
                <a:solidFill>
                  <a:schemeClr val="accent2">
                    <a:lumMod val="75000"/>
                  </a:schemeClr>
                </a:solidFill>
              </a:rPr>
              <a:t>Julius Caesar                                                       Ancient Rome</a:t>
            </a:r>
            <a:endParaRPr lang="en-US" sz="3000" b="1" dirty="0">
              <a:solidFill>
                <a:schemeClr val="accent2">
                  <a:lumMod val="75000"/>
                </a:schemeClr>
              </a:solidFill>
            </a:endParaRPr>
          </a:p>
        </p:txBody>
      </p:sp>
    </p:spTree>
  </p:cSld>
  <p:clrMapOvr>
    <a:masterClrMapping/>
  </p:clrMapOvr>
  <p:transition advTm="4985">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2000"/>
                                        <p:tgtEl>
                                          <p:spTgt spid="6"/>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fade">
                                      <p:cBhvr>
                                        <p:cTn id="10"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Oval 6"/>
          <p:cNvSpPr/>
          <p:nvPr/>
        </p:nvSpPr>
        <p:spPr>
          <a:xfrm>
            <a:off x="1219200" y="1524000"/>
            <a:ext cx="1981200" cy="3276600"/>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ubtitle 2"/>
          <p:cNvSpPr>
            <a:spLocks noGrp="1"/>
          </p:cNvSpPr>
          <p:nvPr>
            <p:ph type="subTitle" idx="1"/>
          </p:nvPr>
        </p:nvSpPr>
        <p:spPr>
          <a:xfrm>
            <a:off x="4114800" y="1371600"/>
            <a:ext cx="4572000" cy="4800600"/>
          </a:xfrm>
        </p:spPr>
        <p:txBody>
          <a:bodyPr>
            <a:noAutofit/>
          </a:bodyPr>
          <a:lstStyle/>
          <a:p>
            <a:pPr algn="l"/>
            <a:r>
              <a:rPr lang="en-US" sz="2800" b="1" dirty="0" smtClean="0">
                <a:solidFill>
                  <a:schemeClr val="accent2">
                    <a:lumMod val="75000"/>
                  </a:schemeClr>
                </a:solidFill>
              </a:rPr>
              <a:t>Under Roman law, an official could not be arrested while he was in power.  </a:t>
            </a:r>
            <a:r>
              <a:rPr lang="en-US" sz="2800" b="1" dirty="0" smtClean="0">
                <a:solidFill>
                  <a:schemeClr val="tx1"/>
                </a:solidFill>
              </a:rPr>
              <a:t>Knowing the Senate would have him jailed as soon as he left the consulship, Caesar arranged to be appointed governor of a Roman province in Gaul.  </a:t>
            </a:r>
            <a:r>
              <a:rPr lang="en-US" sz="2800" b="1" dirty="0" smtClean="0">
                <a:solidFill>
                  <a:schemeClr val="accent2">
                    <a:lumMod val="75000"/>
                  </a:schemeClr>
                </a:solidFill>
              </a:rPr>
              <a:t>Gaul was a territory northwest of the Italian peninsula. </a:t>
            </a:r>
          </a:p>
        </p:txBody>
      </p:sp>
      <p:sp>
        <p:nvSpPr>
          <p:cNvPr id="4" name="TextBox 3"/>
          <p:cNvSpPr txBox="1"/>
          <p:nvPr/>
        </p:nvSpPr>
        <p:spPr>
          <a:xfrm>
            <a:off x="0" y="0"/>
            <a:ext cx="9144000" cy="553998"/>
          </a:xfrm>
          <a:prstGeom prst="rect">
            <a:avLst/>
          </a:prstGeom>
          <a:noFill/>
        </p:spPr>
        <p:txBody>
          <a:bodyPr wrap="square" rtlCol="0">
            <a:spAutoFit/>
          </a:bodyPr>
          <a:lstStyle/>
          <a:p>
            <a:r>
              <a:rPr lang="en-US" sz="3000" b="1" dirty="0" smtClean="0">
                <a:solidFill>
                  <a:schemeClr val="accent2">
                    <a:lumMod val="75000"/>
                  </a:schemeClr>
                </a:solidFill>
              </a:rPr>
              <a:t>Julius Caesar                                                       Ancient Rome</a:t>
            </a:r>
            <a:endParaRPr lang="en-US" sz="3000" b="1" dirty="0">
              <a:solidFill>
                <a:schemeClr val="accent2">
                  <a:lumMod val="75000"/>
                </a:schemeClr>
              </a:solidFill>
            </a:endParaRPr>
          </a:p>
        </p:txBody>
      </p:sp>
      <p:pic>
        <p:nvPicPr>
          <p:cNvPr id="6" name="Picture 5" descr="!!.png"/>
          <p:cNvPicPr>
            <a:picLocks noChangeAspect="1"/>
          </p:cNvPicPr>
          <p:nvPr/>
        </p:nvPicPr>
        <p:blipFill>
          <a:blip r:embed="rId2" cstate="print"/>
          <a:stretch>
            <a:fillRect/>
          </a:stretch>
        </p:blipFill>
        <p:spPr>
          <a:xfrm>
            <a:off x="304800" y="1219200"/>
            <a:ext cx="3603616" cy="4865417"/>
          </a:xfrm>
          <a:prstGeom prst="rect">
            <a:avLst/>
          </a:prstGeom>
        </p:spPr>
      </p:pic>
    </p:spTree>
  </p:cSld>
  <p:clrMapOvr>
    <a:masterClrMapping/>
  </p:clrMapOvr>
  <p:transition advTm="9000">
    <p:fade/>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Oval 6"/>
          <p:cNvSpPr/>
          <p:nvPr/>
        </p:nvSpPr>
        <p:spPr>
          <a:xfrm>
            <a:off x="1219200" y="1524000"/>
            <a:ext cx="1981200" cy="3276600"/>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ubtitle 2"/>
          <p:cNvSpPr>
            <a:spLocks noGrp="1"/>
          </p:cNvSpPr>
          <p:nvPr>
            <p:ph type="subTitle" idx="1"/>
          </p:nvPr>
        </p:nvSpPr>
        <p:spPr>
          <a:xfrm>
            <a:off x="4114800" y="1371600"/>
            <a:ext cx="4572000" cy="4800600"/>
          </a:xfrm>
        </p:spPr>
        <p:txBody>
          <a:bodyPr>
            <a:noAutofit/>
          </a:bodyPr>
          <a:lstStyle/>
          <a:p>
            <a:pPr algn="l"/>
            <a:r>
              <a:rPr lang="en-US" sz="2800" b="1" dirty="0" smtClean="0">
                <a:solidFill>
                  <a:schemeClr val="accent2">
                    <a:lumMod val="75000"/>
                  </a:schemeClr>
                </a:solidFill>
              </a:rPr>
              <a:t>Under Roman law, an official could not be arrested while he was in power.  Knowing the Senate would have him jailed as soon as he left the consulship, Caesar arranged to be appointed governor of a Roman province in Gaul.  </a:t>
            </a:r>
            <a:r>
              <a:rPr lang="en-US" sz="2800" b="1" dirty="0" smtClean="0">
                <a:solidFill>
                  <a:schemeClr val="tx1"/>
                </a:solidFill>
              </a:rPr>
              <a:t>Gaul was a territory northwest of the Italian peninsula. </a:t>
            </a:r>
          </a:p>
        </p:txBody>
      </p:sp>
      <p:sp>
        <p:nvSpPr>
          <p:cNvPr id="4" name="TextBox 3"/>
          <p:cNvSpPr txBox="1"/>
          <p:nvPr/>
        </p:nvSpPr>
        <p:spPr>
          <a:xfrm>
            <a:off x="0" y="0"/>
            <a:ext cx="9144000" cy="553998"/>
          </a:xfrm>
          <a:prstGeom prst="rect">
            <a:avLst/>
          </a:prstGeom>
          <a:noFill/>
        </p:spPr>
        <p:txBody>
          <a:bodyPr wrap="square" rtlCol="0">
            <a:spAutoFit/>
          </a:bodyPr>
          <a:lstStyle/>
          <a:p>
            <a:r>
              <a:rPr lang="en-US" sz="3000" b="1" dirty="0" smtClean="0">
                <a:solidFill>
                  <a:schemeClr val="accent2">
                    <a:lumMod val="75000"/>
                  </a:schemeClr>
                </a:solidFill>
              </a:rPr>
              <a:t>Julius Caesar                                                       Ancient Rome</a:t>
            </a:r>
            <a:endParaRPr lang="en-US" sz="3000" b="1" dirty="0">
              <a:solidFill>
                <a:schemeClr val="accent2">
                  <a:lumMod val="75000"/>
                </a:schemeClr>
              </a:solidFill>
            </a:endParaRPr>
          </a:p>
        </p:txBody>
      </p:sp>
      <p:pic>
        <p:nvPicPr>
          <p:cNvPr id="6" name="Picture 5" descr="!!.png"/>
          <p:cNvPicPr>
            <a:picLocks noChangeAspect="1"/>
          </p:cNvPicPr>
          <p:nvPr/>
        </p:nvPicPr>
        <p:blipFill>
          <a:blip r:embed="rId2" cstate="print"/>
          <a:stretch>
            <a:fillRect/>
          </a:stretch>
        </p:blipFill>
        <p:spPr>
          <a:xfrm>
            <a:off x="304800" y="1219200"/>
            <a:ext cx="3603616" cy="4865417"/>
          </a:xfrm>
          <a:prstGeom prst="rect">
            <a:avLst/>
          </a:prstGeom>
        </p:spPr>
      </p:pic>
    </p:spTree>
  </p:cSld>
  <p:clrMapOvr>
    <a:masterClrMapping/>
  </p:clrMapOvr>
  <p:transition advTm="3719">
    <p:fade/>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533400" y="4267200"/>
            <a:ext cx="8077200" cy="2438400"/>
          </a:xfrm>
        </p:spPr>
        <p:txBody>
          <a:bodyPr>
            <a:noAutofit/>
          </a:bodyPr>
          <a:lstStyle/>
          <a:p>
            <a:pPr algn="l"/>
            <a:r>
              <a:rPr lang="en-US" sz="2800" b="1" dirty="0" smtClean="0">
                <a:solidFill>
                  <a:schemeClr val="tx1"/>
                </a:solidFill>
              </a:rPr>
              <a:t>Upon taking office in Gaul, Caesar used his personal fortune to raise a private army.  </a:t>
            </a:r>
            <a:r>
              <a:rPr lang="en-US" sz="2800" b="1" dirty="0" smtClean="0">
                <a:solidFill>
                  <a:schemeClr val="accent2">
                    <a:lumMod val="75000"/>
                  </a:schemeClr>
                </a:solidFill>
              </a:rPr>
              <a:t>For the next nine years Caesar led his troops across western Europe, killing or enslaving millions and conquering lands that added to the Roman Republic. </a:t>
            </a:r>
          </a:p>
        </p:txBody>
      </p:sp>
      <p:sp>
        <p:nvSpPr>
          <p:cNvPr id="4" name="TextBox 3"/>
          <p:cNvSpPr txBox="1"/>
          <p:nvPr/>
        </p:nvSpPr>
        <p:spPr>
          <a:xfrm>
            <a:off x="0" y="0"/>
            <a:ext cx="9144000" cy="553998"/>
          </a:xfrm>
          <a:prstGeom prst="rect">
            <a:avLst/>
          </a:prstGeom>
          <a:noFill/>
        </p:spPr>
        <p:txBody>
          <a:bodyPr wrap="square" rtlCol="0">
            <a:spAutoFit/>
          </a:bodyPr>
          <a:lstStyle/>
          <a:p>
            <a:r>
              <a:rPr lang="en-US" sz="3000" b="1" dirty="0" smtClean="0">
                <a:solidFill>
                  <a:schemeClr val="accent2">
                    <a:lumMod val="75000"/>
                  </a:schemeClr>
                </a:solidFill>
              </a:rPr>
              <a:t>Julius Caesar                                                       Ancient Rome</a:t>
            </a:r>
            <a:endParaRPr lang="en-US" sz="3000" b="1" dirty="0">
              <a:solidFill>
                <a:schemeClr val="accent2">
                  <a:lumMod val="75000"/>
                </a:schemeClr>
              </a:solidFill>
            </a:endParaRPr>
          </a:p>
        </p:txBody>
      </p:sp>
      <p:pic>
        <p:nvPicPr>
          <p:cNvPr id="8" name="Picture 7" descr="!!.png"/>
          <p:cNvPicPr>
            <a:picLocks noChangeAspect="1"/>
          </p:cNvPicPr>
          <p:nvPr/>
        </p:nvPicPr>
        <p:blipFill>
          <a:blip r:embed="rId2" cstate="print"/>
          <a:stretch>
            <a:fillRect/>
          </a:stretch>
        </p:blipFill>
        <p:spPr>
          <a:xfrm>
            <a:off x="1676400" y="685800"/>
            <a:ext cx="5181600" cy="3443771"/>
          </a:xfrm>
          <a:prstGeom prst="rect">
            <a:avLst/>
          </a:prstGeom>
        </p:spPr>
      </p:pic>
    </p:spTree>
  </p:cSld>
  <p:clrMapOvr>
    <a:masterClrMapping/>
  </p:clrMapOvr>
  <p:transition advTm="6594">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2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3962400" y="762000"/>
            <a:ext cx="4953000" cy="5867400"/>
          </a:xfrm>
        </p:spPr>
        <p:txBody>
          <a:bodyPr>
            <a:noAutofit/>
          </a:bodyPr>
          <a:lstStyle/>
          <a:p>
            <a:pPr algn="l"/>
            <a:r>
              <a:rPr lang="en-US" sz="2800" b="1" dirty="0" smtClean="0">
                <a:solidFill>
                  <a:schemeClr val="accent2">
                    <a:lumMod val="75000"/>
                  </a:schemeClr>
                </a:solidFill>
              </a:rPr>
              <a:t>     Rome </a:t>
            </a:r>
            <a:r>
              <a:rPr lang="en-US" sz="2800" b="1" dirty="0">
                <a:solidFill>
                  <a:schemeClr val="accent2">
                    <a:lumMod val="75000"/>
                  </a:schemeClr>
                </a:solidFill>
              </a:rPr>
              <a:t>was growing and quite wealthy after the second Punic War, but the republic faced serious problems.</a:t>
            </a:r>
          </a:p>
          <a:p>
            <a:pPr algn="l"/>
            <a:r>
              <a:rPr lang="en-US" sz="2800" b="1" dirty="0" smtClean="0">
                <a:solidFill>
                  <a:schemeClr val="accent2">
                    <a:lumMod val="75000"/>
                  </a:schemeClr>
                </a:solidFill>
              </a:rPr>
              <a:t>     </a:t>
            </a:r>
            <a:r>
              <a:rPr lang="en-US" sz="2800" b="1" dirty="0" smtClean="0">
                <a:solidFill>
                  <a:schemeClr val="tx1"/>
                </a:solidFill>
              </a:rPr>
              <a:t>Many </a:t>
            </a:r>
            <a:r>
              <a:rPr lang="en-US" sz="2800" b="1" dirty="0">
                <a:solidFill>
                  <a:schemeClr val="tx1"/>
                </a:solidFill>
              </a:rPr>
              <a:t>Roman politicians took bribes and often encouraged violent mobs to help them rise to power.   </a:t>
            </a:r>
            <a:r>
              <a:rPr lang="en-US" sz="2800" b="1" dirty="0">
                <a:solidFill>
                  <a:schemeClr val="accent2">
                    <a:lumMod val="75000"/>
                  </a:schemeClr>
                </a:solidFill>
              </a:rPr>
              <a:t>Soldiers returning home from years at war could not find work because rich landowners used slaves to do the work once done by poor Romans.      </a:t>
            </a:r>
          </a:p>
          <a:p>
            <a:pPr algn="l"/>
            <a:endParaRPr lang="en-US" sz="2800" dirty="0"/>
          </a:p>
        </p:txBody>
      </p:sp>
      <p:sp>
        <p:nvSpPr>
          <p:cNvPr id="4" name="TextBox 3"/>
          <p:cNvSpPr txBox="1"/>
          <p:nvPr/>
        </p:nvSpPr>
        <p:spPr>
          <a:xfrm>
            <a:off x="0" y="0"/>
            <a:ext cx="9144000" cy="553998"/>
          </a:xfrm>
          <a:prstGeom prst="rect">
            <a:avLst/>
          </a:prstGeom>
          <a:noFill/>
        </p:spPr>
        <p:txBody>
          <a:bodyPr wrap="square" rtlCol="0">
            <a:spAutoFit/>
          </a:bodyPr>
          <a:lstStyle/>
          <a:p>
            <a:r>
              <a:rPr lang="en-US" sz="3000" b="1" dirty="0" smtClean="0">
                <a:solidFill>
                  <a:schemeClr val="accent2">
                    <a:lumMod val="75000"/>
                  </a:schemeClr>
                </a:solidFill>
              </a:rPr>
              <a:t>Julius Caesar                                                       Ancient Rome</a:t>
            </a:r>
            <a:endParaRPr lang="en-US" sz="3000" b="1" dirty="0">
              <a:solidFill>
                <a:schemeClr val="accent2">
                  <a:lumMod val="75000"/>
                </a:schemeClr>
              </a:solidFill>
            </a:endParaRPr>
          </a:p>
        </p:txBody>
      </p:sp>
      <p:pic>
        <p:nvPicPr>
          <p:cNvPr id="11267" name="Picture 3"/>
          <p:cNvPicPr>
            <a:picLocks noChangeAspect="1" noChangeArrowheads="1"/>
          </p:cNvPicPr>
          <p:nvPr/>
        </p:nvPicPr>
        <p:blipFill>
          <a:blip r:embed="rId2" cstate="print"/>
          <a:srcRect/>
          <a:stretch>
            <a:fillRect/>
          </a:stretch>
        </p:blipFill>
        <p:spPr bwMode="auto">
          <a:xfrm>
            <a:off x="0" y="762000"/>
            <a:ext cx="3886200" cy="5983874"/>
          </a:xfrm>
          <a:prstGeom prst="rect">
            <a:avLst/>
          </a:prstGeom>
          <a:noFill/>
          <a:ln w="9525">
            <a:noFill/>
            <a:miter lim="800000"/>
            <a:headEnd/>
            <a:tailEnd/>
          </a:ln>
          <a:effectLst/>
        </p:spPr>
      </p:pic>
    </p:spTree>
  </p:cSld>
  <p:clrMapOvr>
    <a:masterClrMapping/>
  </p:clrMapOvr>
  <p:transition advTm="6703">
    <p:fade/>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533400" y="4267200"/>
            <a:ext cx="8077200" cy="2438400"/>
          </a:xfrm>
        </p:spPr>
        <p:txBody>
          <a:bodyPr>
            <a:noAutofit/>
          </a:bodyPr>
          <a:lstStyle/>
          <a:p>
            <a:pPr algn="l"/>
            <a:r>
              <a:rPr lang="en-US" sz="2800" b="1" dirty="0" smtClean="0">
                <a:solidFill>
                  <a:schemeClr val="accent2">
                    <a:lumMod val="75000"/>
                  </a:schemeClr>
                </a:solidFill>
              </a:rPr>
              <a:t>Upon taking office in Gaul, Caesar used his personal fortune to raise a private army.  </a:t>
            </a:r>
            <a:r>
              <a:rPr lang="en-US" sz="2800" b="1" dirty="0" smtClean="0">
                <a:solidFill>
                  <a:schemeClr val="tx1"/>
                </a:solidFill>
              </a:rPr>
              <a:t>For the next nine years Caesar led his troops across western Europe, killing or enslaving millions and conquering lands that added to the Roman Republic. </a:t>
            </a:r>
          </a:p>
        </p:txBody>
      </p:sp>
      <p:sp>
        <p:nvSpPr>
          <p:cNvPr id="4" name="TextBox 3"/>
          <p:cNvSpPr txBox="1"/>
          <p:nvPr/>
        </p:nvSpPr>
        <p:spPr>
          <a:xfrm>
            <a:off x="0" y="0"/>
            <a:ext cx="9144000" cy="553998"/>
          </a:xfrm>
          <a:prstGeom prst="rect">
            <a:avLst/>
          </a:prstGeom>
          <a:noFill/>
        </p:spPr>
        <p:txBody>
          <a:bodyPr wrap="square" rtlCol="0">
            <a:spAutoFit/>
          </a:bodyPr>
          <a:lstStyle/>
          <a:p>
            <a:r>
              <a:rPr lang="en-US" sz="3000" b="1" dirty="0" smtClean="0">
                <a:solidFill>
                  <a:schemeClr val="accent2">
                    <a:lumMod val="75000"/>
                  </a:schemeClr>
                </a:solidFill>
              </a:rPr>
              <a:t>Julius Caesar                                                       Ancient Rome</a:t>
            </a:r>
            <a:endParaRPr lang="en-US" sz="3000" b="1" dirty="0">
              <a:solidFill>
                <a:schemeClr val="accent2">
                  <a:lumMod val="75000"/>
                </a:schemeClr>
              </a:solidFill>
            </a:endParaRPr>
          </a:p>
        </p:txBody>
      </p:sp>
      <p:pic>
        <p:nvPicPr>
          <p:cNvPr id="8" name="Picture 7" descr="!!.png"/>
          <p:cNvPicPr>
            <a:picLocks noChangeAspect="1"/>
          </p:cNvPicPr>
          <p:nvPr/>
        </p:nvPicPr>
        <p:blipFill>
          <a:blip r:embed="rId2" cstate="print"/>
          <a:stretch>
            <a:fillRect/>
          </a:stretch>
        </p:blipFill>
        <p:spPr>
          <a:xfrm>
            <a:off x="1676400" y="685800"/>
            <a:ext cx="5181600" cy="3443771"/>
          </a:xfrm>
          <a:prstGeom prst="rect">
            <a:avLst/>
          </a:prstGeom>
        </p:spPr>
      </p:pic>
    </p:spTree>
  </p:cSld>
  <p:clrMapOvr>
    <a:masterClrMapping/>
  </p:clrMapOvr>
  <p:transition advTm="10890">
    <p:fade/>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228600" y="762000"/>
            <a:ext cx="8077200" cy="6096000"/>
          </a:xfrm>
        </p:spPr>
        <p:txBody>
          <a:bodyPr>
            <a:noAutofit/>
          </a:bodyPr>
          <a:lstStyle/>
          <a:p>
            <a:pPr algn="l"/>
            <a:r>
              <a:rPr lang="en-US" sz="2800" b="1" dirty="0" smtClean="0">
                <a:solidFill>
                  <a:schemeClr val="tx1"/>
                </a:solidFill>
              </a:rPr>
              <a:t>In 49</a:t>
            </a:r>
            <a:r>
              <a:rPr lang="en-US" sz="2200" b="1" dirty="0" smtClean="0">
                <a:solidFill>
                  <a:schemeClr val="tx1"/>
                </a:solidFill>
              </a:rPr>
              <a:t>BCE</a:t>
            </a:r>
            <a:r>
              <a:rPr lang="en-US" sz="2800" b="1" dirty="0" smtClean="0">
                <a:solidFill>
                  <a:schemeClr val="tx1"/>
                </a:solidFill>
              </a:rPr>
              <a:t>, the Senate ordered Caesar to disband his personal army and to return to Rome as a private citizen.  </a:t>
            </a:r>
            <a:r>
              <a:rPr lang="en-US" sz="2800" b="1" dirty="0" smtClean="0">
                <a:solidFill>
                  <a:schemeClr val="accent2">
                    <a:lumMod val="75000"/>
                  </a:schemeClr>
                </a:solidFill>
              </a:rPr>
              <a:t>Caesar once again feared arrest, so he ignored the order and marched his army back to Rome.  Caesar’s orders </a:t>
            </a:r>
            <a:br>
              <a:rPr lang="en-US" sz="2800" b="1" dirty="0" smtClean="0">
                <a:solidFill>
                  <a:schemeClr val="accent2">
                    <a:lumMod val="75000"/>
                  </a:schemeClr>
                </a:solidFill>
              </a:rPr>
            </a:br>
            <a:r>
              <a:rPr lang="en-US" sz="2800" b="1" dirty="0" smtClean="0">
                <a:solidFill>
                  <a:schemeClr val="accent2">
                    <a:lumMod val="75000"/>
                  </a:schemeClr>
                </a:solidFill>
              </a:rPr>
              <a:t>clearly told him not to </a:t>
            </a:r>
            <a:br>
              <a:rPr lang="en-US" sz="2800" b="1" dirty="0" smtClean="0">
                <a:solidFill>
                  <a:schemeClr val="accent2">
                    <a:lumMod val="75000"/>
                  </a:schemeClr>
                </a:solidFill>
              </a:rPr>
            </a:br>
            <a:r>
              <a:rPr lang="en-US" sz="2800" b="1" dirty="0" smtClean="0">
                <a:solidFill>
                  <a:schemeClr val="accent2">
                    <a:lumMod val="75000"/>
                  </a:schemeClr>
                </a:solidFill>
              </a:rPr>
              <a:t>bring his troops across </a:t>
            </a:r>
            <a:br>
              <a:rPr lang="en-US" sz="2800" b="1" dirty="0" smtClean="0">
                <a:solidFill>
                  <a:schemeClr val="accent2">
                    <a:lumMod val="75000"/>
                  </a:schemeClr>
                </a:solidFill>
              </a:rPr>
            </a:br>
            <a:r>
              <a:rPr lang="en-US" sz="2800" b="1" dirty="0" smtClean="0">
                <a:solidFill>
                  <a:schemeClr val="accent2">
                    <a:lumMod val="75000"/>
                  </a:schemeClr>
                </a:solidFill>
              </a:rPr>
              <a:t>the Rubicon River.  </a:t>
            </a:r>
          </a:p>
        </p:txBody>
      </p:sp>
      <p:sp>
        <p:nvSpPr>
          <p:cNvPr id="4" name="TextBox 3"/>
          <p:cNvSpPr txBox="1"/>
          <p:nvPr/>
        </p:nvSpPr>
        <p:spPr>
          <a:xfrm>
            <a:off x="0" y="0"/>
            <a:ext cx="9144000" cy="553998"/>
          </a:xfrm>
          <a:prstGeom prst="rect">
            <a:avLst/>
          </a:prstGeom>
          <a:noFill/>
        </p:spPr>
        <p:txBody>
          <a:bodyPr wrap="square" rtlCol="0">
            <a:spAutoFit/>
          </a:bodyPr>
          <a:lstStyle/>
          <a:p>
            <a:r>
              <a:rPr lang="en-US" sz="3000" b="1" dirty="0" smtClean="0">
                <a:solidFill>
                  <a:schemeClr val="accent2">
                    <a:lumMod val="75000"/>
                  </a:schemeClr>
                </a:solidFill>
              </a:rPr>
              <a:t>Julius Caesar                                                       Ancient Rome</a:t>
            </a:r>
            <a:endParaRPr lang="en-US" sz="3000" b="1" dirty="0">
              <a:solidFill>
                <a:schemeClr val="accent2">
                  <a:lumMod val="75000"/>
                </a:schemeClr>
              </a:solidFill>
            </a:endParaRPr>
          </a:p>
        </p:txBody>
      </p:sp>
      <p:pic>
        <p:nvPicPr>
          <p:cNvPr id="5" name="Picture 2" descr="http://upload.wikimedia.org/wikipedia/commons/7/7f/Caesar-ueberschreitet-den-rubikon_1-640x447.jpg"/>
          <p:cNvPicPr>
            <a:picLocks noChangeAspect="1" noChangeArrowheads="1"/>
          </p:cNvPicPr>
          <p:nvPr/>
        </p:nvPicPr>
        <p:blipFill>
          <a:blip r:embed="rId2" cstate="print"/>
          <a:srcRect/>
          <a:stretch>
            <a:fillRect/>
          </a:stretch>
        </p:blipFill>
        <p:spPr bwMode="auto">
          <a:xfrm>
            <a:off x="3962400" y="3238976"/>
            <a:ext cx="5181600" cy="3619024"/>
          </a:xfrm>
          <a:prstGeom prst="rect">
            <a:avLst/>
          </a:prstGeom>
          <a:noFill/>
        </p:spPr>
      </p:pic>
    </p:spTree>
  </p:cSld>
  <p:clrMapOvr>
    <a:masterClrMapping/>
  </p:clrMapOvr>
  <p:transition advTm="8578">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228600" y="762000"/>
            <a:ext cx="8077200" cy="6096000"/>
          </a:xfrm>
        </p:spPr>
        <p:txBody>
          <a:bodyPr>
            <a:noAutofit/>
          </a:bodyPr>
          <a:lstStyle/>
          <a:p>
            <a:pPr algn="l"/>
            <a:r>
              <a:rPr lang="en-US" sz="2800" b="1" dirty="0" smtClean="0">
                <a:solidFill>
                  <a:schemeClr val="accent2">
                    <a:lumMod val="75000"/>
                  </a:schemeClr>
                </a:solidFill>
              </a:rPr>
              <a:t>In 49</a:t>
            </a:r>
            <a:r>
              <a:rPr lang="en-US" sz="2200" b="1" dirty="0" smtClean="0">
                <a:solidFill>
                  <a:schemeClr val="accent2">
                    <a:lumMod val="75000"/>
                  </a:schemeClr>
                </a:solidFill>
              </a:rPr>
              <a:t>BCE</a:t>
            </a:r>
            <a:r>
              <a:rPr lang="en-US" sz="2800" b="1" dirty="0" smtClean="0">
                <a:solidFill>
                  <a:schemeClr val="accent2">
                    <a:lumMod val="75000"/>
                  </a:schemeClr>
                </a:solidFill>
              </a:rPr>
              <a:t>, the Senate ordered Caesar to disband his personal army and to return to Rome as a private citizen.  </a:t>
            </a:r>
            <a:r>
              <a:rPr lang="en-US" sz="2800" b="1" dirty="0" smtClean="0">
                <a:solidFill>
                  <a:schemeClr val="tx1"/>
                </a:solidFill>
              </a:rPr>
              <a:t>Caesar once again feared arrest, so he ignored the order and marched his army back to Rome.  </a:t>
            </a:r>
            <a:r>
              <a:rPr lang="en-US" sz="2800" b="1" dirty="0" smtClean="0">
                <a:solidFill>
                  <a:schemeClr val="accent2">
                    <a:lumMod val="75000"/>
                  </a:schemeClr>
                </a:solidFill>
              </a:rPr>
              <a:t>Caesar’s orders </a:t>
            </a:r>
            <a:br>
              <a:rPr lang="en-US" sz="2800" b="1" dirty="0" smtClean="0">
                <a:solidFill>
                  <a:schemeClr val="accent2">
                    <a:lumMod val="75000"/>
                  </a:schemeClr>
                </a:solidFill>
              </a:rPr>
            </a:br>
            <a:r>
              <a:rPr lang="en-US" sz="2800" b="1" dirty="0" smtClean="0">
                <a:solidFill>
                  <a:schemeClr val="accent2">
                    <a:lumMod val="75000"/>
                  </a:schemeClr>
                </a:solidFill>
              </a:rPr>
              <a:t>clearly told him not to </a:t>
            </a:r>
            <a:br>
              <a:rPr lang="en-US" sz="2800" b="1" dirty="0" smtClean="0">
                <a:solidFill>
                  <a:schemeClr val="accent2">
                    <a:lumMod val="75000"/>
                  </a:schemeClr>
                </a:solidFill>
              </a:rPr>
            </a:br>
            <a:r>
              <a:rPr lang="en-US" sz="2800" b="1" dirty="0" smtClean="0">
                <a:solidFill>
                  <a:schemeClr val="accent2">
                    <a:lumMod val="75000"/>
                  </a:schemeClr>
                </a:solidFill>
              </a:rPr>
              <a:t>bring his troops across </a:t>
            </a:r>
            <a:br>
              <a:rPr lang="en-US" sz="2800" b="1" dirty="0" smtClean="0">
                <a:solidFill>
                  <a:schemeClr val="accent2">
                    <a:lumMod val="75000"/>
                  </a:schemeClr>
                </a:solidFill>
              </a:rPr>
            </a:br>
            <a:r>
              <a:rPr lang="en-US" sz="2800" b="1" dirty="0" smtClean="0">
                <a:solidFill>
                  <a:schemeClr val="accent2">
                    <a:lumMod val="75000"/>
                  </a:schemeClr>
                </a:solidFill>
              </a:rPr>
              <a:t>the Rubicon River.  </a:t>
            </a:r>
          </a:p>
        </p:txBody>
      </p:sp>
      <p:sp>
        <p:nvSpPr>
          <p:cNvPr id="4" name="TextBox 3"/>
          <p:cNvSpPr txBox="1"/>
          <p:nvPr/>
        </p:nvSpPr>
        <p:spPr>
          <a:xfrm>
            <a:off x="0" y="0"/>
            <a:ext cx="9144000" cy="553998"/>
          </a:xfrm>
          <a:prstGeom prst="rect">
            <a:avLst/>
          </a:prstGeom>
          <a:noFill/>
        </p:spPr>
        <p:txBody>
          <a:bodyPr wrap="square" rtlCol="0">
            <a:spAutoFit/>
          </a:bodyPr>
          <a:lstStyle/>
          <a:p>
            <a:r>
              <a:rPr lang="en-US" sz="3000" b="1" dirty="0" smtClean="0">
                <a:solidFill>
                  <a:schemeClr val="accent2">
                    <a:lumMod val="75000"/>
                  </a:schemeClr>
                </a:solidFill>
              </a:rPr>
              <a:t>Julius Caesar                                                       Ancient Rome</a:t>
            </a:r>
            <a:endParaRPr lang="en-US" sz="3000" b="1" dirty="0">
              <a:solidFill>
                <a:schemeClr val="accent2">
                  <a:lumMod val="75000"/>
                </a:schemeClr>
              </a:solidFill>
            </a:endParaRPr>
          </a:p>
        </p:txBody>
      </p:sp>
      <p:pic>
        <p:nvPicPr>
          <p:cNvPr id="5" name="Picture 2" descr="http://upload.wikimedia.org/wikipedia/commons/7/7f/Caesar-ueberschreitet-den-rubikon_1-640x447.jpg"/>
          <p:cNvPicPr>
            <a:picLocks noChangeAspect="1" noChangeArrowheads="1"/>
          </p:cNvPicPr>
          <p:nvPr/>
        </p:nvPicPr>
        <p:blipFill>
          <a:blip r:embed="rId2" cstate="print"/>
          <a:srcRect/>
          <a:stretch>
            <a:fillRect/>
          </a:stretch>
        </p:blipFill>
        <p:spPr bwMode="auto">
          <a:xfrm>
            <a:off x="3962400" y="3238976"/>
            <a:ext cx="5181600" cy="3619024"/>
          </a:xfrm>
          <a:prstGeom prst="rect">
            <a:avLst/>
          </a:prstGeom>
          <a:noFill/>
        </p:spPr>
      </p:pic>
    </p:spTree>
  </p:cSld>
  <p:clrMapOvr>
    <a:masterClrMapping/>
  </p:clrMapOvr>
  <p:transition advTm="6203">
    <p:fade/>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228600" y="762000"/>
            <a:ext cx="8077200" cy="6096000"/>
          </a:xfrm>
        </p:spPr>
        <p:txBody>
          <a:bodyPr>
            <a:noAutofit/>
          </a:bodyPr>
          <a:lstStyle/>
          <a:p>
            <a:pPr algn="l"/>
            <a:r>
              <a:rPr lang="en-US" sz="2800" b="1" dirty="0" smtClean="0">
                <a:solidFill>
                  <a:schemeClr val="accent2">
                    <a:lumMod val="75000"/>
                  </a:schemeClr>
                </a:solidFill>
              </a:rPr>
              <a:t>In 49</a:t>
            </a:r>
            <a:r>
              <a:rPr lang="en-US" sz="2200" b="1" dirty="0" smtClean="0">
                <a:solidFill>
                  <a:schemeClr val="accent2">
                    <a:lumMod val="75000"/>
                  </a:schemeClr>
                </a:solidFill>
              </a:rPr>
              <a:t>BCE</a:t>
            </a:r>
            <a:r>
              <a:rPr lang="en-US" sz="2800" b="1" dirty="0" smtClean="0">
                <a:solidFill>
                  <a:schemeClr val="accent2">
                    <a:lumMod val="75000"/>
                  </a:schemeClr>
                </a:solidFill>
              </a:rPr>
              <a:t>, the Senate ordered Caesar to disband his personal army and to return to Rome as a private citizen.  Caesar once again feared arrest, so he ignored the order and marched his army back to Rome.  </a:t>
            </a:r>
            <a:r>
              <a:rPr lang="en-US" sz="2800" b="1" dirty="0" smtClean="0">
                <a:solidFill>
                  <a:schemeClr val="tx1"/>
                </a:solidFill>
              </a:rPr>
              <a:t>Caesar’s orders </a:t>
            </a:r>
            <a:br>
              <a:rPr lang="en-US" sz="2800" b="1" dirty="0" smtClean="0">
                <a:solidFill>
                  <a:schemeClr val="tx1"/>
                </a:solidFill>
              </a:rPr>
            </a:br>
            <a:r>
              <a:rPr lang="en-US" sz="2800" b="1" dirty="0" smtClean="0">
                <a:solidFill>
                  <a:schemeClr val="tx1"/>
                </a:solidFill>
              </a:rPr>
              <a:t>clearly told him not to </a:t>
            </a:r>
            <a:br>
              <a:rPr lang="en-US" sz="2800" b="1" dirty="0" smtClean="0">
                <a:solidFill>
                  <a:schemeClr val="tx1"/>
                </a:solidFill>
              </a:rPr>
            </a:br>
            <a:r>
              <a:rPr lang="en-US" sz="2800" b="1" dirty="0" smtClean="0">
                <a:solidFill>
                  <a:schemeClr val="tx1"/>
                </a:solidFill>
              </a:rPr>
              <a:t>bring his troops across </a:t>
            </a:r>
            <a:br>
              <a:rPr lang="en-US" sz="2800" b="1" dirty="0" smtClean="0">
                <a:solidFill>
                  <a:schemeClr val="tx1"/>
                </a:solidFill>
              </a:rPr>
            </a:br>
            <a:r>
              <a:rPr lang="en-US" sz="2800" b="1" dirty="0" smtClean="0">
                <a:solidFill>
                  <a:schemeClr val="tx1"/>
                </a:solidFill>
              </a:rPr>
              <a:t>the Rubicon River.  </a:t>
            </a:r>
          </a:p>
        </p:txBody>
      </p:sp>
      <p:sp>
        <p:nvSpPr>
          <p:cNvPr id="4" name="TextBox 3"/>
          <p:cNvSpPr txBox="1"/>
          <p:nvPr/>
        </p:nvSpPr>
        <p:spPr>
          <a:xfrm>
            <a:off x="0" y="0"/>
            <a:ext cx="9144000" cy="553998"/>
          </a:xfrm>
          <a:prstGeom prst="rect">
            <a:avLst/>
          </a:prstGeom>
          <a:noFill/>
        </p:spPr>
        <p:txBody>
          <a:bodyPr wrap="square" rtlCol="0">
            <a:spAutoFit/>
          </a:bodyPr>
          <a:lstStyle/>
          <a:p>
            <a:r>
              <a:rPr lang="en-US" sz="3000" b="1" dirty="0" smtClean="0">
                <a:solidFill>
                  <a:schemeClr val="accent2">
                    <a:lumMod val="75000"/>
                  </a:schemeClr>
                </a:solidFill>
              </a:rPr>
              <a:t>Julius Caesar                                                       Ancient Rome</a:t>
            </a:r>
            <a:endParaRPr lang="en-US" sz="3000" b="1" dirty="0">
              <a:solidFill>
                <a:schemeClr val="accent2">
                  <a:lumMod val="75000"/>
                </a:schemeClr>
              </a:solidFill>
            </a:endParaRPr>
          </a:p>
        </p:txBody>
      </p:sp>
      <p:pic>
        <p:nvPicPr>
          <p:cNvPr id="5" name="Picture 2" descr="http://upload.wikimedia.org/wikipedia/commons/7/7f/Caesar-ueberschreitet-den-rubikon_1-640x447.jpg"/>
          <p:cNvPicPr>
            <a:picLocks noChangeAspect="1" noChangeArrowheads="1"/>
          </p:cNvPicPr>
          <p:nvPr/>
        </p:nvPicPr>
        <p:blipFill>
          <a:blip r:embed="rId2" cstate="print"/>
          <a:srcRect/>
          <a:stretch>
            <a:fillRect/>
          </a:stretch>
        </p:blipFill>
        <p:spPr bwMode="auto">
          <a:xfrm>
            <a:off x="3962400" y="3238976"/>
            <a:ext cx="5181600" cy="3619024"/>
          </a:xfrm>
          <a:prstGeom prst="rect">
            <a:avLst/>
          </a:prstGeom>
          <a:noFill/>
        </p:spPr>
      </p:pic>
    </p:spTree>
  </p:cSld>
  <p:clrMapOvr>
    <a:masterClrMapping/>
  </p:clrMapOvr>
  <p:transition advTm="5812">
    <p:fade/>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228600" y="762000"/>
            <a:ext cx="8077200" cy="6096000"/>
          </a:xfrm>
        </p:spPr>
        <p:txBody>
          <a:bodyPr>
            <a:noAutofit/>
          </a:bodyPr>
          <a:lstStyle/>
          <a:p>
            <a:pPr algn="l"/>
            <a:r>
              <a:rPr lang="en-US" sz="2800" b="1" dirty="0" smtClean="0">
                <a:solidFill>
                  <a:schemeClr val="tx1"/>
                </a:solidFill>
              </a:rPr>
              <a:t>When Caesar reached the river, he knew he faced an important decision.  </a:t>
            </a:r>
            <a:r>
              <a:rPr lang="en-US" sz="2800" b="1" dirty="0" smtClean="0">
                <a:solidFill>
                  <a:schemeClr val="accent2">
                    <a:lumMod val="75000"/>
                  </a:schemeClr>
                </a:solidFill>
              </a:rPr>
              <a:t>Caesar knew that if he obeyed the Senate and disbanded his army, his career would be over; but if he marched his troops across the river, the Senate would order Pompey and his army to retaliate.  Today when </a:t>
            </a:r>
            <a:br>
              <a:rPr lang="en-US" sz="2800" b="1" dirty="0" smtClean="0">
                <a:solidFill>
                  <a:schemeClr val="accent2">
                    <a:lumMod val="75000"/>
                  </a:schemeClr>
                </a:solidFill>
              </a:rPr>
            </a:br>
            <a:r>
              <a:rPr lang="en-US" sz="2800" b="1" dirty="0" smtClean="0">
                <a:solidFill>
                  <a:schemeClr val="accent2">
                    <a:lumMod val="75000"/>
                  </a:schemeClr>
                </a:solidFill>
              </a:rPr>
              <a:t>people say they are </a:t>
            </a:r>
            <a:br>
              <a:rPr lang="en-US" sz="2800" b="1" dirty="0" smtClean="0">
                <a:solidFill>
                  <a:schemeClr val="accent2">
                    <a:lumMod val="75000"/>
                  </a:schemeClr>
                </a:solidFill>
              </a:rPr>
            </a:br>
            <a:r>
              <a:rPr lang="en-US" sz="2800" b="1" dirty="0" smtClean="0">
                <a:solidFill>
                  <a:schemeClr val="accent2">
                    <a:lumMod val="75000"/>
                  </a:schemeClr>
                </a:solidFill>
              </a:rPr>
              <a:t>“crossing the Rubicon,” </a:t>
            </a:r>
            <a:br>
              <a:rPr lang="en-US" sz="2800" b="1" dirty="0" smtClean="0">
                <a:solidFill>
                  <a:schemeClr val="accent2">
                    <a:lumMod val="75000"/>
                  </a:schemeClr>
                </a:solidFill>
              </a:rPr>
            </a:br>
            <a:r>
              <a:rPr lang="en-US" sz="2800" b="1" dirty="0" smtClean="0">
                <a:solidFill>
                  <a:schemeClr val="accent2">
                    <a:lumMod val="75000"/>
                  </a:schemeClr>
                </a:solidFill>
              </a:rPr>
              <a:t>they refer to a very </a:t>
            </a:r>
            <a:br>
              <a:rPr lang="en-US" sz="2800" b="1" dirty="0" smtClean="0">
                <a:solidFill>
                  <a:schemeClr val="accent2">
                    <a:lumMod val="75000"/>
                  </a:schemeClr>
                </a:solidFill>
              </a:rPr>
            </a:br>
            <a:r>
              <a:rPr lang="en-US" sz="2800" b="1" dirty="0" smtClean="0">
                <a:solidFill>
                  <a:schemeClr val="accent2">
                    <a:lumMod val="75000"/>
                  </a:schemeClr>
                </a:solidFill>
              </a:rPr>
              <a:t>significant decision that </a:t>
            </a:r>
            <a:br>
              <a:rPr lang="en-US" sz="2800" b="1" dirty="0" smtClean="0">
                <a:solidFill>
                  <a:schemeClr val="accent2">
                    <a:lumMod val="75000"/>
                  </a:schemeClr>
                </a:solidFill>
              </a:rPr>
            </a:br>
            <a:r>
              <a:rPr lang="en-US" sz="2800" b="1" dirty="0" smtClean="0">
                <a:solidFill>
                  <a:schemeClr val="accent2">
                    <a:lumMod val="75000"/>
                  </a:schemeClr>
                </a:solidFill>
              </a:rPr>
              <a:t>cannot be undone.</a:t>
            </a:r>
            <a:endParaRPr lang="en-US" sz="2800" b="1" dirty="0" smtClean="0">
              <a:solidFill>
                <a:schemeClr val="accent2">
                  <a:lumMod val="75000"/>
                </a:schemeClr>
              </a:solidFill>
            </a:endParaRPr>
          </a:p>
        </p:txBody>
      </p:sp>
      <p:sp>
        <p:nvSpPr>
          <p:cNvPr id="4" name="TextBox 3"/>
          <p:cNvSpPr txBox="1"/>
          <p:nvPr/>
        </p:nvSpPr>
        <p:spPr>
          <a:xfrm>
            <a:off x="0" y="0"/>
            <a:ext cx="9144000" cy="553998"/>
          </a:xfrm>
          <a:prstGeom prst="rect">
            <a:avLst/>
          </a:prstGeom>
          <a:noFill/>
        </p:spPr>
        <p:txBody>
          <a:bodyPr wrap="square" rtlCol="0">
            <a:spAutoFit/>
          </a:bodyPr>
          <a:lstStyle/>
          <a:p>
            <a:r>
              <a:rPr lang="en-US" sz="3000" b="1" dirty="0" smtClean="0">
                <a:solidFill>
                  <a:schemeClr val="accent2">
                    <a:lumMod val="75000"/>
                  </a:schemeClr>
                </a:solidFill>
              </a:rPr>
              <a:t>Julius Caesar                                                       Ancient Rome</a:t>
            </a:r>
            <a:endParaRPr lang="en-US" sz="3000" b="1" dirty="0">
              <a:solidFill>
                <a:schemeClr val="accent2">
                  <a:lumMod val="75000"/>
                </a:schemeClr>
              </a:solidFill>
            </a:endParaRPr>
          </a:p>
        </p:txBody>
      </p:sp>
      <p:pic>
        <p:nvPicPr>
          <p:cNvPr id="16386" name="Picture 2" descr="http://upload.wikimedia.org/wikipedia/commons/7/7f/Caesar-ueberschreitet-den-rubikon_1-640x447.jpg"/>
          <p:cNvPicPr>
            <a:picLocks noChangeAspect="1" noChangeArrowheads="1"/>
          </p:cNvPicPr>
          <p:nvPr/>
        </p:nvPicPr>
        <p:blipFill>
          <a:blip r:embed="rId2" cstate="print"/>
          <a:srcRect/>
          <a:stretch>
            <a:fillRect/>
          </a:stretch>
        </p:blipFill>
        <p:spPr bwMode="auto">
          <a:xfrm>
            <a:off x="3962400" y="3238976"/>
            <a:ext cx="5181600" cy="3619024"/>
          </a:xfrm>
          <a:prstGeom prst="rect">
            <a:avLst/>
          </a:prstGeom>
          <a:noFill/>
        </p:spPr>
      </p:pic>
    </p:spTree>
  </p:cSld>
  <p:clrMapOvr>
    <a:masterClrMapping/>
  </p:clrMapOvr>
  <p:transition advTm="5172">
    <p:fade/>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228600" y="762000"/>
            <a:ext cx="8077200" cy="6096000"/>
          </a:xfrm>
        </p:spPr>
        <p:txBody>
          <a:bodyPr>
            <a:noAutofit/>
          </a:bodyPr>
          <a:lstStyle/>
          <a:p>
            <a:pPr algn="l"/>
            <a:r>
              <a:rPr lang="en-US" sz="2800" b="1" dirty="0" smtClean="0">
                <a:solidFill>
                  <a:schemeClr val="accent2">
                    <a:lumMod val="75000"/>
                  </a:schemeClr>
                </a:solidFill>
              </a:rPr>
              <a:t>When Caesar reached the river, he knew he faced an important decision.  </a:t>
            </a:r>
            <a:r>
              <a:rPr lang="en-US" sz="2800" b="1" dirty="0" smtClean="0">
                <a:solidFill>
                  <a:schemeClr val="tx1"/>
                </a:solidFill>
              </a:rPr>
              <a:t>Caesar knew that if he obeyed the Senate and disbanded his army, his career would be over; but if he marched his troops across the river, the Senate would order Pompey and his army to retaliate.  </a:t>
            </a:r>
            <a:r>
              <a:rPr lang="en-US" sz="2800" b="1" dirty="0" smtClean="0">
                <a:solidFill>
                  <a:schemeClr val="accent2">
                    <a:lumMod val="75000"/>
                  </a:schemeClr>
                </a:solidFill>
              </a:rPr>
              <a:t>Today when </a:t>
            </a:r>
            <a:br>
              <a:rPr lang="en-US" sz="2800" b="1" dirty="0" smtClean="0">
                <a:solidFill>
                  <a:schemeClr val="accent2">
                    <a:lumMod val="75000"/>
                  </a:schemeClr>
                </a:solidFill>
              </a:rPr>
            </a:br>
            <a:r>
              <a:rPr lang="en-US" sz="2800" b="1" dirty="0" smtClean="0">
                <a:solidFill>
                  <a:schemeClr val="accent2">
                    <a:lumMod val="75000"/>
                  </a:schemeClr>
                </a:solidFill>
              </a:rPr>
              <a:t>people say they are </a:t>
            </a:r>
            <a:br>
              <a:rPr lang="en-US" sz="2800" b="1" dirty="0" smtClean="0">
                <a:solidFill>
                  <a:schemeClr val="accent2">
                    <a:lumMod val="75000"/>
                  </a:schemeClr>
                </a:solidFill>
              </a:rPr>
            </a:br>
            <a:r>
              <a:rPr lang="en-US" sz="2800" b="1" dirty="0" smtClean="0">
                <a:solidFill>
                  <a:schemeClr val="accent2">
                    <a:lumMod val="75000"/>
                  </a:schemeClr>
                </a:solidFill>
              </a:rPr>
              <a:t>“crossing the Rubicon,” </a:t>
            </a:r>
            <a:br>
              <a:rPr lang="en-US" sz="2800" b="1" dirty="0" smtClean="0">
                <a:solidFill>
                  <a:schemeClr val="accent2">
                    <a:lumMod val="75000"/>
                  </a:schemeClr>
                </a:solidFill>
              </a:rPr>
            </a:br>
            <a:r>
              <a:rPr lang="en-US" sz="2800" b="1" dirty="0" smtClean="0">
                <a:solidFill>
                  <a:schemeClr val="accent2">
                    <a:lumMod val="75000"/>
                  </a:schemeClr>
                </a:solidFill>
              </a:rPr>
              <a:t>they refer to a very </a:t>
            </a:r>
            <a:br>
              <a:rPr lang="en-US" sz="2800" b="1" dirty="0" smtClean="0">
                <a:solidFill>
                  <a:schemeClr val="accent2">
                    <a:lumMod val="75000"/>
                  </a:schemeClr>
                </a:solidFill>
              </a:rPr>
            </a:br>
            <a:r>
              <a:rPr lang="en-US" sz="2800" b="1" dirty="0" smtClean="0">
                <a:solidFill>
                  <a:schemeClr val="accent2">
                    <a:lumMod val="75000"/>
                  </a:schemeClr>
                </a:solidFill>
              </a:rPr>
              <a:t>significant decision that </a:t>
            </a:r>
            <a:br>
              <a:rPr lang="en-US" sz="2800" b="1" dirty="0" smtClean="0">
                <a:solidFill>
                  <a:schemeClr val="accent2">
                    <a:lumMod val="75000"/>
                  </a:schemeClr>
                </a:solidFill>
              </a:rPr>
            </a:br>
            <a:r>
              <a:rPr lang="en-US" sz="2800" b="1" dirty="0" smtClean="0">
                <a:solidFill>
                  <a:schemeClr val="accent2">
                    <a:lumMod val="75000"/>
                  </a:schemeClr>
                </a:solidFill>
              </a:rPr>
              <a:t>cannot be undone.</a:t>
            </a:r>
            <a:endParaRPr lang="en-US" sz="2800" b="1" dirty="0" smtClean="0">
              <a:solidFill>
                <a:schemeClr val="accent2">
                  <a:lumMod val="75000"/>
                </a:schemeClr>
              </a:solidFill>
            </a:endParaRPr>
          </a:p>
        </p:txBody>
      </p:sp>
      <p:sp>
        <p:nvSpPr>
          <p:cNvPr id="4" name="TextBox 3"/>
          <p:cNvSpPr txBox="1"/>
          <p:nvPr/>
        </p:nvSpPr>
        <p:spPr>
          <a:xfrm>
            <a:off x="0" y="0"/>
            <a:ext cx="9144000" cy="553998"/>
          </a:xfrm>
          <a:prstGeom prst="rect">
            <a:avLst/>
          </a:prstGeom>
          <a:noFill/>
        </p:spPr>
        <p:txBody>
          <a:bodyPr wrap="square" rtlCol="0">
            <a:spAutoFit/>
          </a:bodyPr>
          <a:lstStyle/>
          <a:p>
            <a:r>
              <a:rPr lang="en-US" sz="3000" b="1" dirty="0" smtClean="0">
                <a:solidFill>
                  <a:schemeClr val="accent2">
                    <a:lumMod val="75000"/>
                  </a:schemeClr>
                </a:solidFill>
              </a:rPr>
              <a:t>Julius Caesar                                                       Ancient Rome</a:t>
            </a:r>
            <a:endParaRPr lang="en-US" sz="3000" b="1" dirty="0">
              <a:solidFill>
                <a:schemeClr val="accent2">
                  <a:lumMod val="75000"/>
                </a:schemeClr>
              </a:solidFill>
            </a:endParaRPr>
          </a:p>
        </p:txBody>
      </p:sp>
      <p:pic>
        <p:nvPicPr>
          <p:cNvPr id="16386" name="Picture 2" descr="http://upload.wikimedia.org/wikipedia/commons/7/7f/Caesar-ueberschreitet-den-rubikon_1-640x447.jpg"/>
          <p:cNvPicPr>
            <a:picLocks noChangeAspect="1" noChangeArrowheads="1"/>
          </p:cNvPicPr>
          <p:nvPr/>
        </p:nvPicPr>
        <p:blipFill>
          <a:blip r:embed="rId2" cstate="print"/>
          <a:srcRect/>
          <a:stretch>
            <a:fillRect/>
          </a:stretch>
        </p:blipFill>
        <p:spPr bwMode="auto">
          <a:xfrm>
            <a:off x="3962400" y="3238976"/>
            <a:ext cx="5181600" cy="3619024"/>
          </a:xfrm>
          <a:prstGeom prst="rect">
            <a:avLst/>
          </a:prstGeom>
          <a:noFill/>
        </p:spPr>
      </p:pic>
    </p:spTree>
  </p:cSld>
  <p:clrMapOvr>
    <a:masterClrMapping/>
  </p:clrMapOvr>
  <p:transition advTm="12484">
    <p:fade/>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228600" y="762000"/>
            <a:ext cx="8077200" cy="6096000"/>
          </a:xfrm>
        </p:spPr>
        <p:txBody>
          <a:bodyPr>
            <a:noAutofit/>
          </a:bodyPr>
          <a:lstStyle/>
          <a:p>
            <a:pPr algn="l"/>
            <a:r>
              <a:rPr lang="en-US" sz="2800" b="1" dirty="0" smtClean="0">
                <a:solidFill>
                  <a:schemeClr val="accent2">
                    <a:lumMod val="75000"/>
                  </a:schemeClr>
                </a:solidFill>
              </a:rPr>
              <a:t>When Caesar reached the river, he knew he faced an important decision.  Caesar knew that if he obeyed the Senate and disbanded his army, his career would be over; but if he marched his troops across the river, the Senate would order Pompey and his army to retaliate.  </a:t>
            </a:r>
            <a:r>
              <a:rPr lang="en-US" sz="2800" b="1" dirty="0" smtClean="0">
                <a:solidFill>
                  <a:schemeClr val="tx1"/>
                </a:solidFill>
              </a:rPr>
              <a:t>Today when </a:t>
            </a:r>
            <a:br>
              <a:rPr lang="en-US" sz="2800" b="1" dirty="0" smtClean="0">
                <a:solidFill>
                  <a:schemeClr val="tx1"/>
                </a:solidFill>
              </a:rPr>
            </a:br>
            <a:r>
              <a:rPr lang="en-US" sz="2800" b="1" dirty="0" smtClean="0">
                <a:solidFill>
                  <a:schemeClr val="tx1"/>
                </a:solidFill>
              </a:rPr>
              <a:t>people say they are </a:t>
            </a:r>
            <a:br>
              <a:rPr lang="en-US" sz="2800" b="1" dirty="0" smtClean="0">
                <a:solidFill>
                  <a:schemeClr val="tx1"/>
                </a:solidFill>
              </a:rPr>
            </a:br>
            <a:r>
              <a:rPr lang="en-US" sz="2800" b="1" dirty="0" smtClean="0">
                <a:solidFill>
                  <a:schemeClr val="tx1"/>
                </a:solidFill>
              </a:rPr>
              <a:t>“crossing the Rubicon,” </a:t>
            </a:r>
            <a:br>
              <a:rPr lang="en-US" sz="2800" b="1" dirty="0" smtClean="0">
                <a:solidFill>
                  <a:schemeClr val="tx1"/>
                </a:solidFill>
              </a:rPr>
            </a:br>
            <a:r>
              <a:rPr lang="en-US" sz="2800" b="1" dirty="0" smtClean="0">
                <a:solidFill>
                  <a:schemeClr val="tx1"/>
                </a:solidFill>
              </a:rPr>
              <a:t>they refer to a very </a:t>
            </a:r>
            <a:br>
              <a:rPr lang="en-US" sz="2800" b="1" dirty="0" smtClean="0">
                <a:solidFill>
                  <a:schemeClr val="tx1"/>
                </a:solidFill>
              </a:rPr>
            </a:br>
            <a:r>
              <a:rPr lang="en-US" sz="2800" b="1" dirty="0" smtClean="0">
                <a:solidFill>
                  <a:schemeClr val="tx1"/>
                </a:solidFill>
              </a:rPr>
              <a:t>significant decision that </a:t>
            </a:r>
            <a:br>
              <a:rPr lang="en-US" sz="2800" b="1" dirty="0" smtClean="0">
                <a:solidFill>
                  <a:schemeClr val="tx1"/>
                </a:solidFill>
              </a:rPr>
            </a:br>
            <a:r>
              <a:rPr lang="en-US" sz="2800" b="1" dirty="0" smtClean="0">
                <a:solidFill>
                  <a:schemeClr val="tx1"/>
                </a:solidFill>
              </a:rPr>
              <a:t>cannot be undone.</a:t>
            </a:r>
            <a:endParaRPr lang="en-US" sz="2800" b="1" dirty="0" smtClean="0">
              <a:solidFill>
                <a:schemeClr val="tx1"/>
              </a:solidFill>
            </a:endParaRPr>
          </a:p>
        </p:txBody>
      </p:sp>
      <p:sp>
        <p:nvSpPr>
          <p:cNvPr id="4" name="TextBox 3"/>
          <p:cNvSpPr txBox="1"/>
          <p:nvPr/>
        </p:nvSpPr>
        <p:spPr>
          <a:xfrm>
            <a:off x="0" y="0"/>
            <a:ext cx="9144000" cy="553998"/>
          </a:xfrm>
          <a:prstGeom prst="rect">
            <a:avLst/>
          </a:prstGeom>
          <a:noFill/>
        </p:spPr>
        <p:txBody>
          <a:bodyPr wrap="square" rtlCol="0">
            <a:spAutoFit/>
          </a:bodyPr>
          <a:lstStyle/>
          <a:p>
            <a:r>
              <a:rPr lang="en-US" sz="3000" b="1" dirty="0" smtClean="0">
                <a:solidFill>
                  <a:schemeClr val="accent2">
                    <a:lumMod val="75000"/>
                  </a:schemeClr>
                </a:solidFill>
              </a:rPr>
              <a:t>Julius Caesar                                                       Ancient Rome</a:t>
            </a:r>
            <a:endParaRPr lang="en-US" sz="3000" b="1" dirty="0">
              <a:solidFill>
                <a:schemeClr val="accent2">
                  <a:lumMod val="75000"/>
                </a:schemeClr>
              </a:solidFill>
            </a:endParaRPr>
          </a:p>
        </p:txBody>
      </p:sp>
      <p:pic>
        <p:nvPicPr>
          <p:cNvPr id="16386" name="Picture 2" descr="http://upload.wikimedia.org/wikipedia/commons/7/7f/Caesar-ueberschreitet-den-rubikon_1-640x447.jpg"/>
          <p:cNvPicPr>
            <a:picLocks noChangeAspect="1" noChangeArrowheads="1"/>
          </p:cNvPicPr>
          <p:nvPr/>
        </p:nvPicPr>
        <p:blipFill>
          <a:blip r:embed="rId2" cstate="print"/>
          <a:srcRect/>
          <a:stretch>
            <a:fillRect/>
          </a:stretch>
        </p:blipFill>
        <p:spPr bwMode="auto">
          <a:xfrm>
            <a:off x="3962400" y="3238976"/>
            <a:ext cx="5181600" cy="3619024"/>
          </a:xfrm>
          <a:prstGeom prst="rect">
            <a:avLst/>
          </a:prstGeom>
          <a:noFill/>
        </p:spPr>
      </p:pic>
    </p:spTree>
  </p:cSld>
  <p:clrMapOvr>
    <a:masterClrMapping/>
  </p:clrMapOvr>
  <p:transition advTm="7953">
    <p:fade/>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4114800" y="762000"/>
            <a:ext cx="4800600" cy="6096000"/>
          </a:xfrm>
        </p:spPr>
        <p:txBody>
          <a:bodyPr>
            <a:noAutofit/>
          </a:bodyPr>
          <a:lstStyle/>
          <a:p>
            <a:pPr algn="l"/>
            <a:r>
              <a:rPr lang="en-US" sz="2800" b="1" dirty="0" smtClean="0">
                <a:solidFill>
                  <a:schemeClr val="tx1"/>
                </a:solidFill>
              </a:rPr>
              <a:t>As Caesar’s army approached Rome, many frightened senators fled the city.  </a:t>
            </a:r>
            <a:r>
              <a:rPr lang="en-US" sz="2800" b="1" dirty="0" smtClean="0">
                <a:solidFill>
                  <a:schemeClr val="accent2">
                    <a:lumMod val="75000"/>
                  </a:schemeClr>
                </a:solidFill>
              </a:rPr>
              <a:t>Pompey announced that “Rome cannot be defended,” and retreated south with his army.  The remaining senators named Caesar dictator.  For the next several months, Caesar and his army pursued Pompey through the Mediterranean until Pompey led his army to Egypt.</a:t>
            </a:r>
            <a:endParaRPr lang="en-US" sz="2800" b="1" dirty="0" smtClean="0">
              <a:solidFill>
                <a:schemeClr val="accent2">
                  <a:lumMod val="75000"/>
                </a:schemeClr>
              </a:solidFill>
            </a:endParaRPr>
          </a:p>
        </p:txBody>
      </p:sp>
      <p:sp>
        <p:nvSpPr>
          <p:cNvPr id="4" name="TextBox 3"/>
          <p:cNvSpPr txBox="1"/>
          <p:nvPr/>
        </p:nvSpPr>
        <p:spPr>
          <a:xfrm>
            <a:off x="0" y="0"/>
            <a:ext cx="9144000" cy="553998"/>
          </a:xfrm>
          <a:prstGeom prst="rect">
            <a:avLst/>
          </a:prstGeom>
          <a:noFill/>
        </p:spPr>
        <p:txBody>
          <a:bodyPr wrap="square" rtlCol="0">
            <a:spAutoFit/>
          </a:bodyPr>
          <a:lstStyle/>
          <a:p>
            <a:r>
              <a:rPr lang="en-US" sz="3000" b="1" dirty="0" smtClean="0">
                <a:solidFill>
                  <a:schemeClr val="accent2">
                    <a:lumMod val="75000"/>
                  </a:schemeClr>
                </a:solidFill>
              </a:rPr>
              <a:t>Julius Caesar                                                       Ancient Rome</a:t>
            </a:r>
            <a:endParaRPr lang="en-US" sz="3000" b="1" dirty="0">
              <a:solidFill>
                <a:schemeClr val="accent2">
                  <a:lumMod val="75000"/>
                </a:schemeClr>
              </a:solidFill>
            </a:endParaRPr>
          </a:p>
        </p:txBody>
      </p:sp>
      <p:pic>
        <p:nvPicPr>
          <p:cNvPr id="21506" name="Picture 2"/>
          <p:cNvPicPr>
            <a:picLocks noChangeAspect="1" noChangeArrowheads="1"/>
          </p:cNvPicPr>
          <p:nvPr/>
        </p:nvPicPr>
        <p:blipFill>
          <a:blip r:embed="rId2" cstate="print"/>
          <a:srcRect/>
          <a:stretch>
            <a:fillRect/>
          </a:stretch>
        </p:blipFill>
        <p:spPr bwMode="auto">
          <a:xfrm>
            <a:off x="152400" y="1219200"/>
            <a:ext cx="3811587" cy="4662487"/>
          </a:xfrm>
          <a:prstGeom prst="rect">
            <a:avLst/>
          </a:prstGeom>
          <a:noFill/>
          <a:ln w="9525">
            <a:noFill/>
            <a:miter lim="800000"/>
            <a:headEnd/>
            <a:tailEnd/>
          </a:ln>
          <a:effectLst/>
        </p:spPr>
      </p:pic>
    </p:spTree>
  </p:cSld>
  <p:clrMapOvr>
    <a:masterClrMapping/>
  </p:clrMapOvr>
  <p:transition advTm="5719">
    <p:fade/>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4114800" y="762000"/>
            <a:ext cx="4800600" cy="6096000"/>
          </a:xfrm>
        </p:spPr>
        <p:txBody>
          <a:bodyPr>
            <a:noAutofit/>
          </a:bodyPr>
          <a:lstStyle/>
          <a:p>
            <a:pPr algn="l"/>
            <a:r>
              <a:rPr lang="en-US" sz="2800" b="1" dirty="0" smtClean="0">
                <a:solidFill>
                  <a:schemeClr val="accent2">
                    <a:lumMod val="75000"/>
                  </a:schemeClr>
                </a:solidFill>
              </a:rPr>
              <a:t>As Caesar’s army approached Rome, many frightened senators fled the city.  </a:t>
            </a:r>
            <a:r>
              <a:rPr lang="en-US" sz="2800" b="1" dirty="0" smtClean="0">
                <a:solidFill>
                  <a:schemeClr val="tx1"/>
                </a:solidFill>
              </a:rPr>
              <a:t>Pompey announced that “Rome cannot be defended,” and retreated south with his army.  </a:t>
            </a:r>
            <a:r>
              <a:rPr lang="en-US" sz="2800" b="1" dirty="0" smtClean="0">
                <a:solidFill>
                  <a:schemeClr val="accent2">
                    <a:lumMod val="75000"/>
                  </a:schemeClr>
                </a:solidFill>
              </a:rPr>
              <a:t>The remaining senators named Caesar dictator.  For the next several months, Caesar and his army pursued Pompey through the Mediterranean until Pompey led his army to Egypt.</a:t>
            </a:r>
            <a:endParaRPr lang="en-US" sz="2800" b="1" dirty="0" smtClean="0">
              <a:solidFill>
                <a:schemeClr val="accent2">
                  <a:lumMod val="75000"/>
                </a:schemeClr>
              </a:solidFill>
            </a:endParaRPr>
          </a:p>
        </p:txBody>
      </p:sp>
      <p:sp>
        <p:nvSpPr>
          <p:cNvPr id="4" name="TextBox 3"/>
          <p:cNvSpPr txBox="1"/>
          <p:nvPr/>
        </p:nvSpPr>
        <p:spPr>
          <a:xfrm>
            <a:off x="0" y="0"/>
            <a:ext cx="9144000" cy="553998"/>
          </a:xfrm>
          <a:prstGeom prst="rect">
            <a:avLst/>
          </a:prstGeom>
          <a:noFill/>
        </p:spPr>
        <p:txBody>
          <a:bodyPr wrap="square" rtlCol="0">
            <a:spAutoFit/>
          </a:bodyPr>
          <a:lstStyle/>
          <a:p>
            <a:r>
              <a:rPr lang="en-US" sz="3000" b="1" dirty="0" smtClean="0">
                <a:solidFill>
                  <a:schemeClr val="accent2">
                    <a:lumMod val="75000"/>
                  </a:schemeClr>
                </a:solidFill>
              </a:rPr>
              <a:t>Julius Caesar                                                       Ancient Rome</a:t>
            </a:r>
            <a:endParaRPr lang="en-US" sz="3000" b="1" dirty="0">
              <a:solidFill>
                <a:schemeClr val="accent2">
                  <a:lumMod val="75000"/>
                </a:schemeClr>
              </a:solidFill>
            </a:endParaRPr>
          </a:p>
        </p:txBody>
      </p:sp>
      <p:pic>
        <p:nvPicPr>
          <p:cNvPr id="21506" name="Picture 2"/>
          <p:cNvPicPr>
            <a:picLocks noChangeAspect="1" noChangeArrowheads="1"/>
          </p:cNvPicPr>
          <p:nvPr/>
        </p:nvPicPr>
        <p:blipFill>
          <a:blip r:embed="rId2" cstate="print"/>
          <a:srcRect/>
          <a:stretch>
            <a:fillRect/>
          </a:stretch>
        </p:blipFill>
        <p:spPr bwMode="auto">
          <a:xfrm>
            <a:off x="152400" y="1219200"/>
            <a:ext cx="3811587" cy="4662487"/>
          </a:xfrm>
          <a:prstGeom prst="rect">
            <a:avLst/>
          </a:prstGeom>
          <a:noFill/>
          <a:ln w="9525">
            <a:noFill/>
            <a:miter lim="800000"/>
            <a:headEnd/>
            <a:tailEnd/>
          </a:ln>
          <a:effectLst/>
        </p:spPr>
      </p:pic>
    </p:spTree>
  </p:cSld>
  <p:clrMapOvr>
    <a:masterClrMapping/>
  </p:clrMapOvr>
  <p:transition advTm="5187">
    <p:fade/>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4114800" y="762000"/>
            <a:ext cx="4800600" cy="6096000"/>
          </a:xfrm>
        </p:spPr>
        <p:txBody>
          <a:bodyPr>
            <a:noAutofit/>
          </a:bodyPr>
          <a:lstStyle/>
          <a:p>
            <a:pPr algn="l"/>
            <a:r>
              <a:rPr lang="en-US" sz="2800" b="1" dirty="0" smtClean="0">
                <a:solidFill>
                  <a:schemeClr val="accent2">
                    <a:lumMod val="75000"/>
                  </a:schemeClr>
                </a:solidFill>
              </a:rPr>
              <a:t>As Caesar’s army approached Rome, many frightened senators fled the city.  Pompey announced that “Rome cannot be defended,” and retreated south with his army</a:t>
            </a:r>
            <a:r>
              <a:rPr lang="en-US" sz="2800" b="1" dirty="0" smtClean="0">
                <a:solidFill>
                  <a:schemeClr val="tx1"/>
                </a:solidFill>
              </a:rPr>
              <a:t>.  The remaining senators named Caesar dictator. </a:t>
            </a:r>
            <a:r>
              <a:rPr lang="en-US" sz="2800" b="1" dirty="0" smtClean="0">
                <a:solidFill>
                  <a:schemeClr val="accent2">
                    <a:lumMod val="75000"/>
                  </a:schemeClr>
                </a:solidFill>
              </a:rPr>
              <a:t> For the next several months, Caesar and his army pursued Pompey through the Mediterranean until Pompey led his army to Egypt.</a:t>
            </a:r>
            <a:endParaRPr lang="en-US" sz="2800" b="1" dirty="0" smtClean="0">
              <a:solidFill>
                <a:schemeClr val="accent2">
                  <a:lumMod val="75000"/>
                </a:schemeClr>
              </a:solidFill>
            </a:endParaRPr>
          </a:p>
        </p:txBody>
      </p:sp>
      <p:sp>
        <p:nvSpPr>
          <p:cNvPr id="4" name="TextBox 3"/>
          <p:cNvSpPr txBox="1"/>
          <p:nvPr/>
        </p:nvSpPr>
        <p:spPr>
          <a:xfrm>
            <a:off x="0" y="0"/>
            <a:ext cx="9144000" cy="553998"/>
          </a:xfrm>
          <a:prstGeom prst="rect">
            <a:avLst/>
          </a:prstGeom>
          <a:noFill/>
        </p:spPr>
        <p:txBody>
          <a:bodyPr wrap="square" rtlCol="0">
            <a:spAutoFit/>
          </a:bodyPr>
          <a:lstStyle/>
          <a:p>
            <a:r>
              <a:rPr lang="en-US" sz="3000" b="1" dirty="0" smtClean="0">
                <a:solidFill>
                  <a:schemeClr val="accent2">
                    <a:lumMod val="75000"/>
                  </a:schemeClr>
                </a:solidFill>
              </a:rPr>
              <a:t>Julius Caesar                                                       Ancient Rome</a:t>
            </a:r>
            <a:endParaRPr lang="en-US" sz="3000" b="1" dirty="0">
              <a:solidFill>
                <a:schemeClr val="accent2">
                  <a:lumMod val="75000"/>
                </a:schemeClr>
              </a:solidFill>
            </a:endParaRPr>
          </a:p>
        </p:txBody>
      </p:sp>
      <p:pic>
        <p:nvPicPr>
          <p:cNvPr id="21506" name="Picture 2"/>
          <p:cNvPicPr>
            <a:picLocks noChangeAspect="1" noChangeArrowheads="1"/>
          </p:cNvPicPr>
          <p:nvPr/>
        </p:nvPicPr>
        <p:blipFill>
          <a:blip r:embed="rId2" cstate="print"/>
          <a:srcRect/>
          <a:stretch>
            <a:fillRect/>
          </a:stretch>
        </p:blipFill>
        <p:spPr bwMode="auto">
          <a:xfrm>
            <a:off x="152400" y="1219200"/>
            <a:ext cx="3811587" cy="4662487"/>
          </a:xfrm>
          <a:prstGeom prst="rect">
            <a:avLst/>
          </a:prstGeom>
          <a:noFill/>
          <a:ln w="9525">
            <a:noFill/>
            <a:miter lim="800000"/>
            <a:headEnd/>
            <a:tailEnd/>
          </a:ln>
          <a:effectLst/>
        </p:spPr>
      </p:pic>
    </p:spTree>
  </p:cSld>
  <p:clrMapOvr>
    <a:masterClrMapping/>
  </p:clrMapOvr>
  <p:transition advTm="2938">
    <p:fad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3962400" y="762000"/>
            <a:ext cx="4953000" cy="5867400"/>
          </a:xfrm>
        </p:spPr>
        <p:txBody>
          <a:bodyPr>
            <a:noAutofit/>
          </a:bodyPr>
          <a:lstStyle/>
          <a:p>
            <a:pPr algn="l"/>
            <a:r>
              <a:rPr lang="en-US" sz="2800" b="1" dirty="0" smtClean="0">
                <a:solidFill>
                  <a:schemeClr val="accent2">
                    <a:lumMod val="75000"/>
                  </a:schemeClr>
                </a:solidFill>
              </a:rPr>
              <a:t>     Rome </a:t>
            </a:r>
            <a:r>
              <a:rPr lang="en-US" sz="2800" b="1" dirty="0">
                <a:solidFill>
                  <a:schemeClr val="accent2">
                    <a:lumMod val="75000"/>
                  </a:schemeClr>
                </a:solidFill>
              </a:rPr>
              <a:t>was growing and quite wealthy after the second Punic War, but the republic faced serious problems.</a:t>
            </a:r>
          </a:p>
          <a:p>
            <a:pPr algn="l"/>
            <a:r>
              <a:rPr lang="en-US" sz="2800" b="1" dirty="0" smtClean="0">
                <a:solidFill>
                  <a:schemeClr val="accent2">
                    <a:lumMod val="75000"/>
                  </a:schemeClr>
                </a:solidFill>
              </a:rPr>
              <a:t>     Many </a:t>
            </a:r>
            <a:r>
              <a:rPr lang="en-US" sz="2800" b="1" dirty="0">
                <a:solidFill>
                  <a:schemeClr val="accent2">
                    <a:lumMod val="75000"/>
                  </a:schemeClr>
                </a:solidFill>
              </a:rPr>
              <a:t>Roman politicians took bribes and often encouraged violent mobs to help them rise to power.   </a:t>
            </a:r>
            <a:r>
              <a:rPr lang="en-US" sz="2800" b="1" dirty="0">
                <a:solidFill>
                  <a:schemeClr val="tx1"/>
                </a:solidFill>
              </a:rPr>
              <a:t>Soldiers returning home from years at war could not find work because rich landowners used slaves to do the work once done by poor Romans.      </a:t>
            </a:r>
          </a:p>
          <a:p>
            <a:pPr algn="l"/>
            <a:endParaRPr lang="en-US" sz="2800" dirty="0"/>
          </a:p>
        </p:txBody>
      </p:sp>
      <p:sp>
        <p:nvSpPr>
          <p:cNvPr id="4" name="TextBox 3"/>
          <p:cNvSpPr txBox="1"/>
          <p:nvPr/>
        </p:nvSpPr>
        <p:spPr>
          <a:xfrm>
            <a:off x="0" y="0"/>
            <a:ext cx="9144000" cy="553998"/>
          </a:xfrm>
          <a:prstGeom prst="rect">
            <a:avLst/>
          </a:prstGeom>
          <a:noFill/>
        </p:spPr>
        <p:txBody>
          <a:bodyPr wrap="square" rtlCol="0">
            <a:spAutoFit/>
          </a:bodyPr>
          <a:lstStyle/>
          <a:p>
            <a:r>
              <a:rPr lang="en-US" sz="3000" b="1" dirty="0" smtClean="0">
                <a:solidFill>
                  <a:schemeClr val="accent2">
                    <a:lumMod val="75000"/>
                  </a:schemeClr>
                </a:solidFill>
              </a:rPr>
              <a:t>Julius Caesar                                                       Ancient Rome</a:t>
            </a:r>
            <a:endParaRPr lang="en-US" sz="3000" b="1" dirty="0">
              <a:solidFill>
                <a:schemeClr val="accent2">
                  <a:lumMod val="75000"/>
                </a:schemeClr>
              </a:solidFill>
            </a:endParaRPr>
          </a:p>
        </p:txBody>
      </p:sp>
      <p:pic>
        <p:nvPicPr>
          <p:cNvPr id="11267" name="Picture 3"/>
          <p:cNvPicPr>
            <a:picLocks noChangeAspect="1" noChangeArrowheads="1"/>
          </p:cNvPicPr>
          <p:nvPr/>
        </p:nvPicPr>
        <p:blipFill>
          <a:blip r:embed="rId2" cstate="print"/>
          <a:srcRect/>
          <a:stretch>
            <a:fillRect/>
          </a:stretch>
        </p:blipFill>
        <p:spPr bwMode="auto">
          <a:xfrm>
            <a:off x="0" y="762000"/>
            <a:ext cx="3886200" cy="5983874"/>
          </a:xfrm>
          <a:prstGeom prst="rect">
            <a:avLst/>
          </a:prstGeom>
          <a:noFill/>
          <a:ln w="9525">
            <a:noFill/>
            <a:miter lim="800000"/>
            <a:headEnd/>
            <a:tailEnd/>
          </a:ln>
          <a:effectLst/>
        </p:spPr>
      </p:pic>
    </p:spTree>
  </p:cSld>
  <p:clrMapOvr>
    <a:masterClrMapping/>
  </p:clrMapOvr>
  <p:transition advTm="9531">
    <p:fade/>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4114800" y="762000"/>
            <a:ext cx="4800600" cy="6096000"/>
          </a:xfrm>
        </p:spPr>
        <p:txBody>
          <a:bodyPr>
            <a:noAutofit/>
          </a:bodyPr>
          <a:lstStyle/>
          <a:p>
            <a:pPr algn="l"/>
            <a:r>
              <a:rPr lang="en-US" sz="2800" b="1" dirty="0" smtClean="0">
                <a:solidFill>
                  <a:schemeClr val="accent2">
                    <a:lumMod val="75000"/>
                  </a:schemeClr>
                </a:solidFill>
              </a:rPr>
              <a:t>As Caesar’s army approached Rome, many frightened senators fled the city.  Pompey announced that “Rome cannot be defended,” and retreated south with his army.  The remaining senators named Caesar dictator.  </a:t>
            </a:r>
            <a:r>
              <a:rPr lang="en-US" sz="2800" b="1" dirty="0" smtClean="0">
                <a:solidFill>
                  <a:schemeClr val="tx1"/>
                </a:solidFill>
              </a:rPr>
              <a:t>For the next several months, Caesar and his army pursued Pompey through the Mediterranean until Pompey led his army to Egypt.</a:t>
            </a:r>
            <a:endParaRPr lang="en-US" sz="2800" b="1" dirty="0" smtClean="0">
              <a:solidFill>
                <a:schemeClr val="tx1"/>
              </a:solidFill>
            </a:endParaRPr>
          </a:p>
        </p:txBody>
      </p:sp>
      <p:sp>
        <p:nvSpPr>
          <p:cNvPr id="4" name="TextBox 3"/>
          <p:cNvSpPr txBox="1"/>
          <p:nvPr/>
        </p:nvSpPr>
        <p:spPr>
          <a:xfrm>
            <a:off x="0" y="0"/>
            <a:ext cx="9144000" cy="553998"/>
          </a:xfrm>
          <a:prstGeom prst="rect">
            <a:avLst/>
          </a:prstGeom>
          <a:noFill/>
        </p:spPr>
        <p:txBody>
          <a:bodyPr wrap="square" rtlCol="0">
            <a:spAutoFit/>
          </a:bodyPr>
          <a:lstStyle/>
          <a:p>
            <a:r>
              <a:rPr lang="en-US" sz="3000" b="1" dirty="0" smtClean="0">
                <a:solidFill>
                  <a:schemeClr val="accent2">
                    <a:lumMod val="75000"/>
                  </a:schemeClr>
                </a:solidFill>
              </a:rPr>
              <a:t>Julius Caesar                                                       Ancient Rome</a:t>
            </a:r>
            <a:endParaRPr lang="en-US" sz="3000" b="1" dirty="0">
              <a:solidFill>
                <a:schemeClr val="accent2">
                  <a:lumMod val="75000"/>
                </a:schemeClr>
              </a:solidFill>
            </a:endParaRPr>
          </a:p>
        </p:txBody>
      </p:sp>
      <p:pic>
        <p:nvPicPr>
          <p:cNvPr id="21506" name="Picture 2"/>
          <p:cNvPicPr>
            <a:picLocks noChangeAspect="1" noChangeArrowheads="1"/>
          </p:cNvPicPr>
          <p:nvPr/>
        </p:nvPicPr>
        <p:blipFill>
          <a:blip r:embed="rId2" cstate="print"/>
          <a:srcRect/>
          <a:stretch>
            <a:fillRect/>
          </a:stretch>
        </p:blipFill>
        <p:spPr bwMode="auto">
          <a:xfrm>
            <a:off x="152400" y="1219200"/>
            <a:ext cx="3811587" cy="4662487"/>
          </a:xfrm>
          <a:prstGeom prst="rect">
            <a:avLst/>
          </a:prstGeom>
          <a:noFill/>
          <a:ln w="9525">
            <a:noFill/>
            <a:miter lim="800000"/>
            <a:headEnd/>
            <a:tailEnd/>
          </a:ln>
          <a:effectLst/>
        </p:spPr>
      </p:pic>
    </p:spTree>
  </p:cSld>
  <p:clrMapOvr>
    <a:masterClrMapping/>
  </p:clrMapOvr>
  <p:transition advTm="8015">
    <p:fade/>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304800" y="762000"/>
            <a:ext cx="8610600" cy="6096000"/>
          </a:xfrm>
        </p:spPr>
        <p:txBody>
          <a:bodyPr>
            <a:noAutofit/>
          </a:bodyPr>
          <a:lstStyle/>
          <a:p>
            <a:pPr algn="l"/>
            <a:r>
              <a:rPr lang="en-US" sz="2800" b="1" dirty="0" smtClean="0">
                <a:solidFill>
                  <a:schemeClr val="tx1"/>
                </a:solidFill>
              </a:rPr>
              <a:t>When Caesar arrived in Egypt, he met Ptolemy XIII, the ten-year-old ruler of the ancient land.  </a:t>
            </a:r>
            <a:r>
              <a:rPr lang="en-US" sz="2800" b="1" dirty="0" smtClean="0">
                <a:solidFill>
                  <a:schemeClr val="accent2">
                    <a:lumMod val="75000"/>
                  </a:schemeClr>
                </a:solidFill>
              </a:rPr>
              <a:t>Hoping to gain favor with Rome, Ptolemy presented Caesar with Pompey’s decapitated head.  Caesar then met and fell in love with Cleopatra, Ptolemy older sister.  Caesar spent a year with Cleopatra, and then returned to Rome as a conquering hero. </a:t>
            </a:r>
            <a:endParaRPr lang="en-US" sz="2800" b="1" dirty="0" smtClean="0">
              <a:solidFill>
                <a:schemeClr val="accent2">
                  <a:lumMod val="75000"/>
                </a:schemeClr>
              </a:solidFill>
            </a:endParaRPr>
          </a:p>
        </p:txBody>
      </p:sp>
      <p:sp>
        <p:nvSpPr>
          <p:cNvPr id="4" name="TextBox 3"/>
          <p:cNvSpPr txBox="1"/>
          <p:nvPr/>
        </p:nvSpPr>
        <p:spPr>
          <a:xfrm>
            <a:off x="0" y="0"/>
            <a:ext cx="9144000" cy="553998"/>
          </a:xfrm>
          <a:prstGeom prst="rect">
            <a:avLst/>
          </a:prstGeom>
          <a:noFill/>
        </p:spPr>
        <p:txBody>
          <a:bodyPr wrap="square" rtlCol="0">
            <a:spAutoFit/>
          </a:bodyPr>
          <a:lstStyle/>
          <a:p>
            <a:r>
              <a:rPr lang="en-US" sz="3000" b="1" dirty="0" smtClean="0">
                <a:solidFill>
                  <a:schemeClr val="accent2">
                    <a:lumMod val="75000"/>
                  </a:schemeClr>
                </a:solidFill>
              </a:rPr>
              <a:t>Julius Caesar                                                       Ancient Rome</a:t>
            </a:r>
            <a:endParaRPr lang="en-US" sz="3000" b="1" dirty="0">
              <a:solidFill>
                <a:schemeClr val="accent2">
                  <a:lumMod val="75000"/>
                </a:schemeClr>
              </a:solidFill>
            </a:endParaRPr>
          </a:p>
        </p:txBody>
      </p:sp>
      <p:pic>
        <p:nvPicPr>
          <p:cNvPr id="22530" name="Picture 2"/>
          <p:cNvPicPr>
            <a:picLocks noChangeAspect="1" noChangeArrowheads="1"/>
          </p:cNvPicPr>
          <p:nvPr/>
        </p:nvPicPr>
        <p:blipFill>
          <a:blip r:embed="rId2" cstate="print"/>
          <a:srcRect/>
          <a:stretch>
            <a:fillRect/>
          </a:stretch>
        </p:blipFill>
        <p:spPr bwMode="auto">
          <a:xfrm>
            <a:off x="1295400" y="3886200"/>
            <a:ext cx="6503987" cy="2842446"/>
          </a:xfrm>
          <a:prstGeom prst="rect">
            <a:avLst/>
          </a:prstGeom>
          <a:noFill/>
          <a:ln w="9525">
            <a:noFill/>
            <a:miter lim="800000"/>
            <a:headEnd/>
            <a:tailEnd/>
          </a:ln>
          <a:effectLst/>
        </p:spPr>
      </p:pic>
    </p:spTree>
  </p:cSld>
  <p:clrMapOvr>
    <a:masterClrMapping/>
  </p:clrMapOvr>
  <p:transition advTm="7672">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22530"/>
                                        </p:tgtEl>
                                        <p:attrNameLst>
                                          <p:attrName>style.visibility</p:attrName>
                                        </p:attrNameLst>
                                      </p:cBhvr>
                                      <p:to>
                                        <p:strVal val="visible"/>
                                      </p:to>
                                    </p:set>
                                    <p:animEffect transition="in" filter="fade">
                                      <p:cBhvr>
                                        <p:cTn id="7" dur="2000"/>
                                        <p:tgtEl>
                                          <p:spTgt spid="225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304800" y="762000"/>
            <a:ext cx="8610600" cy="6096000"/>
          </a:xfrm>
        </p:spPr>
        <p:txBody>
          <a:bodyPr>
            <a:noAutofit/>
          </a:bodyPr>
          <a:lstStyle/>
          <a:p>
            <a:pPr algn="l"/>
            <a:r>
              <a:rPr lang="en-US" sz="2800" b="1" dirty="0" smtClean="0">
                <a:solidFill>
                  <a:schemeClr val="accent2">
                    <a:lumMod val="75000"/>
                  </a:schemeClr>
                </a:solidFill>
              </a:rPr>
              <a:t>When Caesar arrived in Egypt, he met Ptolemy XIII, the ten-year-old ruler of the ancient land.  </a:t>
            </a:r>
            <a:r>
              <a:rPr lang="en-US" sz="2800" b="1" dirty="0" smtClean="0">
                <a:solidFill>
                  <a:schemeClr val="tx1"/>
                </a:solidFill>
              </a:rPr>
              <a:t>Hoping to gain favor with Rome, Ptolemy presented Caesar with Pompey’s decapitated head.  </a:t>
            </a:r>
            <a:r>
              <a:rPr lang="en-US" sz="2800" b="1" dirty="0" smtClean="0">
                <a:solidFill>
                  <a:schemeClr val="accent2">
                    <a:lumMod val="75000"/>
                  </a:schemeClr>
                </a:solidFill>
              </a:rPr>
              <a:t>Caesar then met and fell in love with Cleopatra, Ptolemy older sister.  Caesar spent a year with Cleopatra, and then returned to Rome as a conquering hero. </a:t>
            </a:r>
            <a:endParaRPr lang="en-US" sz="2800" b="1" dirty="0" smtClean="0">
              <a:solidFill>
                <a:schemeClr val="accent2">
                  <a:lumMod val="75000"/>
                </a:schemeClr>
              </a:solidFill>
            </a:endParaRPr>
          </a:p>
        </p:txBody>
      </p:sp>
      <p:sp>
        <p:nvSpPr>
          <p:cNvPr id="4" name="TextBox 3"/>
          <p:cNvSpPr txBox="1"/>
          <p:nvPr/>
        </p:nvSpPr>
        <p:spPr>
          <a:xfrm>
            <a:off x="0" y="0"/>
            <a:ext cx="9144000" cy="553998"/>
          </a:xfrm>
          <a:prstGeom prst="rect">
            <a:avLst/>
          </a:prstGeom>
          <a:noFill/>
        </p:spPr>
        <p:txBody>
          <a:bodyPr wrap="square" rtlCol="0">
            <a:spAutoFit/>
          </a:bodyPr>
          <a:lstStyle/>
          <a:p>
            <a:r>
              <a:rPr lang="en-US" sz="3000" b="1" dirty="0" smtClean="0">
                <a:solidFill>
                  <a:schemeClr val="accent2">
                    <a:lumMod val="75000"/>
                  </a:schemeClr>
                </a:solidFill>
              </a:rPr>
              <a:t>Julius Caesar                                                       Ancient Rome</a:t>
            </a:r>
            <a:endParaRPr lang="en-US" sz="3000" b="1" dirty="0">
              <a:solidFill>
                <a:schemeClr val="accent2">
                  <a:lumMod val="75000"/>
                </a:schemeClr>
              </a:solidFill>
            </a:endParaRPr>
          </a:p>
        </p:txBody>
      </p:sp>
      <p:pic>
        <p:nvPicPr>
          <p:cNvPr id="22530" name="Picture 2"/>
          <p:cNvPicPr>
            <a:picLocks noChangeAspect="1" noChangeArrowheads="1"/>
          </p:cNvPicPr>
          <p:nvPr/>
        </p:nvPicPr>
        <p:blipFill>
          <a:blip r:embed="rId2" cstate="print"/>
          <a:srcRect/>
          <a:stretch>
            <a:fillRect/>
          </a:stretch>
        </p:blipFill>
        <p:spPr bwMode="auto">
          <a:xfrm>
            <a:off x="1295400" y="3886200"/>
            <a:ext cx="6503987" cy="2842446"/>
          </a:xfrm>
          <a:prstGeom prst="rect">
            <a:avLst/>
          </a:prstGeom>
          <a:noFill/>
          <a:ln w="9525">
            <a:noFill/>
            <a:miter lim="800000"/>
            <a:headEnd/>
            <a:tailEnd/>
          </a:ln>
          <a:effectLst/>
        </p:spPr>
      </p:pic>
    </p:spTree>
  </p:cSld>
  <p:clrMapOvr>
    <a:masterClrMapping/>
  </p:clrMapOvr>
  <p:transition advTm="6750">
    <p:fade/>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304800" y="762000"/>
            <a:ext cx="8610600" cy="6096000"/>
          </a:xfrm>
        </p:spPr>
        <p:txBody>
          <a:bodyPr>
            <a:noAutofit/>
          </a:bodyPr>
          <a:lstStyle/>
          <a:p>
            <a:pPr algn="l"/>
            <a:r>
              <a:rPr lang="en-US" sz="2800" b="1" dirty="0" smtClean="0">
                <a:solidFill>
                  <a:schemeClr val="accent2">
                    <a:lumMod val="75000"/>
                  </a:schemeClr>
                </a:solidFill>
              </a:rPr>
              <a:t>When Caesar arrived in Egypt, he met Ptolemy XIII, the ten-year-old ruler of the ancient land.  Hoping to gain favor with Rome, Ptolemy presented Caesar with Pompey’s decapitated head. </a:t>
            </a:r>
            <a:r>
              <a:rPr lang="en-US" sz="2800" b="1" dirty="0" smtClean="0">
                <a:solidFill>
                  <a:schemeClr val="tx1"/>
                </a:solidFill>
              </a:rPr>
              <a:t> Caesar then met and fell in love with Cleopatra, Ptolemy older sister.  </a:t>
            </a:r>
            <a:r>
              <a:rPr lang="en-US" sz="2800" b="1" dirty="0" smtClean="0">
                <a:solidFill>
                  <a:schemeClr val="accent2">
                    <a:lumMod val="75000"/>
                  </a:schemeClr>
                </a:solidFill>
              </a:rPr>
              <a:t>Caesar spent a year with Cleopatra, and then returned to Rome as a conquering hero. </a:t>
            </a:r>
            <a:endParaRPr lang="en-US" sz="2800" b="1" dirty="0" smtClean="0">
              <a:solidFill>
                <a:schemeClr val="accent2">
                  <a:lumMod val="75000"/>
                </a:schemeClr>
              </a:solidFill>
            </a:endParaRPr>
          </a:p>
        </p:txBody>
      </p:sp>
      <p:sp>
        <p:nvSpPr>
          <p:cNvPr id="4" name="TextBox 3"/>
          <p:cNvSpPr txBox="1"/>
          <p:nvPr/>
        </p:nvSpPr>
        <p:spPr>
          <a:xfrm>
            <a:off x="0" y="0"/>
            <a:ext cx="9144000" cy="553998"/>
          </a:xfrm>
          <a:prstGeom prst="rect">
            <a:avLst/>
          </a:prstGeom>
          <a:noFill/>
        </p:spPr>
        <p:txBody>
          <a:bodyPr wrap="square" rtlCol="0">
            <a:spAutoFit/>
          </a:bodyPr>
          <a:lstStyle/>
          <a:p>
            <a:r>
              <a:rPr lang="en-US" sz="3000" b="1" dirty="0" smtClean="0">
                <a:solidFill>
                  <a:schemeClr val="accent2">
                    <a:lumMod val="75000"/>
                  </a:schemeClr>
                </a:solidFill>
              </a:rPr>
              <a:t>Julius Caesar                                                       Ancient Rome</a:t>
            </a:r>
            <a:endParaRPr lang="en-US" sz="3000" b="1" dirty="0">
              <a:solidFill>
                <a:schemeClr val="accent2">
                  <a:lumMod val="75000"/>
                </a:schemeClr>
              </a:solidFill>
            </a:endParaRPr>
          </a:p>
        </p:txBody>
      </p:sp>
      <p:pic>
        <p:nvPicPr>
          <p:cNvPr id="22530" name="Picture 2"/>
          <p:cNvPicPr>
            <a:picLocks noChangeAspect="1" noChangeArrowheads="1"/>
          </p:cNvPicPr>
          <p:nvPr/>
        </p:nvPicPr>
        <p:blipFill>
          <a:blip r:embed="rId2" cstate="print"/>
          <a:srcRect/>
          <a:stretch>
            <a:fillRect/>
          </a:stretch>
        </p:blipFill>
        <p:spPr bwMode="auto">
          <a:xfrm>
            <a:off x="1295400" y="3886200"/>
            <a:ext cx="6503987" cy="2842446"/>
          </a:xfrm>
          <a:prstGeom prst="rect">
            <a:avLst/>
          </a:prstGeom>
          <a:noFill/>
          <a:ln w="9525">
            <a:noFill/>
            <a:miter lim="800000"/>
            <a:headEnd/>
            <a:tailEnd/>
          </a:ln>
          <a:effectLst/>
        </p:spPr>
      </p:pic>
    </p:spTree>
  </p:cSld>
  <p:clrMapOvr>
    <a:masterClrMapping/>
  </p:clrMapOvr>
  <p:transition advTm="5078">
    <p:fade/>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304800" y="762000"/>
            <a:ext cx="8610600" cy="6096000"/>
          </a:xfrm>
        </p:spPr>
        <p:txBody>
          <a:bodyPr>
            <a:noAutofit/>
          </a:bodyPr>
          <a:lstStyle/>
          <a:p>
            <a:pPr algn="l"/>
            <a:r>
              <a:rPr lang="en-US" sz="2800" b="1" dirty="0" smtClean="0">
                <a:solidFill>
                  <a:schemeClr val="accent2">
                    <a:lumMod val="75000"/>
                  </a:schemeClr>
                </a:solidFill>
              </a:rPr>
              <a:t>When Caesar arrived in Egypt, he met Ptolemy XIII, the ten-year-old ruler of the ancient land.  Hoping to gain favor with Rome, Ptolemy presented Caesar with Pompey’s decapitated head.  Caesar then met and fell in love with Cleopatra, Ptolemy older sister.  </a:t>
            </a:r>
            <a:r>
              <a:rPr lang="en-US" sz="2800" b="1" dirty="0" smtClean="0">
                <a:solidFill>
                  <a:schemeClr val="tx1"/>
                </a:solidFill>
              </a:rPr>
              <a:t>Caesar spent a year with Cleopatra, and then returned to Rome as a conquering hero. </a:t>
            </a:r>
            <a:endParaRPr lang="en-US" sz="2800" b="1" dirty="0" smtClean="0">
              <a:solidFill>
                <a:schemeClr val="tx1"/>
              </a:solidFill>
            </a:endParaRPr>
          </a:p>
        </p:txBody>
      </p:sp>
      <p:sp>
        <p:nvSpPr>
          <p:cNvPr id="4" name="TextBox 3"/>
          <p:cNvSpPr txBox="1"/>
          <p:nvPr/>
        </p:nvSpPr>
        <p:spPr>
          <a:xfrm>
            <a:off x="0" y="0"/>
            <a:ext cx="9144000" cy="553998"/>
          </a:xfrm>
          <a:prstGeom prst="rect">
            <a:avLst/>
          </a:prstGeom>
          <a:noFill/>
        </p:spPr>
        <p:txBody>
          <a:bodyPr wrap="square" rtlCol="0">
            <a:spAutoFit/>
          </a:bodyPr>
          <a:lstStyle/>
          <a:p>
            <a:r>
              <a:rPr lang="en-US" sz="3000" b="1" dirty="0" smtClean="0">
                <a:solidFill>
                  <a:schemeClr val="accent2">
                    <a:lumMod val="75000"/>
                  </a:schemeClr>
                </a:solidFill>
              </a:rPr>
              <a:t>Julius Caesar                                                       Ancient Rome</a:t>
            </a:r>
            <a:endParaRPr lang="en-US" sz="3000" b="1" dirty="0">
              <a:solidFill>
                <a:schemeClr val="accent2">
                  <a:lumMod val="75000"/>
                </a:schemeClr>
              </a:solidFill>
            </a:endParaRPr>
          </a:p>
        </p:txBody>
      </p:sp>
      <p:pic>
        <p:nvPicPr>
          <p:cNvPr id="22530" name="Picture 2"/>
          <p:cNvPicPr>
            <a:picLocks noChangeAspect="1" noChangeArrowheads="1"/>
          </p:cNvPicPr>
          <p:nvPr/>
        </p:nvPicPr>
        <p:blipFill>
          <a:blip r:embed="rId2" cstate="print"/>
          <a:srcRect/>
          <a:stretch>
            <a:fillRect/>
          </a:stretch>
        </p:blipFill>
        <p:spPr bwMode="auto">
          <a:xfrm>
            <a:off x="1295400" y="3886200"/>
            <a:ext cx="6503987" cy="2842446"/>
          </a:xfrm>
          <a:prstGeom prst="rect">
            <a:avLst/>
          </a:prstGeom>
          <a:noFill/>
          <a:ln w="9525">
            <a:noFill/>
            <a:miter lim="800000"/>
            <a:headEnd/>
            <a:tailEnd/>
          </a:ln>
          <a:effectLst/>
        </p:spPr>
      </p:pic>
    </p:spTree>
  </p:cSld>
  <p:clrMapOvr>
    <a:masterClrMapping/>
  </p:clrMapOvr>
  <p:transition advTm="5407">
    <p:fade/>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val 4"/>
          <p:cNvSpPr/>
          <p:nvPr/>
        </p:nvSpPr>
        <p:spPr>
          <a:xfrm>
            <a:off x="6400800" y="2133600"/>
            <a:ext cx="1981200" cy="3276600"/>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ubtitle 2"/>
          <p:cNvSpPr>
            <a:spLocks noGrp="1"/>
          </p:cNvSpPr>
          <p:nvPr>
            <p:ph type="subTitle" idx="1"/>
          </p:nvPr>
        </p:nvSpPr>
        <p:spPr>
          <a:xfrm>
            <a:off x="381000" y="609600"/>
            <a:ext cx="8763000" cy="6019800"/>
          </a:xfrm>
        </p:spPr>
        <p:txBody>
          <a:bodyPr>
            <a:noAutofit/>
          </a:bodyPr>
          <a:lstStyle/>
          <a:p>
            <a:pPr algn="l"/>
            <a:r>
              <a:rPr lang="en-US" sz="2800" b="1" dirty="0" smtClean="0">
                <a:solidFill>
                  <a:schemeClr val="accent2">
                    <a:lumMod val="75000"/>
                  </a:schemeClr>
                </a:solidFill>
              </a:rPr>
              <a:t>     </a:t>
            </a:r>
            <a:r>
              <a:rPr lang="en-US" sz="2800" b="1" dirty="0" smtClean="0">
                <a:solidFill>
                  <a:schemeClr val="tx1"/>
                </a:solidFill>
              </a:rPr>
              <a:t>The Senate elected, then re-elected Caesar consul, breaking the Roman tradition that a consul serve only one year.  </a:t>
            </a:r>
            <a:r>
              <a:rPr lang="en-US" sz="2800" b="1" dirty="0" smtClean="0">
                <a:solidFill>
                  <a:schemeClr val="accent2">
                    <a:lumMod val="75000"/>
                  </a:schemeClr>
                </a:solidFill>
              </a:rPr>
              <a:t>While in power, Caesar settled 80,000 of his soldiers in colonies, built buildings and </a:t>
            </a:r>
            <a:br>
              <a:rPr lang="en-US" sz="2800" b="1" dirty="0" smtClean="0">
                <a:solidFill>
                  <a:schemeClr val="accent2">
                    <a:lumMod val="75000"/>
                  </a:schemeClr>
                </a:solidFill>
              </a:rPr>
            </a:br>
            <a:r>
              <a:rPr lang="en-US" sz="2800" b="1" dirty="0" smtClean="0">
                <a:solidFill>
                  <a:schemeClr val="accent2">
                    <a:lumMod val="75000"/>
                  </a:schemeClr>
                </a:solidFill>
              </a:rPr>
              <a:t>monuments throughout the city, </a:t>
            </a:r>
            <a:br>
              <a:rPr lang="en-US" sz="2800" b="1" dirty="0" smtClean="0">
                <a:solidFill>
                  <a:schemeClr val="accent2">
                    <a:lumMod val="75000"/>
                  </a:schemeClr>
                </a:solidFill>
              </a:rPr>
            </a:br>
            <a:r>
              <a:rPr lang="en-US" sz="2800" b="1" dirty="0" smtClean="0">
                <a:solidFill>
                  <a:schemeClr val="accent2">
                    <a:lumMod val="75000"/>
                  </a:schemeClr>
                </a:solidFill>
              </a:rPr>
              <a:t>and reformed the calendar.</a:t>
            </a:r>
            <a:br>
              <a:rPr lang="en-US" sz="2800" b="1" dirty="0" smtClean="0">
                <a:solidFill>
                  <a:schemeClr val="accent2">
                    <a:lumMod val="75000"/>
                  </a:schemeClr>
                </a:solidFill>
              </a:rPr>
            </a:br>
            <a:r>
              <a:rPr lang="en-US" sz="2800" b="1" dirty="0" smtClean="0">
                <a:solidFill>
                  <a:schemeClr val="accent2">
                    <a:lumMod val="75000"/>
                  </a:schemeClr>
                </a:solidFill>
              </a:rPr>
              <a:t>     When Caesar came to power, the </a:t>
            </a:r>
            <a:br>
              <a:rPr lang="en-US" sz="2800" b="1" dirty="0" smtClean="0">
                <a:solidFill>
                  <a:schemeClr val="accent2">
                    <a:lumMod val="75000"/>
                  </a:schemeClr>
                </a:solidFill>
              </a:rPr>
            </a:br>
            <a:r>
              <a:rPr lang="en-US" sz="2800" b="1" dirty="0" smtClean="0">
                <a:solidFill>
                  <a:schemeClr val="accent2">
                    <a:lumMod val="75000"/>
                  </a:schemeClr>
                </a:solidFill>
              </a:rPr>
              <a:t>calendar was out of alignment with </a:t>
            </a:r>
            <a:br>
              <a:rPr lang="en-US" sz="2800" b="1" dirty="0" smtClean="0">
                <a:solidFill>
                  <a:schemeClr val="accent2">
                    <a:lumMod val="75000"/>
                  </a:schemeClr>
                </a:solidFill>
              </a:rPr>
            </a:br>
            <a:r>
              <a:rPr lang="en-US" sz="2800" b="1" dirty="0" smtClean="0">
                <a:solidFill>
                  <a:schemeClr val="accent2">
                    <a:lumMod val="75000"/>
                  </a:schemeClr>
                </a:solidFill>
              </a:rPr>
              <a:t>the seasons.  Caesar instituted the </a:t>
            </a:r>
            <a:br>
              <a:rPr lang="en-US" sz="2800" b="1" dirty="0" smtClean="0">
                <a:solidFill>
                  <a:schemeClr val="accent2">
                    <a:lumMod val="75000"/>
                  </a:schemeClr>
                </a:solidFill>
              </a:rPr>
            </a:br>
            <a:r>
              <a:rPr lang="en-US" sz="2800" b="1" dirty="0" smtClean="0">
                <a:solidFill>
                  <a:schemeClr val="accent2">
                    <a:lumMod val="75000"/>
                  </a:schemeClr>
                </a:solidFill>
              </a:rPr>
              <a:t>Julian calendar of 365¼ days.  Caesar </a:t>
            </a:r>
            <a:br>
              <a:rPr lang="en-US" sz="2800" b="1" dirty="0" smtClean="0">
                <a:solidFill>
                  <a:schemeClr val="accent2">
                    <a:lumMod val="75000"/>
                  </a:schemeClr>
                </a:solidFill>
              </a:rPr>
            </a:br>
            <a:r>
              <a:rPr lang="en-US" sz="2800" b="1" dirty="0" smtClean="0">
                <a:solidFill>
                  <a:schemeClr val="accent2">
                    <a:lumMod val="75000"/>
                  </a:schemeClr>
                </a:solidFill>
              </a:rPr>
              <a:t>added a month to the calendar and </a:t>
            </a:r>
            <a:br>
              <a:rPr lang="en-US" sz="2800" b="1" dirty="0" smtClean="0">
                <a:solidFill>
                  <a:schemeClr val="accent2">
                    <a:lumMod val="75000"/>
                  </a:schemeClr>
                </a:solidFill>
              </a:rPr>
            </a:br>
            <a:r>
              <a:rPr lang="en-US" sz="2800" b="1" dirty="0" smtClean="0">
                <a:solidFill>
                  <a:schemeClr val="accent2">
                    <a:lumMod val="75000"/>
                  </a:schemeClr>
                </a:solidFill>
              </a:rPr>
              <a:t>named it July for himself.  Caesar’s </a:t>
            </a:r>
            <a:br>
              <a:rPr lang="en-US" sz="2800" b="1" dirty="0" smtClean="0">
                <a:solidFill>
                  <a:schemeClr val="accent2">
                    <a:lumMod val="75000"/>
                  </a:schemeClr>
                </a:solidFill>
              </a:rPr>
            </a:br>
            <a:r>
              <a:rPr lang="en-US" sz="2800" b="1" dirty="0" smtClean="0">
                <a:solidFill>
                  <a:schemeClr val="accent2">
                    <a:lumMod val="75000"/>
                  </a:schemeClr>
                </a:solidFill>
              </a:rPr>
              <a:t>calendar is closely related to the </a:t>
            </a:r>
            <a:br>
              <a:rPr lang="en-US" sz="2800" b="1" dirty="0" smtClean="0">
                <a:solidFill>
                  <a:schemeClr val="accent2">
                    <a:lumMod val="75000"/>
                  </a:schemeClr>
                </a:solidFill>
              </a:rPr>
            </a:br>
            <a:r>
              <a:rPr lang="en-US" sz="2800" b="1" dirty="0" smtClean="0">
                <a:solidFill>
                  <a:schemeClr val="accent2">
                    <a:lumMod val="75000"/>
                  </a:schemeClr>
                </a:solidFill>
              </a:rPr>
              <a:t>calendar we use today. </a:t>
            </a:r>
            <a:endParaRPr lang="en-US" sz="2800" b="1" dirty="0" smtClean="0">
              <a:solidFill>
                <a:schemeClr val="accent2">
                  <a:lumMod val="75000"/>
                </a:schemeClr>
              </a:solidFill>
            </a:endParaRPr>
          </a:p>
        </p:txBody>
      </p:sp>
      <p:sp>
        <p:nvSpPr>
          <p:cNvPr id="4" name="TextBox 3"/>
          <p:cNvSpPr txBox="1"/>
          <p:nvPr/>
        </p:nvSpPr>
        <p:spPr>
          <a:xfrm>
            <a:off x="0" y="0"/>
            <a:ext cx="9144000" cy="553998"/>
          </a:xfrm>
          <a:prstGeom prst="rect">
            <a:avLst/>
          </a:prstGeom>
          <a:noFill/>
        </p:spPr>
        <p:txBody>
          <a:bodyPr wrap="square" rtlCol="0">
            <a:spAutoFit/>
          </a:bodyPr>
          <a:lstStyle/>
          <a:p>
            <a:r>
              <a:rPr lang="en-US" sz="3000" b="1" dirty="0" smtClean="0">
                <a:solidFill>
                  <a:schemeClr val="accent2">
                    <a:lumMod val="75000"/>
                  </a:schemeClr>
                </a:solidFill>
              </a:rPr>
              <a:t>Julius Caesar                                                       Ancient Rome</a:t>
            </a:r>
            <a:endParaRPr lang="en-US" sz="3000" b="1" dirty="0">
              <a:solidFill>
                <a:schemeClr val="accent2">
                  <a:lumMod val="75000"/>
                </a:schemeClr>
              </a:solidFill>
            </a:endParaRPr>
          </a:p>
        </p:txBody>
      </p:sp>
      <p:pic>
        <p:nvPicPr>
          <p:cNvPr id="6" name="Picture 5" descr="!!.png"/>
          <p:cNvPicPr>
            <a:picLocks noChangeAspect="1"/>
          </p:cNvPicPr>
          <p:nvPr/>
        </p:nvPicPr>
        <p:blipFill>
          <a:blip r:embed="rId2" cstate="print"/>
          <a:stretch>
            <a:fillRect/>
          </a:stretch>
        </p:blipFill>
        <p:spPr>
          <a:xfrm>
            <a:off x="5540384" y="1992583"/>
            <a:ext cx="3603616" cy="4865417"/>
          </a:xfrm>
          <a:prstGeom prst="rect">
            <a:avLst/>
          </a:prstGeom>
        </p:spPr>
      </p:pic>
    </p:spTree>
  </p:cSld>
  <p:clrMapOvr>
    <a:masterClrMapping/>
  </p:clrMapOvr>
  <p:transition advTm="8390">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2000"/>
                                        <p:tgtEl>
                                          <p:spTgt spid="6"/>
                                        </p:tgtEl>
                                      </p:cBhvr>
                                    </p:animEffect>
                                  </p:childTnLst>
                                </p:cTn>
                              </p:par>
                            </p:childTnLst>
                          </p:cTn>
                        </p:par>
                        <p:par>
                          <p:cTn id="8" fill="hold">
                            <p:stCondLst>
                              <p:cond delay="2000"/>
                            </p:stCondLst>
                            <p:childTnLst>
                              <p:par>
                                <p:cTn id="9" presetID="10" presetClass="entr" presetSubtype="0"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val 4"/>
          <p:cNvSpPr/>
          <p:nvPr/>
        </p:nvSpPr>
        <p:spPr>
          <a:xfrm>
            <a:off x="6400800" y="2133600"/>
            <a:ext cx="1981200" cy="3276600"/>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descr="!!.png"/>
          <p:cNvPicPr>
            <a:picLocks noChangeAspect="1"/>
          </p:cNvPicPr>
          <p:nvPr/>
        </p:nvPicPr>
        <p:blipFill>
          <a:blip r:embed="rId2" cstate="print"/>
          <a:stretch>
            <a:fillRect/>
          </a:stretch>
        </p:blipFill>
        <p:spPr>
          <a:xfrm>
            <a:off x="5540384" y="1992583"/>
            <a:ext cx="3603616" cy="4865417"/>
          </a:xfrm>
          <a:prstGeom prst="rect">
            <a:avLst/>
          </a:prstGeom>
        </p:spPr>
      </p:pic>
      <p:sp>
        <p:nvSpPr>
          <p:cNvPr id="3" name="Subtitle 2"/>
          <p:cNvSpPr>
            <a:spLocks noGrp="1"/>
          </p:cNvSpPr>
          <p:nvPr>
            <p:ph type="subTitle" idx="1"/>
          </p:nvPr>
        </p:nvSpPr>
        <p:spPr>
          <a:xfrm>
            <a:off x="381000" y="609600"/>
            <a:ext cx="8763000" cy="6019800"/>
          </a:xfrm>
        </p:spPr>
        <p:txBody>
          <a:bodyPr>
            <a:noAutofit/>
          </a:bodyPr>
          <a:lstStyle/>
          <a:p>
            <a:pPr algn="l"/>
            <a:r>
              <a:rPr lang="en-US" sz="2800" b="1" dirty="0" smtClean="0">
                <a:solidFill>
                  <a:schemeClr val="accent2">
                    <a:lumMod val="75000"/>
                  </a:schemeClr>
                </a:solidFill>
              </a:rPr>
              <a:t>     The Senate elected, then re-elected Caesar consul, breaking the Roman tradition that a consul serve only one year.  </a:t>
            </a:r>
            <a:r>
              <a:rPr lang="en-US" sz="2800" b="1" dirty="0" smtClean="0">
                <a:solidFill>
                  <a:schemeClr val="tx1"/>
                </a:solidFill>
              </a:rPr>
              <a:t>While in power, Caesar settled 80,000 of his soldiers in colonies, built buildings and </a:t>
            </a:r>
            <a:br>
              <a:rPr lang="en-US" sz="2800" b="1" dirty="0" smtClean="0">
                <a:solidFill>
                  <a:schemeClr val="tx1"/>
                </a:solidFill>
              </a:rPr>
            </a:br>
            <a:r>
              <a:rPr lang="en-US" sz="2800" b="1" dirty="0" smtClean="0">
                <a:solidFill>
                  <a:schemeClr val="tx1"/>
                </a:solidFill>
              </a:rPr>
              <a:t>monuments throughout the city, </a:t>
            </a:r>
            <a:br>
              <a:rPr lang="en-US" sz="2800" b="1" dirty="0" smtClean="0">
                <a:solidFill>
                  <a:schemeClr val="tx1"/>
                </a:solidFill>
              </a:rPr>
            </a:br>
            <a:r>
              <a:rPr lang="en-US" sz="2800" b="1" dirty="0" smtClean="0">
                <a:solidFill>
                  <a:schemeClr val="tx1"/>
                </a:solidFill>
              </a:rPr>
              <a:t>and reformed the calendar.</a:t>
            </a:r>
            <a:r>
              <a:rPr lang="en-US" sz="2800" b="1" dirty="0" smtClean="0">
                <a:solidFill>
                  <a:schemeClr val="accent2">
                    <a:lumMod val="75000"/>
                  </a:schemeClr>
                </a:solidFill>
              </a:rPr>
              <a:t/>
            </a:r>
            <a:br>
              <a:rPr lang="en-US" sz="2800" b="1" dirty="0" smtClean="0">
                <a:solidFill>
                  <a:schemeClr val="accent2">
                    <a:lumMod val="75000"/>
                  </a:schemeClr>
                </a:solidFill>
              </a:rPr>
            </a:br>
            <a:r>
              <a:rPr lang="en-US" sz="2800" b="1" dirty="0" smtClean="0">
                <a:solidFill>
                  <a:schemeClr val="accent2">
                    <a:lumMod val="75000"/>
                  </a:schemeClr>
                </a:solidFill>
              </a:rPr>
              <a:t>     When Caesar came to power, the </a:t>
            </a:r>
            <a:br>
              <a:rPr lang="en-US" sz="2800" b="1" dirty="0" smtClean="0">
                <a:solidFill>
                  <a:schemeClr val="accent2">
                    <a:lumMod val="75000"/>
                  </a:schemeClr>
                </a:solidFill>
              </a:rPr>
            </a:br>
            <a:r>
              <a:rPr lang="en-US" sz="2800" b="1" dirty="0" smtClean="0">
                <a:solidFill>
                  <a:schemeClr val="accent2">
                    <a:lumMod val="75000"/>
                  </a:schemeClr>
                </a:solidFill>
              </a:rPr>
              <a:t>calendar was out of alignment with </a:t>
            </a:r>
            <a:br>
              <a:rPr lang="en-US" sz="2800" b="1" dirty="0" smtClean="0">
                <a:solidFill>
                  <a:schemeClr val="accent2">
                    <a:lumMod val="75000"/>
                  </a:schemeClr>
                </a:solidFill>
              </a:rPr>
            </a:br>
            <a:r>
              <a:rPr lang="en-US" sz="2800" b="1" dirty="0" smtClean="0">
                <a:solidFill>
                  <a:schemeClr val="accent2">
                    <a:lumMod val="75000"/>
                  </a:schemeClr>
                </a:solidFill>
              </a:rPr>
              <a:t>the seasons.  Caesar instituted the </a:t>
            </a:r>
            <a:br>
              <a:rPr lang="en-US" sz="2800" b="1" dirty="0" smtClean="0">
                <a:solidFill>
                  <a:schemeClr val="accent2">
                    <a:lumMod val="75000"/>
                  </a:schemeClr>
                </a:solidFill>
              </a:rPr>
            </a:br>
            <a:r>
              <a:rPr lang="en-US" sz="2800" b="1" dirty="0" smtClean="0">
                <a:solidFill>
                  <a:schemeClr val="accent2">
                    <a:lumMod val="75000"/>
                  </a:schemeClr>
                </a:solidFill>
              </a:rPr>
              <a:t>Julian calendar of 365¼ days.  Caesar </a:t>
            </a:r>
            <a:br>
              <a:rPr lang="en-US" sz="2800" b="1" dirty="0" smtClean="0">
                <a:solidFill>
                  <a:schemeClr val="accent2">
                    <a:lumMod val="75000"/>
                  </a:schemeClr>
                </a:solidFill>
              </a:rPr>
            </a:br>
            <a:r>
              <a:rPr lang="en-US" sz="2800" b="1" dirty="0" smtClean="0">
                <a:solidFill>
                  <a:schemeClr val="accent2">
                    <a:lumMod val="75000"/>
                  </a:schemeClr>
                </a:solidFill>
              </a:rPr>
              <a:t>added a month to the calendar and </a:t>
            </a:r>
            <a:br>
              <a:rPr lang="en-US" sz="2800" b="1" dirty="0" smtClean="0">
                <a:solidFill>
                  <a:schemeClr val="accent2">
                    <a:lumMod val="75000"/>
                  </a:schemeClr>
                </a:solidFill>
              </a:rPr>
            </a:br>
            <a:r>
              <a:rPr lang="en-US" sz="2800" b="1" dirty="0" smtClean="0">
                <a:solidFill>
                  <a:schemeClr val="accent2">
                    <a:lumMod val="75000"/>
                  </a:schemeClr>
                </a:solidFill>
              </a:rPr>
              <a:t>named it July for himself.  Caesar’s </a:t>
            </a:r>
            <a:br>
              <a:rPr lang="en-US" sz="2800" b="1" dirty="0" smtClean="0">
                <a:solidFill>
                  <a:schemeClr val="accent2">
                    <a:lumMod val="75000"/>
                  </a:schemeClr>
                </a:solidFill>
              </a:rPr>
            </a:br>
            <a:r>
              <a:rPr lang="en-US" sz="2800" b="1" dirty="0" smtClean="0">
                <a:solidFill>
                  <a:schemeClr val="accent2">
                    <a:lumMod val="75000"/>
                  </a:schemeClr>
                </a:solidFill>
              </a:rPr>
              <a:t>calendar is closely related to the </a:t>
            </a:r>
            <a:br>
              <a:rPr lang="en-US" sz="2800" b="1" dirty="0" smtClean="0">
                <a:solidFill>
                  <a:schemeClr val="accent2">
                    <a:lumMod val="75000"/>
                  </a:schemeClr>
                </a:solidFill>
              </a:rPr>
            </a:br>
            <a:r>
              <a:rPr lang="en-US" sz="2800" b="1" dirty="0" smtClean="0">
                <a:solidFill>
                  <a:schemeClr val="accent2">
                    <a:lumMod val="75000"/>
                  </a:schemeClr>
                </a:solidFill>
              </a:rPr>
              <a:t>calendar we use today. </a:t>
            </a:r>
            <a:endParaRPr lang="en-US" sz="2800" b="1" dirty="0" smtClean="0">
              <a:solidFill>
                <a:schemeClr val="accent2">
                  <a:lumMod val="75000"/>
                </a:schemeClr>
              </a:solidFill>
            </a:endParaRPr>
          </a:p>
        </p:txBody>
      </p:sp>
      <p:sp>
        <p:nvSpPr>
          <p:cNvPr id="4" name="TextBox 3"/>
          <p:cNvSpPr txBox="1"/>
          <p:nvPr/>
        </p:nvSpPr>
        <p:spPr>
          <a:xfrm>
            <a:off x="0" y="0"/>
            <a:ext cx="9144000" cy="553998"/>
          </a:xfrm>
          <a:prstGeom prst="rect">
            <a:avLst/>
          </a:prstGeom>
          <a:noFill/>
        </p:spPr>
        <p:txBody>
          <a:bodyPr wrap="square" rtlCol="0">
            <a:spAutoFit/>
          </a:bodyPr>
          <a:lstStyle/>
          <a:p>
            <a:r>
              <a:rPr lang="en-US" sz="3000" b="1" dirty="0" smtClean="0">
                <a:solidFill>
                  <a:schemeClr val="accent2">
                    <a:lumMod val="75000"/>
                  </a:schemeClr>
                </a:solidFill>
              </a:rPr>
              <a:t>Julius Caesar                                                       Ancient Rome</a:t>
            </a:r>
            <a:endParaRPr lang="en-US" sz="3000" b="1" dirty="0">
              <a:solidFill>
                <a:schemeClr val="accent2">
                  <a:lumMod val="75000"/>
                </a:schemeClr>
              </a:solidFill>
            </a:endParaRPr>
          </a:p>
        </p:txBody>
      </p:sp>
    </p:spTree>
  </p:cSld>
  <p:clrMapOvr>
    <a:masterClrMapping/>
  </p:clrMapOvr>
  <p:transition advTm="10297">
    <p:fade/>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val 4"/>
          <p:cNvSpPr/>
          <p:nvPr/>
        </p:nvSpPr>
        <p:spPr>
          <a:xfrm>
            <a:off x="6400800" y="2133600"/>
            <a:ext cx="1981200" cy="3276600"/>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descr="!!.png"/>
          <p:cNvPicPr>
            <a:picLocks noChangeAspect="1"/>
          </p:cNvPicPr>
          <p:nvPr/>
        </p:nvPicPr>
        <p:blipFill>
          <a:blip r:embed="rId2" cstate="print"/>
          <a:stretch>
            <a:fillRect/>
          </a:stretch>
        </p:blipFill>
        <p:spPr>
          <a:xfrm>
            <a:off x="5540384" y="1992583"/>
            <a:ext cx="3603616" cy="4865417"/>
          </a:xfrm>
          <a:prstGeom prst="rect">
            <a:avLst/>
          </a:prstGeom>
        </p:spPr>
      </p:pic>
      <p:sp>
        <p:nvSpPr>
          <p:cNvPr id="3" name="Subtitle 2"/>
          <p:cNvSpPr>
            <a:spLocks noGrp="1"/>
          </p:cNvSpPr>
          <p:nvPr>
            <p:ph type="subTitle" idx="1"/>
          </p:nvPr>
        </p:nvSpPr>
        <p:spPr>
          <a:xfrm>
            <a:off x="381000" y="609600"/>
            <a:ext cx="8763000" cy="6019800"/>
          </a:xfrm>
        </p:spPr>
        <p:txBody>
          <a:bodyPr>
            <a:noAutofit/>
          </a:bodyPr>
          <a:lstStyle/>
          <a:p>
            <a:pPr algn="l"/>
            <a:r>
              <a:rPr lang="en-US" sz="2800" b="1" dirty="0" smtClean="0">
                <a:solidFill>
                  <a:schemeClr val="accent2">
                    <a:lumMod val="75000"/>
                  </a:schemeClr>
                </a:solidFill>
              </a:rPr>
              <a:t>     The Senate elected, then re-elected Caesar consul, breaking the Roman tradition that a consul serve only one year.  While in power, Caesar settled 80,000 of his soldiers in colonies, built buildings and </a:t>
            </a:r>
            <a:br>
              <a:rPr lang="en-US" sz="2800" b="1" dirty="0" smtClean="0">
                <a:solidFill>
                  <a:schemeClr val="accent2">
                    <a:lumMod val="75000"/>
                  </a:schemeClr>
                </a:solidFill>
              </a:rPr>
            </a:br>
            <a:r>
              <a:rPr lang="en-US" sz="2800" b="1" dirty="0" smtClean="0">
                <a:solidFill>
                  <a:schemeClr val="accent2">
                    <a:lumMod val="75000"/>
                  </a:schemeClr>
                </a:solidFill>
              </a:rPr>
              <a:t>monuments throughout the city, </a:t>
            </a:r>
            <a:br>
              <a:rPr lang="en-US" sz="2800" b="1" dirty="0" smtClean="0">
                <a:solidFill>
                  <a:schemeClr val="accent2">
                    <a:lumMod val="75000"/>
                  </a:schemeClr>
                </a:solidFill>
              </a:rPr>
            </a:br>
            <a:r>
              <a:rPr lang="en-US" sz="2800" b="1" dirty="0" smtClean="0">
                <a:solidFill>
                  <a:schemeClr val="accent2">
                    <a:lumMod val="75000"/>
                  </a:schemeClr>
                </a:solidFill>
              </a:rPr>
              <a:t>and reformed the calendar.</a:t>
            </a:r>
            <a:br>
              <a:rPr lang="en-US" sz="2800" b="1" dirty="0" smtClean="0">
                <a:solidFill>
                  <a:schemeClr val="accent2">
                    <a:lumMod val="75000"/>
                  </a:schemeClr>
                </a:solidFill>
              </a:rPr>
            </a:br>
            <a:r>
              <a:rPr lang="en-US" sz="2800" b="1" dirty="0" smtClean="0">
                <a:solidFill>
                  <a:schemeClr val="tx1"/>
                </a:solidFill>
              </a:rPr>
              <a:t>     When Caesar came to power, the </a:t>
            </a:r>
            <a:br>
              <a:rPr lang="en-US" sz="2800" b="1" dirty="0" smtClean="0">
                <a:solidFill>
                  <a:schemeClr val="tx1"/>
                </a:solidFill>
              </a:rPr>
            </a:br>
            <a:r>
              <a:rPr lang="en-US" sz="2800" b="1" dirty="0" smtClean="0">
                <a:solidFill>
                  <a:schemeClr val="tx1"/>
                </a:solidFill>
              </a:rPr>
              <a:t>calendar was out of alignment with </a:t>
            </a:r>
            <a:br>
              <a:rPr lang="en-US" sz="2800" b="1" dirty="0" smtClean="0">
                <a:solidFill>
                  <a:schemeClr val="tx1"/>
                </a:solidFill>
              </a:rPr>
            </a:br>
            <a:r>
              <a:rPr lang="en-US" sz="2800" b="1" dirty="0" smtClean="0">
                <a:solidFill>
                  <a:schemeClr val="tx1"/>
                </a:solidFill>
              </a:rPr>
              <a:t>the seasons.  </a:t>
            </a:r>
            <a:r>
              <a:rPr lang="en-US" sz="2800" b="1" dirty="0" smtClean="0">
                <a:solidFill>
                  <a:schemeClr val="accent2">
                    <a:lumMod val="75000"/>
                  </a:schemeClr>
                </a:solidFill>
              </a:rPr>
              <a:t>Caesar instituted the </a:t>
            </a:r>
            <a:br>
              <a:rPr lang="en-US" sz="2800" b="1" dirty="0" smtClean="0">
                <a:solidFill>
                  <a:schemeClr val="accent2">
                    <a:lumMod val="75000"/>
                  </a:schemeClr>
                </a:solidFill>
              </a:rPr>
            </a:br>
            <a:r>
              <a:rPr lang="en-US" sz="2800" b="1" dirty="0" smtClean="0">
                <a:solidFill>
                  <a:schemeClr val="accent2">
                    <a:lumMod val="75000"/>
                  </a:schemeClr>
                </a:solidFill>
              </a:rPr>
              <a:t>Julian calendar of 365¼ days.  Caesar </a:t>
            </a:r>
            <a:br>
              <a:rPr lang="en-US" sz="2800" b="1" dirty="0" smtClean="0">
                <a:solidFill>
                  <a:schemeClr val="accent2">
                    <a:lumMod val="75000"/>
                  </a:schemeClr>
                </a:solidFill>
              </a:rPr>
            </a:br>
            <a:r>
              <a:rPr lang="en-US" sz="2800" b="1" dirty="0" smtClean="0">
                <a:solidFill>
                  <a:schemeClr val="accent2">
                    <a:lumMod val="75000"/>
                  </a:schemeClr>
                </a:solidFill>
              </a:rPr>
              <a:t>added a month to the calendar and </a:t>
            </a:r>
            <a:br>
              <a:rPr lang="en-US" sz="2800" b="1" dirty="0" smtClean="0">
                <a:solidFill>
                  <a:schemeClr val="accent2">
                    <a:lumMod val="75000"/>
                  </a:schemeClr>
                </a:solidFill>
              </a:rPr>
            </a:br>
            <a:r>
              <a:rPr lang="en-US" sz="2800" b="1" dirty="0" smtClean="0">
                <a:solidFill>
                  <a:schemeClr val="accent2">
                    <a:lumMod val="75000"/>
                  </a:schemeClr>
                </a:solidFill>
              </a:rPr>
              <a:t>named it July for himself.  Caesar’s </a:t>
            </a:r>
            <a:br>
              <a:rPr lang="en-US" sz="2800" b="1" dirty="0" smtClean="0">
                <a:solidFill>
                  <a:schemeClr val="accent2">
                    <a:lumMod val="75000"/>
                  </a:schemeClr>
                </a:solidFill>
              </a:rPr>
            </a:br>
            <a:r>
              <a:rPr lang="en-US" sz="2800" b="1" dirty="0" smtClean="0">
                <a:solidFill>
                  <a:schemeClr val="accent2">
                    <a:lumMod val="75000"/>
                  </a:schemeClr>
                </a:solidFill>
              </a:rPr>
              <a:t>calendar is closely related to the </a:t>
            </a:r>
            <a:br>
              <a:rPr lang="en-US" sz="2800" b="1" dirty="0" smtClean="0">
                <a:solidFill>
                  <a:schemeClr val="accent2">
                    <a:lumMod val="75000"/>
                  </a:schemeClr>
                </a:solidFill>
              </a:rPr>
            </a:br>
            <a:r>
              <a:rPr lang="en-US" sz="2800" b="1" dirty="0" smtClean="0">
                <a:solidFill>
                  <a:schemeClr val="accent2">
                    <a:lumMod val="75000"/>
                  </a:schemeClr>
                </a:solidFill>
              </a:rPr>
              <a:t>calendar we use today. </a:t>
            </a:r>
            <a:endParaRPr lang="en-US" sz="2800" b="1" dirty="0" smtClean="0">
              <a:solidFill>
                <a:schemeClr val="accent2">
                  <a:lumMod val="75000"/>
                </a:schemeClr>
              </a:solidFill>
            </a:endParaRPr>
          </a:p>
        </p:txBody>
      </p:sp>
      <p:sp>
        <p:nvSpPr>
          <p:cNvPr id="4" name="TextBox 3"/>
          <p:cNvSpPr txBox="1"/>
          <p:nvPr/>
        </p:nvSpPr>
        <p:spPr>
          <a:xfrm>
            <a:off x="0" y="0"/>
            <a:ext cx="9144000" cy="553998"/>
          </a:xfrm>
          <a:prstGeom prst="rect">
            <a:avLst/>
          </a:prstGeom>
          <a:noFill/>
        </p:spPr>
        <p:txBody>
          <a:bodyPr wrap="square" rtlCol="0">
            <a:spAutoFit/>
          </a:bodyPr>
          <a:lstStyle/>
          <a:p>
            <a:r>
              <a:rPr lang="en-US" sz="3000" b="1" dirty="0" smtClean="0">
                <a:solidFill>
                  <a:schemeClr val="accent2">
                    <a:lumMod val="75000"/>
                  </a:schemeClr>
                </a:solidFill>
              </a:rPr>
              <a:t>Julius Caesar                                                       Ancient Rome</a:t>
            </a:r>
            <a:endParaRPr lang="en-US" sz="3000" b="1" dirty="0">
              <a:solidFill>
                <a:schemeClr val="accent2">
                  <a:lumMod val="75000"/>
                </a:schemeClr>
              </a:solidFill>
            </a:endParaRPr>
          </a:p>
        </p:txBody>
      </p:sp>
    </p:spTree>
  </p:cSld>
  <p:clrMapOvr>
    <a:masterClrMapping/>
  </p:clrMapOvr>
  <p:transition advTm="5109">
    <p:fade/>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val 4"/>
          <p:cNvSpPr/>
          <p:nvPr/>
        </p:nvSpPr>
        <p:spPr>
          <a:xfrm>
            <a:off x="6400800" y="2133600"/>
            <a:ext cx="1981200" cy="3276600"/>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descr="!!.png"/>
          <p:cNvPicPr>
            <a:picLocks noChangeAspect="1"/>
          </p:cNvPicPr>
          <p:nvPr/>
        </p:nvPicPr>
        <p:blipFill>
          <a:blip r:embed="rId2" cstate="print"/>
          <a:stretch>
            <a:fillRect/>
          </a:stretch>
        </p:blipFill>
        <p:spPr>
          <a:xfrm>
            <a:off x="5540384" y="1992583"/>
            <a:ext cx="3603616" cy="4865417"/>
          </a:xfrm>
          <a:prstGeom prst="rect">
            <a:avLst/>
          </a:prstGeom>
        </p:spPr>
      </p:pic>
      <p:sp>
        <p:nvSpPr>
          <p:cNvPr id="3" name="Subtitle 2"/>
          <p:cNvSpPr>
            <a:spLocks noGrp="1"/>
          </p:cNvSpPr>
          <p:nvPr>
            <p:ph type="subTitle" idx="1"/>
          </p:nvPr>
        </p:nvSpPr>
        <p:spPr>
          <a:xfrm>
            <a:off x="381000" y="609600"/>
            <a:ext cx="8763000" cy="6019800"/>
          </a:xfrm>
        </p:spPr>
        <p:txBody>
          <a:bodyPr>
            <a:noAutofit/>
          </a:bodyPr>
          <a:lstStyle/>
          <a:p>
            <a:pPr algn="l"/>
            <a:r>
              <a:rPr lang="en-US" sz="2800" b="1" dirty="0" smtClean="0">
                <a:solidFill>
                  <a:schemeClr val="accent2">
                    <a:lumMod val="75000"/>
                  </a:schemeClr>
                </a:solidFill>
              </a:rPr>
              <a:t>     The Senate elected, then re-elected Caesar consul, breaking the Roman tradition that a consul serve only one year.  While in power, Caesar settled 80,000 of his soldiers in colonies, built buildings and </a:t>
            </a:r>
            <a:br>
              <a:rPr lang="en-US" sz="2800" b="1" dirty="0" smtClean="0">
                <a:solidFill>
                  <a:schemeClr val="accent2">
                    <a:lumMod val="75000"/>
                  </a:schemeClr>
                </a:solidFill>
              </a:rPr>
            </a:br>
            <a:r>
              <a:rPr lang="en-US" sz="2800" b="1" dirty="0" smtClean="0">
                <a:solidFill>
                  <a:schemeClr val="accent2">
                    <a:lumMod val="75000"/>
                  </a:schemeClr>
                </a:solidFill>
              </a:rPr>
              <a:t>monuments throughout the city, </a:t>
            </a:r>
            <a:br>
              <a:rPr lang="en-US" sz="2800" b="1" dirty="0" smtClean="0">
                <a:solidFill>
                  <a:schemeClr val="accent2">
                    <a:lumMod val="75000"/>
                  </a:schemeClr>
                </a:solidFill>
              </a:rPr>
            </a:br>
            <a:r>
              <a:rPr lang="en-US" sz="2800" b="1" dirty="0" smtClean="0">
                <a:solidFill>
                  <a:schemeClr val="accent2">
                    <a:lumMod val="75000"/>
                  </a:schemeClr>
                </a:solidFill>
              </a:rPr>
              <a:t>and reformed the calendar.</a:t>
            </a:r>
            <a:br>
              <a:rPr lang="en-US" sz="2800" b="1" dirty="0" smtClean="0">
                <a:solidFill>
                  <a:schemeClr val="accent2">
                    <a:lumMod val="75000"/>
                  </a:schemeClr>
                </a:solidFill>
              </a:rPr>
            </a:br>
            <a:r>
              <a:rPr lang="en-US" sz="2800" b="1" dirty="0" smtClean="0">
                <a:solidFill>
                  <a:schemeClr val="accent2">
                    <a:lumMod val="75000"/>
                  </a:schemeClr>
                </a:solidFill>
              </a:rPr>
              <a:t>     When Caesar came to power, the </a:t>
            </a:r>
            <a:br>
              <a:rPr lang="en-US" sz="2800" b="1" dirty="0" smtClean="0">
                <a:solidFill>
                  <a:schemeClr val="accent2">
                    <a:lumMod val="75000"/>
                  </a:schemeClr>
                </a:solidFill>
              </a:rPr>
            </a:br>
            <a:r>
              <a:rPr lang="en-US" sz="2800" b="1" dirty="0" smtClean="0">
                <a:solidFill>
                  <a:schemeClr val="accent2">
                    <a:lumMod val="75000"/>
                  </a:schemeClr>
                </a:solidFill>
              </a:rPr>
              <a:t>calendar was out of alignment with </a:t>
            </a:r>
            <a:br>
              <a:rPr lang="en-US" sz="2800" b="1" dirty="0" smtClean="0">
                <a:solidFill>
                  <a:schemeClr val="accent2">
                    <a:lumMod val="75000"/>
                  </a:schemeClr>
                </a:solidFill>
              </a:rPr>
            </a:br>
            <a:r>
              <a:rPr lang="en-US" sz="2800" b="1" dirty="0" smtClean="0">
                <a:solidFill>
                  <a:schemeClr val="accent2">
                    <a:lumMod val="75000"/>
                  </a:schemeClr>
                </a:solidFill>
              </a:rPr>
              <a:t>the seasons.  </a:t>
            </a:r>
            <a:r>
              <a:rPr lang="en-US" sz="2800" b="1" dirty="0" smtClean="0">
                <a:solidFill>
                  <a:schemeClr val="tx1"/>
                </a:solidFill>
              </a:rPr>
              <a:t>Caesar instituted the </a:t>
            </a:r>
            <a:br>
              <a:rPr lang="en-US" sz="2800" b="1" dirty="0" smtClean="0">
                <a:solidFill>
                  <a:schemeClr val="tx1"/>
                </a:solidFill>
              </a:rPr>
            </a:br>
            <a:r>
              <a:rPr lang="en-US" sz="2800" b="1" dirty="0" smtClean="0">
                <a:solidFill>
                  <a:schemeClr val="tx1"/>
                </a:solidFill>
              </a:rPr>
              <a:t>Julian calendar of 365¼ days.  </a:t>
            </a:r>
            <a:r>
              <a:rPr lang="en-US" sz="2800" b="1" dirty="0" smtClean="0">
                <a:solidFill>
                  <a:schemeClr val="accent2">
                    <a:lumMod val="75000"/>
                  </a:schemeClr>
                </a:solidFill>
              </a:rPr>
              <a:t>Caesar </a:t>
            </a:r>
            <a:br>
              <a:rPr lang="en-US" sz="2800" b="1" dirty="0" smtClean="0">
                <a:solidFill>
                  <a:schemeClr val="accent2">
                    <a:lumMod val="75000"/>
                  </a:schemeClr>
                </a:solidFill>
              </a:rPr>
            </a:br>
            <a:r>
              <a:rPr lang="en-US" sz="2800" b="1" dirty="0" smtClean="0">
                <a:solidFill>
                  <a:schemeClr val="accent2">
                    <a:lumMod val="75000"/>
                  </a:schemeClr>
                </a:solidFill>
              </a:rPr>
              <a:t>added a month to the calendar and </a:t>
            </a:r>
            <a:br>
              <a:rPr lang="en-US" sz="2800" b="1" dirty="0" smtClean="0">
                <a:solidFill>
                  <a:schemeClr val="accent2">
                    <a:lumMod val="75000"/>
                  </a:schemeClr>
                </a:solidFill>
              </a:rPr>
            </a:br>
            <a:r>
              <a:rPr lang="en-US" sz="2800" b="1" dirty="0" smtClean="0">
                <a:solidFill>
                  <a:schemeClr val="accent2">
                    <a:lumMod val="75000"/>
                  </a:schemeClr>
                </a:solidFill>
              </a:rPr>
              <a:t>named it July for himself.  Caesar’s </a:t>
            </a:r>
            <a:br>
              <a:rPr lang="en-US" sz="2800" b="1" dirty="0" smtClean="0">
                <a:solidFill>
                  <a:schemeClr val="accent2">
                    <a:lumMod val="75000"/>
                  </a:schemeClr>
                </a:solidFill>
              </a:rPr>
            </a:br>
            <a:r>
              <a:rPr lang="en-US" sz="2800" b="1" dirty="0" smtClean="0">
                <a:solidFill>
                  <a:schemeClr val="accent2">
                    <a:lumMod val="75000"/>
                  </a:schemeClr>
                </a:solidFill>
              </a:rPr>
              <a:t>calendar is closely related to the </a:t>
            </a:r>
            <a:br>
              <a:rPr lang="en-US" sz="2800" b="1" dirty="0" smtClean="0">
                <a:solidFill>
                  <a:schemeClr val="accent2">
                    <a:lumMod val="75000"/>
                  </a:schemeClr>
                </a:solidFill>
              </a:rPr>
            </a:br>
            <a:r>
              <a:rPr lang="en-US" sz="2800" b="1" dirty="0" smtClean="0">
                <a:solidFill>
                  <a:schemeClr val="accent2">
                    <a:lumMod val="75000"/>
                  </a:schemeClr>
                </a:solidFill>
              </a:rPr>
              <a:t>calendar we use today. </a:t>
            </a:r>
            <a:endParaRPr lang="en-US" sz="2800" b="1" dirty="0" smtClean="0">
              <a:solidFill>
                <a:schemeClr val="accent2">
                  <a:lumMod val="75000"/>
                </a:schemeClr>
              </a:solidFill>
            </a:endParaRPr>
          </a:p>
        </p:txBody>
      </p:sp>
      <p:sp>
        <p:nvSpPr>
          <p:cNvPr id="4" name="TextBox 3"/>
          <p:cNvSpPr txBox="1"/>
          <p:nvPr/>
        </p:nvSpPr>
        <p:spPr>
          <a:xfrm>
            <a:off x="0" y="0"/>
            <a:ext cx="9144000" cy="553998"/>
          </a:xfrm>
          <a:prstGeom prst="rect">
            <a:avLst/>
          </a:prstGeom>
          <a:noFill/>
        </p:spPr>
        <p:txBody>
          <a:bodyPr wrap="square" rtlCol="0">
            <a:spAutoFit/>
          </a:bodyPr>
          <a:lstStyle/>
          <a:p>
            <a:r>
              <a:rPr lang="en-US" sz="3000" b="1" dirty="0" smtClean="0">
                <a:solidFill>
                  <a:schemeClr val="accent2">
                    <a:lumMod val="75000"/>
                  </a:schemeClr>
                </a:solidFill>
              </a:rPr>
              <a:t>Julius Caesar                                                       Ancient Rome</a:t>
            </a:r>
            <a:endParaRPr lang="en-US" sz="3000" b="1" dirty="0">
              <a:solidFill>
                <a:schemeClr val="accent2">
                  <a:lumMod val="75000"/>
                </a:schemeClr>
              </a:solidFill>
            </a:endParaRPr>
          </a:p>
        </p:txBody>
      </p:sp>
    </p:spTree>
  </p:cSld>
  <p:clrMapOvr>
    <a:masterClrMapping/>
  </p:clrMapOvr>
  <p:transition advTm="5578">
    <p:fade/>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val 4"/>
          <p:cNvSpPr/>
          <p:nvPr/>
        </p:nvSpPr>
        <p:spPr>
          <a:xfrm>
            <a:off x="6400800" y="2133600"/>
            <a:ext cx="1981200" cy="3276600"/>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descr="!!.png"/>
          <p:cNvPicPr>
            <a:picLocks noChangeAspect="1"/>
          </p:cNvPicPr>
          <p:nvPr/>
        </p:nvPicPr>
        <p:blipFill>
          <a:blip r:embed="rId2" cstate="print"/>
          <a:stretch>
            <a:fillRect/>
          </a:stretch>
        </p:blipFill>
        <p:spPr>
          <a:xfrm>
            <a:off x="5540384" y="1992583"/>
            <a:ext cx="3603616" cy="4865417"/>
          </a:xfrm>
          <a:prstGeom prst="rect">
            <a:avLst/>
          </a:prstGeom>
        </p:spPr>
      </p:pic>
      <p:sp>
        <p:nvSpPr>
          <p:cNvPr id="3" name="Subtitle 2"/>
          <p:cNvSpPr>
            <a:spLocks noGrp="1"/>
          </p:cNvSpPr>
          <p:nvPr>
            <p:ph type="subTitle" idx="1"/>
          </p:nvPr>
        </p:nvSpPr>
        <p:spPr>
          <a:xfrm>
            <a:off x="381000" y="609600"/>
            <a:ext cx="8763000" cy="6019800"/>
          </a:xfrm>
        </p:spPr>
        <p:txBody>
          <a:bodyPr>
            <a:noAutofit/>
          </a:bodyPr>
          <a:lstStyle/>
          <a:p>
            <a:pPr algn="l"/>
            <a:r>
              <a:rPr lang="en-US" sz="2800" b="1" dirty="0" smtClean="0">
                <a:solidFill>
                  <a:schemeClr val="accent2">
                    <a:lumMod val="75000"/>
                  </a:schemeClr>
                </a:solidFill>
              </a:rPr>
              <a:t>     The Senate elected, then re-elected Caesar consul, breaking the Roman tradition that a consul serve only one year.  While in power, Caesar settled 80,000 of his soldiers in colonies, built buildings and </a:t>
            </a:r>
            <a:br>
              <a:rPr lang="en-US" sz="2800" b="1" dirty="0" smtClean="0">
                <a:solidFill>
                  <a:schemeClr val="accent2">
                    <a:lumMod val="75000"/>
                  </a:schemeClr>
                </a:solidFill>
              </a:rPr>
            </a:br>
            <a:r>
              <a:rPr lang="en-US" sz="2800" b="1" dirty="0" smtClean="0">
                <a:solidFill>
                  <a:schemeClr val="accent2">
                    <a:lumMod val="75000"/>
                  </a:schemeClr>
                </a:solidFill>
              </a:rPr>
              <a:t>monuments throughout the city, </a:t>
            </a:r>
            <a:br>
              <a:rPr lang="en-US" sz="2800" b="1" dirty="0" smtClean="0">
                <a:solidFill>
                  <a:schemeClr val="accent2">
                    <a:lumMod val="75000"/>
                  </a:schemeClr>
                </a:solidFill>
              </a:rPr>
            </a:br>
            <a:r>
              <a:rPr lang="en-US" sz="2800" b="1" dirty="0" smtClean="0">
                <a:solidFill>
                  <a:schemeClr val="accent2">
                    <a:lumMod val="75000"/>
                  </a:schemeClr>
                </a:solidFill>
              </a:rPr>
              <a:t>and reformed the calendar.</a:t>
            </a:r>
            <a:br>
              <a:rPr lang="en-US" sz="2800" b="1" dirty="0" smtClean="0">
                <a:solidFill>
                  <a:schemeClr val="accent2">
                    <a:lumMod val="75000"/>
                  </a:schemeClr>
                </a:solidFill>
              </a:rPr>
            </a:br>
            <a:r>
              <a:rPr lang="en-US" sz="2800" b="1" dirty="0" smtClean="0">
                <a:solidFill>
                  <a:schemeClr val="accent2">
                    <a:lumMod val="75000"/>
                  </a:schemeClr>
                </a:solidFill>
              </a:rPr>
              <a:t>     When Caesar came to power, the </a:t>
            </a:r>
            <a:br>
              <a:rPr lang="en-US" sz="2800" b="1" dirty="0" smtClean="0">
                <a:solidFill>
                  <a:schemeClr val="accent2">
                    <a:lumMod val="75000"/>
                  </a:schemeClr>
                </a:solidFill>
              </a:rPr>
            </a:br>
            <a:r>
              <a:rPr lang="en-US" sz="2800" b="1" dirty="0" smtClean="0">
                <a:solidFill>
                  <a:schemeClr val="accent2">
                    <a:lumMod val="75000"/>
                  </a:schemeClr>
                </a:solidFill>
              </a:rPr>
              <a:t>calendar was out of alignment with </a:t>
            </a:r>
            <a:br>
              <a:rPr lang="en-US" sz="2800" b="1" dirty="0" smtClean="0">
                <a:solidFill>
                  <a:schemeClr val="accent2">
                    <a:lumMod val="75000"/>
                  </a:schemeClr>
                </a:solidFill>
              </a:rPr>
            </a:br>
            <a:r>
              <a:rPr lang="en-US" sz="2800" b="1" dirty="0" smtClean="0">
                <a:solidFill>
                  <a:schemeClr val="accent2">
                    <a:lumMod val="75000"/>
                  </a:schemeClr>
                </a:solidFill>
              </a:rPr>
              <a:t>the seasons.  Caesar instituted the </a:t>
            </a:r>
            <a:br>
              <a:rPr lang="en-US" sz="2800" b="1" dirty="0" smtClean="0">
                <a:solidFill>
                  <a:schemeClr val="accent2">
                    <a:lumMod val="75000"/>
                  </a:schemeClr>
                </a:solidFill>
              </a:rPr>
            </a:br>
            <a:r>
              <a:rPr lang="en-US" sz="2800" b="1" dirty="0" smtClean="0">
                <a:solidFill>
                  <a:schemeClr val="accent2">
                    <a:lumMod val="75000"/>
                  </a:schemeClr>
                </a:solidFill>
              </a:rPr>
              <a:t>Julian calendar of 365¼ days. </a:t>
            </a:r>
            <a:r>
              <a:rPr lang="en-US" sz="2800" b="1" dirty="0" smtClean="0">
                <a:solidFill>
                  <a:schemeClr val="tx1"/>
                </a:solidFill>
              </a:rPr>
              <a:t> Caesar </a:t>
            </a:r>
            <a:br>
              <a:rPr lang="en-US" sz="2800" b="1" dirty="0" smtClean="0">
                <a:solidFill>
                  <a:schemeClr val="tx1"/>
                </a:solidFill>
              </a:rPr>
            </a:br>
            <a:r>
              <a:rPr lang="en-US" sz="2800" b="1" dirty="0" smtClean="0">
                <a:solidFill>
                  <a:schemeClr val="tx1"/>
                </a:solidFill>
              </a:rPr>
              <a:t>added a month to the calendar and </a:t>
            </a:r>
            <a:br>
              <a:rPr lang="en-US" sz="2800" b="1" dirty="0" smtClean="0">
                <a:solidFill>
                  <a:schemeClr val="tx1"/>
                </a:solidFill>
              </a:rPr>
            </a:br>
            <a:r>
              <a:rPr lang="en-US" sz="2800" b="1" dirty="0" smtClean="0">
                <a:solidFill>
                  <a:schemeClr val="tx1"/>
                </a:solidFill>
              </a:rPr>
              <a:t>named it July for himself.  </a:t>
            </a:r>
            <a:r>
              <a:rPr lang="en-US" sz="2800" b="1" dirty="0" smtClean="0">
                <a:solidFill>
                  <a:schemeClr val="accent2">
                    <a:lumMod val="75000"/>
                  </a:schemeClr>
                </a:solidFill>
              </a:rPr>
              <a:t>Caesar’s </a:t>
            </a:r>
            <a:br>
              <a:rPr lang="en-US" sz="2800" b="1" dirty="0" smtClean="0">
                <a:solidFill>
                  <a:schemeClr val="accent2">
                    <a:lumMod val="75000"/>
                  </a:schemeClr>
                </a:solidFill>
              </a:rPr>
            </a:br>
            <a:r>
              <a:rPr lang="en-US" sz="2800" b="1" dirty="0" smtClean="0">
                <a:solidFill>
                  <a:schemeClr val="accent2">
                    <a:lumMod val="75000"/>
                  </a:schemeClr>
                </a:solidFill>
              </a:rPr>
              <a:t>calendar is closely related to the </a:t>
            </a:r>
            <a:br>
              <a:rPr lang="en-US" sz="2800" b="1" dirty="0" smtClean="0">
                <a:solidFill>
                  <a:schemeClr val="accent2">
                    <a:lumMod val="75000"/>
                  </a:schemeClr>
                </a:solidFill>
              </a:rPr>
            </a:br>
            <a:r>
              <a:rPr lang="en-US" sz="2800" b="1" dirty="0" smtClean="0">
                <a:solidFill>
                  <a:schemeClr val="accent2">
                    <a:lumMod val="75000"/>
                  </a:schemeClr>
                </a:solidFill>
              </a:rPr>
              <a:t>calendar we use today. </a:t>
            </a:r>
            <a:endParaRPr lang="en-US" sz="2800" b="1" dirty="0" smtClean="0">
              <a:solidFill>
                <a:schemeClr val="accent2">
                  <a:lumMod val="75000"/>
                </a:schemeClr>
              </a:solidFill>
            </a:endParaRPr>
          </a:p>
        </p:txBody>
      </p:sp>
      <p:sp>
        <p:nvSpPr>
          <p:cNvPr id="4" name="TextBox 3"/>
          <p:cNvSpPr txBox="1"/>
          <p:nvPr/>
        </p:nvSpPr>
        <p:spPr>
          <a:xfrm>
            <a:off x="0" y="0"/>
            <a:ext cx="9144000" cy="553998"/>
          </a:xfrm>
          <a:prstGeom prst="rect">
            <a:avLst/>
          </a:prstGeom>
          <a:noFill/>
        </p:spPr>
        <p:txBody>
          <a:bodyPr wrap="square" rtlCol="0">
            <a:spAutoFit/>
          </a:bodyPr>
          <a:lstStyle/>
          <a:p>
            <a:r>
              <a:rPr lang="en-US" sz="3000" b="1" dirty="0" smtClean="0">
                <a:solidFill>
                  <a:schemeClr val="accent2">
                    <a:lumMod val="75000"/>
                  </a:schemeClr>
                </a:solidFill>
              </a:rPr>
              <a:t>Julius Caesar                                                       Ancient Rome</a:t>
            </a:r>
            <a:endParaRPr lang="en-US" sz="3000" b="1" dirty="0">
              <a:solidFill>
                <a:schemeClr val="accent2">
                  <a:lumMod val="75000"/>
                </a:schemeClr>
              </a:solidFill>
            </a:endParaRPr>
          </a:p>
        </p:txBody>
      </p:sp>
    </p:spTree>
  </p:cSld>
  <p:clrMapOvr>
    <a:masterClrMapping/>
  </p:clrMapOvr>
  <p:transition advTm="4844">
    <p:fad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png"/>
          <p:cNvPicPr>
            <a:picLocks noChangeAspect="1"/>
          </p:cNvPicPr>
          <p:nvPr/>
        </p:nvPicPr>
        <p:blipFill>
          <a:blip r:embed="rId2" cstate="print"/>
          <a:stretch>
            <a:fillRect/>
          </a:stretch>
        </p:blipFill>
        <p:spPr>
          <a:xfrm>
            <a:off x="4329603" y="762000"/>
            <a:ext cx="4814397" cy="5716302"/>
          </a:xfrm>
          <a:prstGeom prst="rect">
            <a:avLst/>
          </a:prstGeom>
        </p:spPr>
      </p:pic>
      <p:sp>
        <p:nvSpPr>
          <p:cNvPr id="3" name="Subtitle 2"/>
          <p:cNvSpPr>
            <a:spLocks noGrp="1"/>
          </p:cNvSpPr>
          <p:nvPr>
            <p:ph type="subTitle" idx="1"/>
          </p:nvPr>
        </p:nvSpPr>
        <p:spPr>
          <a:xfrm>
            <a:off x="0" y="609600"/>
            <a:ext cx="6248400" cy="6096000"/>
          </a:xfrm>
        </p:spPr>
        <p:txBody>
          <a:bodyPr>
            <a:noAutofit/>
          </a:bodyPr>
          <a:lstStyle/>
          <a:p>
            <a:pPr algn="l"/>
            <a:r>
              <a:rPr lang="en-US" sz="2800" b="1" dirty="0" smtClean="0">
                <a:solidFill>
                  <a:schemeClr val="accent2">
                    <a:lumMod val="75000"/>
                  </a:schemeClr>
                </a:solidFill>
              </a:rPr>
              <a:t>     </a:t>
            </a:r>
            <a:r>
              <a:rPr lang="en-US" sz="2800" b="1" dirty="0" smtClean="0">
                <a:solidFill>
                  <a:schemeClr val="tx1"/>
                </a:solidFill>
              </a:rPr>
              <a:t>The republic also became embroiled in several civil wars.  </a:t>
            </a:r>
            <a:r>
              <a:rPr lang="en-US" sz="2800" b="1" dirty="0" smtClean="0">
                <a:solidFill>
                  <a:schemeClr val="accent2">
                    <a:lumMod val="75000"/>
                  </a:schemeClr>
                </a:solidFill>
              </a:rPr>
              <a:t>A civil war is a </a:t>
            </a:r>
            <a:br>
              <a:rPr lang="en-US" sz="2800" b="1" dirty="0" smtClean="0">
                <a:solidFill>
                  <a:schemeClr val="accent2">
                    <a:lumMod val="75000"/>
                  </a:schemeClr>
                </a:solidFill>
              </a:rPr>
            </a:br>
            <a:r>
              <a:rPr lang="en-US" sz="2800" b="1" dirty="0" smtClean="0">
                <a:solidFill>
                  <a:schemeClr val="accent2">
                    <a:lumMod val="75000"/>
                  </a:schemeClr>
                </a:solidFill>
              </a:rPr>
              <a:t>war within a nation.  Many Romans wanted a strong leader, and the ambitious Julius Caesar was an obvious choice. </a:t>
            </a:r>
          </a:p>
          <a:p>
            <a:pPr algn="l"/>
            <a:r>
              <a:rPr lang="en-US" sz="2800" b="1" dirty="0" smtClean="0">
                <a:solidFill>
                  <a:schemeClr val="accent2">
                    <a:lumMod val="75000"/>
                  </a:schemeClr>
                </a:solidFill>
              </a:rPr>
              <a:t>      Gaius Julius Caesar was a </a:t>
            </a:r>
            <a:br>
              <a:rPr lang="en-US" sz="2800" b="1" dirty="0" smtClean="0">
                <a:solidFill>
                  <a:schemeClr val="accent2">
                    <a:lumMod val="75000"/>
                  </a:schemeClr>
                </a:solidFill>
              </a:rPr>
            </a:br>
            <a:r>
              <a:rPr lang="en-US" sz="2800" b="1" dirty="0" smtClean="0">
                <a:solidFill>
                  <a:schemeClr val="accent2">
                    <a:lumMod val="75000"/>
                  </a:schemeClr>
                </a:solidFill>
              </a:rPr>
              <a:t>patrician and popular general </a:t>
            </a:r>
            <a:br>
              <a:rPr lang="en-US" sz="2800" b="1" dirty="0" smtClean="0">
                <a:solidFill>
                  <a:schemeClr val="accent2">
                    <a:lumMod val="75000"/>
                  </a:schemeClr>
                </a:solidFill>
              </a:rPr>
            </a:br>
            <a:r>
              <a:rPr lang="en-US" sz="2800" b="1" dirty="0" smtClean="0">
                <a:solidFill>
                  <a:schemeClr val="accent2">
                    <a:lumMod val="75000"/>
                  </a:schemeClr>
                </a:solidFill>
              </a:rPr>
              <a:t>when he was first elected </a:t>
            </a:r>
            <a:br>
              <a:rPr lang="en-US" sz="2800" b="1" dirty="0" smtClean="0">
                <a:solidFill>
                  <a:schemeClr val="accent2">
                    <a:lumMod val="75000"/>
                  </a:schemeClr>
                </a:solidFill>
              </a:rPr>
            </a:br>
            <a:r>
              <a:rPr lang="en-US" sz="2800" b="1" dirty="0" smtClean="0">
                <a:solidFill>
                  <a:schemeClr val="accent2">
                    <a:lumMod val="75000"/>
                  </a:schemeClr>
                </a:solidFill>
              </a:rPr>
              <a:t>consul in 59</a:t>
            </a:r>
            <a:r>
              <a:rPr lang="en-US" sz="2200" b="1" dirty="0" smtClean="0">
                <a:solidFill>
                  <a:schemeClr val="accent2">
                    <a:lumMod val="75000"/>
                  </a:schemeClr>
                </a:solidFill>
              </a:rPr>
              <a:t>BCE</a:t>
            </a:r>
            <a:r>
              <a:rPr lang="en-US" sz="2800" b="1" dirty="0" smtClean="0">
                <a:solidFill>
                  <a:schemeClr val="accent2">
                    <a:lumMod val="75000"/>
                  </a:schemeClr>
                </a:solidFill>
              </a:rPr>
              <a:t>.  Marcus </a:t>
            </a:r>
            <a:br>
              <a:rPr lang="en-US" sz="2800" b="1" dirty="0" smtClean="0">
                <a:solidFill>
                  <a:schemeClr val="accent2">
                    <a:lumMod val="75000"/>
                  </a:schemeClr>
                </a:solidFill>
              </a:rPr>
            </a:br>
            <a:r>
              <a:rPr lang="en-US" sz="2800" b="1" dirty="0" err="1" smtClean="0">
                <a:solidFill>
                  <a:schemeClr val="accent2">
                    <a:lumMod val="75000"/>
                  </a:schemeClr>
                </a:solidFill>
              </a:rPr>
              <a:t>Biblius</a:t>
            </a:r>
            <a:r>
              <a:rPr lang="en-US" sz="2800" b="1" dirty="0" smtClean="0">
                <a:solidFill>
                  <a:schemeClr val="accent2">
                    <a:lumMod val="75000"/>
                  </a:schemeClr>
                </a:solidFill>
              </a:rPr>
              <a:t> was Caesar’s </a:t>
            </a:r>
            <a:br>
              <a:rPr lang="en-US" sz="2800" b="1" dirty="0" smtClean="0">
                <a:solidFill>
                  <a:schemeClr val="accent2">
                    <a:lumMod val="75000"/>
                  </a:schemeClr>
                </a:solidFill>
              </a:rPr>
            </a:br>
            <a:r>
              <a:rPr lang="en-US" sz="2800" b="1" dirty="0" smtClean="0">
                <a:solidFill>
                  <a:schemeClr val="accent2">
                    <a:lumMod val="75000"/>
                  </a:schemeClr>
                </a:solidFill>
              </a:rPr>
              <a:t>co-consul, but Caesar paid no </a:t>
            </a:r>
            <a:br>
              <a:rPr lang="en-US" sz="2800" b="1" dirty="0" smtClean="0">
                <a:solidFill>
                  <a:schemeClr val="accent2">
                    <a:lumMod val="75000"/>
                  </a:schemeClr>
                </a:solidFill>
              </a:rPr>
            </a:br>
            <a:r>
              <a:rPr lang="en-US" sz="2800" b="1" dirty="0" smtClean="0">
                <a:solidFill>
                  <a:schemeClr val="accent2">
                    <a:lumMod val="75000"/>
                  </a:schemeClr>
                </a:solidFill>
              </a:rPr>
              <a:t>attention to the wishes of </a:t>
            </a:r>
            <a:r>
              <a:rPr lang="en-US" sz="2800" b="1" dirty="0" err="1" smtClean="0">
                <a:solidFill>
                  <a:schemeClr val="accent2">
                    <a:lumMod val="75000"/>
                  </a:schemeClr>
                </a:solidFill>
              </a:rPr>
              <a:t>Biblius</a:t>
            </a:r>
            <a:r>
              <a:rPr lang="en-US" sz="2800" b="1" dirty="0" smtClean="0">
                <a:solidFill>
                  <a:schemeClr val="accent2">
                    <a:lumMod val="75000"/>
                  </a:schemeClr>
                </a:solidFill>
              </a:rPr>
              <a:t> </a:t>
            </a:r>
            <a:br>
              <a:rPr lang="en-US" sz="2800" b="1" dirty="0" smtClean="0">
                <a:solidFill>
                  <a:schemeClr val="accent2">
                    <a:lumMod val="75000"/>
                  </a:schemeClr>
                </a:solidFill>
              </a:rPr>
            </a:br>
            <a:r>
              <a:rPr lang="en-US" sz="2800" b="1" dirty="0" smtClean="0">
                <a:solidFill>
                  <a:schemeClr val="accent2">
                    <a:lumMod val="75000"/>
                  </a:schemeClr>
                </a:solidFill>
              </a:rPr>
              <a:t>and the Senate. </a:t>
            </a:r>
            <a:endParaRPr lang="en-US" sz="2800" b="1" dirty="0">
              <a:solidFill>
                <a:schemeClr val="accent2">
                  <a:lumMod val="75000"/>
                </a:schemeClr>
              </a:solidFill>
            </a:endParaRPr>
          </a:p>
          <a:p>
            <a:pPr algn="l"/>
            <a:endParaRPr lang="en-US" sz="2800" dirty="0"/>
          </a:p>
        </p:txBody>
      </p:sp>
      <p:sp>
        <p:nvSpPr>
          <p:cNvPr id="4" name="TextBox 3"/>
          <p:cNvSpPr txBox="1"/>
          <p:nvPr/>
        </p:nvSpPr>
        <p:spPr>
          <a:xfrm>
            <a:off x="0" y="0"/>
            <a:ext cx="9144000" cy="553998"/>
          </a:xfrm>
          <a:prstGeom prst="rect">
            <a:avLst/>
          </a:prstGeom>
          <a:noFill/>
        </p:spPr>
        <p:txBody>
          <a:bodyPr wrap="square" rtlCol="0">
            <a:spAutoFit/>
          </a:bodyPr>
          <a:lstStyle/>
          <a:p>
            <a:r>
              <a:rPr lang="en-US" sz="3000" b="1" dirty="0" smtClean="0">
                <a:solidFill>
                  <a:schemeClr val="accent2">
                    <a:lumMod val="75000"/>
                  </a:schemeClr>
                </a:solidFill>
              </a:rPr>
              <a:t>Julius Caesar                                                       Ancient Rome</a:t>
            </a:r>
            <a:endParaRPr lang="en-US" sz="3000" b="1" dirty="0">
              <a:solidFill>
                <a:schemeClr val="accent2">
                  <a:lumMod val="75000"/>
                </a:schemeClr>
              </a:solidFill>
            </a:endParaRPr>
          </a:p>
        </p:txBody>
      </p:sp>
    </p:spTree>
  </p:cSld>
  <p:clrMapOvr>
    <a:masterClrMapping/>
  </p:clrMapOvr>
  <p:transition advTm="4344">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val 4"/>
          <p:cNvSpPr/>
          <p:nvPr/>
        </p:nvSpPr>
        <p:spPr>
          <a:xfrm>
            <a:off x="6400800" y="2133600"/>
            <a:ext cx="1981200" cy="3276600"/>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descr="!!.png"/>
          <p:cNvPicPr>
            <a:picLocks noChangeAspect="1"/>
          </p:cNvPicPr>
          <p:nvPr/>
        </p:nvPicPr>
        <p:blipFill>
          <a:blip r:embed="rId2" cstate="print"/>
          <a:stretch>
            <a:fillRect/>
          </a:stretch>
        </p:blipFill>
        <p:spPr>
          <a:xfrm>
            <a:off x="5540384" y="1992583"/>
            <a:ext cx="3603616" cy="4865417"/>
          </a:xfrm>
          <a:prstGeom prst="rect">
            <a:avLst/>
          </a:prstGeom>
        </p:spPr>
      </p:pic>
      <p:sp>
        <p:nvSpPr>
          <p:cNvPr id="3" name="Subtitle 2"/>
          <p:cNvSpPr>
            <a:spLocks noGrp="1"/>
          </p:cNvSpPr>
          <p:nvPr>
            <p:ph type="subTitle" idx="1"/>
          </p:nvPr>
        </p:nvSpPr>
        <p:spPr>
          <a:xfrm>
            <a:off x="381000" y="609600"/>
            <a:ext cx="8763000" cy="6019800"/>
          </a:xfrm>
        </p:spPr>
        <p:txBody>
          <a:bodyPr>
            <a:noAutofit/>
          </a:bodyPr>
          <a:lstStyle/>
          <a:p>
            <a:pPr algn="l"/>
            <a:r>
              <a:rPr lang="en-US" sz="2800" b="1" dirty="0" smtClean="0">
                <a:solidFill>
                  <a:schemeClr val="accent2">
                    <a:lumMod val="75000"/>
                  </a:schemeClr>
                </a:solidFill>
              </a:rPr>
              <a:t>     The Senate elected, then re-elected Caesar consul, breaking the Roman tradition that a consul serve only one year.  While in power, Caesar settled 80,000 of his soldiers in colonies, built buildings and </a:t>
            </a:r>
            <a:br>
              <a:rPr lang="en-US" sz="2800" b="1" dirty="0" smtClean="0">
                <a:solidFill>
                  <a:schemeClr val="accent2">
                    <a:lumMod val="75000"/>
                  </a:schemeClr>
                </a:solidFill>
              </a:rPr>
            </a:br>
            <a:r>
              <a:rPr lang="en-US" sz="2800" b="1" dirty="0" smtClean="0">
                <a:solidFill>
                  <a:schemeClr val="accent2">
                    <a:lumMod val="75000"/>
                  </a:schemeClr>
                </a:solidFill>
              </a:rPr>
              <a:t>monuments throughout the city, </a:t>
            </a:r>
            <a:br>
              <a:rPr lang="en-US" sz="2800" b="1" dirty="0" smtClean="0">
                <a:solidFill>
                  <a:schemeClr val="accent2">
                    <a:lumMod val="75000"/>
                  </a:schemeClr>
                </a:solidFill>
              </a:rPr>
            </a:br>
            <a:r>
              <a:rPr lang="en-US" sz="2800" b="1" dirty="0" smtClean="0">
                <a:solidFill>
                  <a:schemeClr val="accent2">
                    <a:lumMod val="75000"/>
                  </a:schemeClr>
                </a:solidFill>
              </a:rPr>
              <a:t>and reformed the calendar.</a:t>
            </a:r>
            <a:br>
              <a:rPr lang="en-US" sz="2800" b="1" dirty="0" smtClean="0">
                <a:solidFill>
                  <a:schemeClr val="accent2">
                    <a:lumMod val="75000"/>
                  </a:schemeClr>
                </a:solidFill>
              </a:rPr>
            </a:br>
            <a:r>
              <a:rPr lang="en-US" sz="2800" b="1" dirty="0" smtClean="0">
                <a:solidFill>
                  <a:schemeClr val="accent2">
                    <a:lumMod val="75000"/>
                  </a:schemeClr>
                </a:solidFill>
              </a:rPr>
              <a:t>     When Caesar came to power, the </a:t>
            </a:r>
            <a:br>
              <a:rPr lang="en-US" sz="2800" b="1" dirty="0" smtClean="0">
                <a:solidFill>
                  <a:schemeClr val="accent2">
                    <a:lumMod val="75000"/>
                  </a:schemeClr>
                </a:solidFill>
              </a:rPr>
            </a:br>
            <a:r>
              <a:rPr lang="en-US" sz="2800" b="1" dirty="0" smtClean="0">
                <a:solidFill>
                  <a:schemeClr val="accent2">
                    <a:lumMod val="75000"/>
                  </a:schemeClr>
                </a:solidFill>
              </a:rPr>
              <a:t>calendar was out of alignment with </a:t>
            </a:r>
            <a:br>
              <a:rPr lang="en-US" sz="2800" b="1" dirty="0" smtClean="0">
                <a:solidFill>
                  <a:schemeClr val="accent2">
                    <a:lumMod val="75000"/>
                  </a:schemeClr>
                </a:solidFill>
              </a:rPr>
            </a:br>
            <a:r>
              <a:rPr lang="en-US" sz="2800" b="1" dirty="0" smtClean="0">
                <a:solidFill>
                  <a:schemeClr val="accent2">
                    <a:lumMod val="75000"/>
                  </a:schemeClr>
                </a:solidFill>
              </a:rPr>
              <a:t>the seasons.  Caesar instituted the </a:t>
            </a:r>
            <a:br>
              <a:rPr lang="en-US" sz="2800" b="1" dirty="0" smtClean="0">
                <a:solidFill>
                  <a:schemeClr val="accent2">
                    <a:lumMod val="75000"/>
                  </a:schemeClr>
                </a:solidFill>
              </a:rPr>
            </a:br>
            <a:r>
              <a:rPr lang="en-US" sz="2800" b="1" dirty="0" smtClean="0">
                <a:solidFill>
                  <a:schemeClr val="accent2">
                    <a:lumMod val="75000"/>
                  </a:schemeClr>
                </a:solidFill>
              </a:rPr>
              <a:t>Julian calendar of 365¼ days.  Caesar </a:t>
            </a:r>
            <a:br>
              <a:rPr lang="en-US" sz="2800" b="1" dirty="0" smtClean="0">
                <a:solidFill>
                  <a:schemeClr val="accent2">
                    <a:lumMod val="75000"/>
                  </a:schemeClr>
                </a:solidFill>
              </a:rPr>
            </a:br>
            <a:r>
              <a:rPr lang="en-US" sz="2800" b="1" dirty="0" smtClean="0">
                <a:solidFill>
                  <a:schemeClr val="accent2">
                    <a:lumMod val="75000"/>
                  </a:schemeClr>
                </a:solidFill>
              </a:rPr>
              <a:t>added a month to the calendar and </a:t>
            </a:r>
            <a:br>
              <a:rPr lang="en-US" sz="2800" b="1" dirty="0" smtClean="0">
                <a:solidFill>
                  <a:schemeClr val="accent2">
                    <a:lumMod val="75000"/>
                  </a:schemeClr>
                </a:solidFill>
              </a:rPr>
            </a:br>
            <a:r>
              <a:rPr lang="en-US" sz="2800" b="1" dirty="0" smtClean="0">
                <a:solidFill>
                  <a:schemeClr val="accent2">
                    <a:lumMod val="75000"/>
                  </a:schemeClr>
                </a:solidFill>
              </a:rPr>
              <a:t>named it July for himself.  </a:t>
            </a:r>
            <a:r>
              <a:rPr lang="en-US" sz="2800" b="1" dirty="0" smtClean="0">
                <a:solidFill>
                  <a:schemeClr val="tx1"/>
                </a:solidFill>
              </a:rPr>
              <a:t>Caesar’s </a:t>
            </a:r>
            <a:br>
              <a:rPr lang="en-US" sz="2800" b="1" dirty="0" smtClean="0">
                <a:solidFill>
                  <a:schemeClr val="tx1"/>
                </a:solidFill>
              </a:rPr>
            </a:br>
            <a:r>
              <a:rPr lang="en-US" sz="2800" b="1" dirty="0" smtClean="0">
                <a:solidFill>
                  <a:schemeClr val="tx1"/>
                </a:solidFill>
              </a:rPr>
              <a:t>calendar is closely related to the </a:t>
            </a:r>
            <a:br>
              <a:rPr lang="en-US" sz="2800" b="1" dirty="0" smtClean="0">
                <a:solidFill>
                  <a:schemeClr val="tx1"/>
                </a:solidFill>
              </a:rPr>
            </a:br>
            <a:r>
              <a:rPr lang="en-US" sz="2800" b="1" dirty="0" smtClean="0">
                <a:solidFill>
                  <a:schemeClr val="tx1"/>
                </a:solidFill>
              </a:rPr>
              <a:t>calendar we use today. </a:t>
            </a:r>
            <a:endParaRPr lang="en-US" sz="2800" b="1" dirty="0" smtClean="0">
              <a:solidFill>
                <a:schemeClr val="tx1"/>
              </a:solidFill>
            </a:endParaRPr>
          </a:p>
        </p:txBody>
      </p:sp>
      <p:sp>
        <p:nvSpPr>
          <p:cNvPr id="4" name="TextBox 3"/>
          <p:cNvSpPr txBox="1"/>
          <p:nvPr/>
        </p:nvSpPr>
        <p:spPr>
          <a:xfrm>
            <a:off x="0" y="0"/>
            <a:ext cx="9144000" cy="553998"/>
          </a:xfrm>
          <a:prstGeom prst="rect">
            <a:avLst/>
          </a:prstGeom>
          <a:noFill/>
        </p:spPr>
        <p:txBody>
          <a:bodyPr wrap="square" rtlCol="0">
            <a:spAutoFit/>
          </a:bodyPr>
          <a:lstStyle/>
          <a:p>
            <a:r>
              <a:rPr lang="en-US" sz="3000" b="1" dirty="0" smtClean="0">
                <a:solidFill>
                  <a:schemeClr val="accent2">
                    <a:lumMod val="75000"/>
                  </a:schemeClr>
                </a:solidFill>
              </a:rPr>
              <a:t>Julius Caesar                                                       Ancient Rome</a:t>
            </a:r>
            <a:endParaRPr lang="en-US" sz="3000" b="1" dirty="0">
              <a:solidFill>
                <a:schemeClr val="accent2">
                  <a:lumMod val="75000"/>
                </a:schemeClr>
              </a:solidFill>
            </a:endParaRPr>
          </a:p>
        </p:txBody>
      </p:sp>
    </p:spTree>
  </p:cSld>
  <p:clrMapOvr>
    <a:masterClrMapping/>
  </p:clrMapOvr>
  <p:transition advTm="4297">
    <p:fade/>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val 4"/>
          <p:cNvSpPr/>
          <p:nvPr/>
        </p:nvSpPr>
        <p:spPr>
          <a:xfrm>
            <a:off x="6400800" y="2133600"/>
            <a:ext cx="1981200" cy="3276600"/>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descr="!!.png"/>
          <p:cNvPicPr>
            <a:picLocks noChangeAspect="1"/>
          </p:cNvPicPr>
          <p:nvPr/>
        </p:nvPicPr>
        <p:blipFill>
          <a:blip r:embed="rId2" cstate="print"/>
          <a:stretch>
            <a:fillRect/>
          </a:stretch>
        </p:blipFill>
        <p:spPr>
          <a:xfrm>
            <a:off x="5540384" y="1992583"/>
            <a:ext cx="3603616" cy="4865417"/>
          </a:xfrm>
          <a:prstGeom prst="rect">
            <a:avLst/>
          </a:prstGeom>
        </p:spPr>
      </p:pic>
      <p:sp>
        <p:nvSpPr>
          <p:cNvPr id="3" name="Subtitle 2"/>
          <p:cNvSpPr>
            <a:spLocks noGrp="1"/>
          </p:cNvSpPr>
          <p:nvPr>
            <p:ph type="subTitle" idx="1"/>
          </p:nvPr>
        </p:nvSpPr>
        <p:spPr>
          <a:xfrm>
            <a:off x="381000" y="609600"/>
            <a:ext cx="8763000" cy="6019800"/>
          </a:xfrm>
        </p:spPr>
        <p:txBody>
          <a:bodyPr>
            <a:noAutofit/>
          </a:bodyPr>
          <a:lstStyle/>
          <a:p>
            <a:pPr algn="l"/>
            <a:r>
              <a:rPr lang="en-US" sz="2600" b="1" dirty="0" smtClean="0">
                <a:solidFill>
                  <a:schemeClr val="accent2">
                    <a:lumMod val="75000"/>
                  </a:schemeClr>
                </a:solidFill>
              </a:rPr>
              <a:t>     </a:t>
            </a:r>
            <a:r>
              <a:rPr lang="en-US" sz="2600" b="1" dirty="0" smtClean="0">
                <a:solidFill>
                  <a:schemeClr val="tx1"/>
                </a:solidFill>
              </a:rPr>
              <a:t>In 44</a:t>
            </a:r>
            <a:r>
              <a:rPr lang="en-US" sz="2200" b="1" dirty="0" smtClean="0">
                <a:solidFill>
                  <a:schemeClr val="tx1"/>
                </a:solidFill>
              </a:rPr>
              <a:t>BCE</a:t>
            </a:r>
            <a:r>
              <a:rPr lang="en-US" sz="2600" b="1" dirty="0" smtClean="0">
                <a:solidFill>
                  <a:schemeClr val="tx1"/>
                </a:solidFill>
              </a:rPr>
              <a:t>, Caesar arranged to be named dictator for life.  A dictator is a ruler with complete control.  </a:t>
            </a:r>
            <a:r>
              <a:rPr lang="en-US" sz="2600" b="1" dirty="0" smtClean="0">
                <a:solidFill>
                  <a:schemeClr val="accent2">
                    <a:lumMod val="75000"/>
                  </a:schemeClr>
                </a:solidFill>
              </a:rPr>
              <a:t>The Senate had appointed dictators in the past, but only in great emergencies and for a period of no more than six months. </a:t>
            </a:r>
            <a:br>
              <a:rPr lang="en-US" sz="2600" b="1" dirty="0" smtClean="0">
                <a:solidFill>
                  <a:schemeClr val="accent2">
                    <a:lumMod val="75000"/>
                  </a:schemeClr>
                </a:solidFill>
              </a:rPr>
            </a:br>
            <a:r>
              <a:rPr lang="en-US" sz="2600" b="1" dirty="0" smtClean="0">
                <a:solidFill>
                  <a:schemeClr val="accent2">
                    <a:lumMod val="75000"/>
                  </a:schemeClr>
                </a:solidFill>
              </a:rPr>
              <a:t>     Caesar ignored the Senate and ruled </a:t>
            </a:r>
            <a:br>
              <a:rPr lang="en-US" sz="2600" b="1" dirty="0" smtClean="0">
                <a:solidFill>
                  <a:schemeClr val="accent2">
                    <a:lumMod val="75000"/>
                  </a:schemeClr>
                </a:solidFill>
              </a:rPr>
            </a:br>
            <a:r>
              <a:rPr lang="en-US" sz="2600" b="1" dirty="0" smtClean="0">
                <a:solidFill>
                  <a:schemeClr val="accent2">
                    <a:lumMod val="75000"/>
                  </a:schemeClr>
                </a:solidFill>
              </a:rPr>
              <a:t>without their consent.  Many Senators </a:t>
            </a:r>
            <a:br>
              <a:rPr lang="en-US" sz="2600" b="1" dirty="0" smtClean="0">
                <a:solidFill>
                  <a:schemeClr val="accent2">
                    <a:lumMod val="75000"/>
                  </a:schemeClr>
                </a:solidFill>
              </a:rPr>
            </a:br>
            <a:r>
              <a:rPr lang="en-US" sz="2600" b="1" dirty="0" smtClean="0">
                <a:solidFill>
                  <a:schemeClr val="accent2">
                    <a:lumMod val="75000"/>
                  </a:schemeClr>
                </a:solidFill>
              </a:rPr>
              <a:t>became enraged because Caesar broke </a:t>
            </a:r>
            <a:br>
              <a:rPr lang="en-US" sz="2600" b="1" dirty="0" smtClean="0">
                <a:solidFill>
                  <a:schemeClr val="accent2">
                    <a:lumMod val="75000"/>
                  </a:schemeClr>
                </a:solidFill>
              </a:rPr>
            </a:br>
            <a:r>
              <a:rPr lang="en-US" sz="2600" b="1" dirty="0" smtClean="0">
                <a:solidFill>
                  <a:schemeClr val="accent2">
                    <a:lumMod val="75000"/>
                  </a:schemeClr>
                </a:solidFill>
              </a:rPr>
              <a:t>with Roman tradition and behaved as if </a:t>
            </a:r>
            <a:br>
              <a:rPr lang="en-US" sz="2600" b="1" dirty="0" smtClean="0">
                <a:solidFill>
                  <a:schemeClr val="accent2">
                    <a:lumMod val="75000"/>
                  </a:schemeClr>
                </a:solidFill>
              </a:rPr>
            </a:br>
            <a:r>
              <a:rPr lang="en-US" sz="2600" b="1" dirty="0" smtClean="0">
                <a:solidFill>
                  <a:schemeClr val="accent2">
                    <a:lumMod val="75000"/>
                  </a:schemeClr>
                </a:solidFill>
              </a:rPr>
              <a:t>he were a king.   On March 15, 44</a:t>
            </a:r>
            <a:r>
              <a:rPr lang="en-US" sz="2200" b="1" dirty="0" smtClean="0">
                <a:solidFill>
                  <a:schemeClr val="accent2">
                    <a:lumMod val="75000"/>
                  </a:schemeClr>
                </a:solidFill>
              </a:rPr>
              <a:t>BCE</a:t>
            </a:r>
            <a:r>
              <a:rPr lang="en-US" sz="2600" b="1" dirty="0" smtClean="0">
                <a:solidFill>
                  <a:schemeClr val="accent2">
                    <a:lumMod val="75000"/>
                  </a:schemeClr>
                </a:solidFill>
              </a:rPr>
              <a:t>, a </a:t>
            </a:r>
            <a:br>
              <a:rPr lang="en-US" sz="2600" b="1" dirty="0" smtClean="0">
                <a:solidFill>
                  <a:schemeClr val="accent2">
                    <a:lumMod val="75000"/>
                  </a:schemeClr>
                </a:solidFill>
              </a:rPr>
            </a:br>
            <a:r>
              <a:rPr lang="en-US" sz="2600" b="1" dirty="0" smtClean="0">
                <a:solidFill>
                  <a:schemeClr val="accent2">
                    <a:lumMod val="75000"/>
                  </a:schemeClr>
                </a:solidFill>
              </a:rPr>
              <a:t>mob of sixty senators stabbed the </a:t>
            </a:r>
            <a:br>
              <a:rPr lang="en-US" sz="2600" b="1" dirty="0" smtClean="0">
                <a:solidFill>
                  <a:schemeClr val="accent2">
                    <a:lumMod val="75000"/>
                  </a:schemeClr>
                </a:solidFill>
              </a:rPr>
            </a:br>
            <a:r>
              <a:rPr lang="en-US" sz="2600" b="1" dirty="0" smtClean="0">
                <a:solidFill>
                  <a:schemeClr val="accent2">
                    <a:lumMod val="75000"/>
                  </a:schemeClr>
                </a:solidFill>
              </a:rPr>
              <a:t>dictator to death in the Roman Forum.  </a:t>
            </a:r>
            <a:br>
              <a:rPr lang="en-US" sz="2600" b="1" dirty="0" smtClean="0">
                <a:solidFill>
                  <a:schemeClr val="accent2">
                    <a:lumMod val="75000"/>
                  </a:schemeClr>
                </a:solidFill>
              </a:rPr>
            </a:br>
            <a:r>
              <a:rPr lang="en-US" sz="2600" b="1" dirty="0" smtClean="0">
                <a:solidFill>
                  <a:schemeClr val="accent2">
                    <a:lumMod val="75000"/>
                  </a:schemeClr>
                </a:solidFill>
              </a:rPr>
              <a:t>Ironically, Caesar fell to his death at the </a:t>
            </a:r>
            <a:br>
              <a:rPr lang="en-US" sz="2600" b="1" dirty="0" smtClean="0">
                <a:solidFill>
                  <a:schemeClr val="accent2">
                    <a:lumMod val="75000"/>
                  </a:schemeClr>
                </a:solidFill>
              </a:rPr>
            </a:br>
            <a:r>
              <a:rPr lang="en-US" sz="2600" b="1" dirty="0" smtClean="0">
                <a:solidFill>
                  <a:schemeClr val="accent2">
                    <a:lumMod val="75000"/>
                  </a:schemeClr>
                </a:solidFill>
              </a:rPr>
              <a:t>foot of a statue of Pompey, the general </a:t>
            </a:r>
            <a:br>
              <a:rPr lang="en-US" sz="2600" b="1" dirty="0" smtClean="0">
                <a:solidFill>
                  <a:schemeClr val="accent2">
                    <a:lumMod val="75000"/>
                  </a:schemeClr>
                </a:solidFill>
              </a:rPr>
            </a:br>
            <a:r>
              <a:rPr lang="en-US" sz="2600" b="1" dirty="0" smtClean="0">
                <a:solidFill>
                  <a:schemeClr val="accent2">
                    <a:lumMod val="75000"/>
                  </a:schemeClr>
                </a:solidFill>
              </a:rPr>
              <a:t>who Caesar defeated.</a:t>
            </a:r>
          </a:p>
          <a:p>
            <a:pPr algn="l"/>
            <a:endParaRPr lang="en-US" sz="2800" b="1" dirty="0" smtClean="0">
              <a:solidFill>
                <a:schemeClr val="accent2">
                  <a:lumMod val="75000"/>
                </a:schemeClr>
              </a:solidFill>
            </a:endParaRPr>
          </a:p>
        </p:txBody>
      </p:sp>
      <p:sp>
        <p:nvSpPr>
          <p:cNvPr id="4" name="TextBox 3"/>
          <p:cNvSpPr txBox="1"/>
          <p:nvPr/>
        </p:nvSpPr>
        <p:spPr>
          <a:xfrm>
            <a:off x="0" y="0"/>
            <a:ext cx="9144000" cy="553998"/>
          </a:xfrm>
          <a:prstGeom prst="rect">
            <a:avLst/>
          </a:prstGeom>
          <a:noFill/>
        </p:spPr>
        <p:txBody>
          <a:bodyPr wrap="square" rtlCol="0">
            <a:spAutoFit/>
          </a:bodyPr>
          <a:lstStyle/>
          <a:p>
            <a:r>
              <a:rPr lang="en-US" sz="3000" b="1" dirty="0" smtClean="0">
                <a:solidFill>
                  <a:schemeClr val="accent2">
                    <a:lumMod val="75000"/>
                  </a:schemeClr>
                </a:solidFill>
              </a:rPr>
              <a:t>Julius Caesar                                                       Ancient Rome</a:t>
            </a:r>
            <a:endParaRPr lang="en-US" sz="3000" b="1" dirty="0">
              <a:solidFill>
                <a:schemeClr val="accent2">
                  <a:lumMod val="75000"/>
                </a:schemeClr>
              </a:solidFill>
            </a:endParaRPr>
          </a:p>
        </p:txBody>
      </p:sp>
    </p:spTree>
  </p:cSld>
  <p:clrMapOvr>
    <a:masterClrMapping/>
  </p:clrMapOvr>
  <p:transition advTm="10234">
    <p:fade/>
  </p:transition>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val 4"/>
          <p:cNvSpPr/>
          <p:nvPr/>
        </p:nvSpPr>
        <p:spPr>
          <a:xfrm>
            <a:off x="6400800" y="2133600"/>
            <a:ext cx="1981200" cy="3276600"/>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descr="!!.png"/>
          <p:cNvPicPr>
            <a:picLocks noChangeAspect="1"/>
          </p:cNvPicPr>
          <p:nvPr/>
        </p:nvPicPr>
        <p:blipFill>
          <a:blip r:embed="rId2" cstate="print"/>
          <a:stretch>
            <a:fillRect/>
          </a:stretch>
        </p:blipFill>
        <p:spPr>
          <a:xfrm>
            <a:off x="5540384" y="1992583"/>
            <a:ext cx="3603616" cy="4865417"/>
          </a:xfrm>
          <a:prstGeom prst="rect">
            <a:avLst/>
          </a:prstGeom>
        </p:spPr>
      </p:pic>
      <p:sp>
        <p:nvSpPr>
          <p:cNvPr id="3" name="Subtitle 2"/>
          <p:cNvSpPr>
            <a:spLocks noGrp="1"/>
          </p:cNvSpPr>
          <p:nvPr>
            <p:ph type="subTitle" idx="1"/>
          </p:nvPr>
        </p:nvSpPr>
        <p:spPr>
          <a:xfrm>
            <a:off x="381000" y="609600"/>
            <a:ext cx="8763000" cy="6019800"/>
          </a:xfrm>
        </p:spPr>
        <p:txBody>
          <a:bodyPr>
            <a:noAutofit/>
          </a:bodyPr>
          <a:lstStyle/>
          <a:p>
            <a:pPr algn="l"/>
            <a:r>
              <a:rPr lang="en-US" sz="2600" b="1" dirty="0" smtClean="0">
                <a:solidFill>
                  <a:schemeClr val="accent2">
                    <a:lumMod val="75000"/>
                  </a:schemeClr>
                </a:solidFill>
              </a:rPr>
              <a:t>     In 44</a:t>
            </a:r>
            <a:r>
              <a:rPr lang="en-US" sz="2200" b="1" dirty="0" smtClean="0">
                <a:solidFill>
                  <a:schemeClr val="accent2">
                    <a:lumMod val="75000"/>
                  </a:schemeClr>
                </a:solidFill>
              </a:rPr>
              <a:t>BCE</a:t>
            </a:r>
            <a:r>
              <a:rPr lang="en-US" sz="2600" b="1" dirty="0" smtClean="0">
                <a:solidFill>
                  <a:schemeClr val="accent2">
                    <a:lumMod val="75000"/>
                  </a:schemeClr>
                </a:solidFill>
              </a:rPr>
              <a:t>, Caesar arranged to be named dictator for life.  A dictator is a ruler with complete control.  </a:t>
            </a:r>
            <a:r>
              <a:rPr lang="en-US" sz="2600" b="1" dirty="0" smtClean="0">
                <a:solidFill>
                  <a:schemeClr val="tx1"/>
                </a:solidFill>
              </a:rPr>
              <a:t>The Senate had appointed dictators in the past, but only in great emergencies and for a period of no more than six months. </a:t>
            </a:r>
            <a:r>
              <a:rPr lang="en-US" sz="2600" b="1" dirty="0" smtClean="0">
                <a:solidFill>
                  <a:schemeClr val="accent2">
                    <a:lumMod val="75000"/>
                  </a:schemeClr>
                </a:solidFill>
              </a:rPr>
              <a:t/>
            </a:r>
            <a:br>
              <a:rPr lang="en-US" sz="2600" b="1" dirty="0" smtClean="0">
                <a:solidFill>
                  <a:schemeClr val="accent2">
                    <a:lumMod val="75000"/>
                  </a:schemeClr>
                </a:solidFill>
              </a:rPr>
            </a:br>
            <a:r>
              <a:rPr lang="en-US" sz="2600" b="1" dirty="0" smtClean="0">
                <a:solidFill>
                  <a:schemeClr val="accent2">
                    <a:lumMod val="75000"/>
                  </a:schemeClr>
                </a:solidFill>
              </a:rPr>
              <a:t>     Caesar ignored the Senate and ruled </a:t>
            </a:r>
            <a:br>
              <a:rPr lang="en-US" sz="2600" b="1" dirty="0" smtClean="0">
                <a:solidFill>
                  <a:schemeClr val="accent2">
                    <a:lumMod val="75000"/>
                  </a:schemeClr>
                </a:solidFill>
              </a:rPr>
            </a:br>
            <a:r>
              <a:rPr lang="en-US" sz="2600" b="1" dirty="0" smtClean="0">
                <a:solidFill>
                  <a:schemeClr val="accent2">
                    <a:lumMod val="75000"/>
                  </a:schemeClr>
                </a:solidFill>
              </a:rPr>
              <a:t>without their consent.  Many Senators </a:t>
            </a:r>
            <a:br>
              <a:rPr lang="en-US" sz="2600" b="1" dirty="0" smtClean="0">
                <a:solidFill>
                  <a:schemeClr val="accent2">
                    <a:lumMod val="75000"/>
                  </a:schemeClr>
                </a:solidFill>
              </a:rPr>
            </a:br>
            <a:r>
              <a:rPr lang="en-US" sz="2600" b="1" dirty="0" smtClean="0">
                <a:solidFill>
                  <a:schemeClr val="accent2">
                    <a:lumMod val="75000"/>
                  </a:schemeClr>
                </a:solidFill>
              </a:rPr>
              <a:t>became enraged because Caesar broke </a:t>
            </a:r>
            <a:br>
              <a:rPr lang="en-US" sz="2600" b="1" dirty="0" smtClean="0">
                <a:solidFill>
                  <a:schemeClr val="accent2">
                    <a:lumMod val="75000"/>
                  </a:schemeClr>
                </a:solidFill>
              </a:rPr>
            </a:br>
            <a:r>
              <a:rPr lang="en-US" sz="2600" b="1" dirty="0" smtClean="0">
                <a:solidFill>
                  <a:schemeClr val="accent2">
                    <a:lumMod val="75000"/>
                  </a:schemeClr>
                </a:solidFill>
              </a:rPr>
              <a:t>with Roman tradition and behaved as if </a:t>
            </a:r>
            <a:br>
              <a:rPr lang="en-US" sz="2600" b="1" dirty="0" smtClean="0">
                <a:solidFill>
                  <a:schemeClr val="accent2">
                    <a:lumMod val="75000"/>
                  </a:schemeClr>
                </a:solidFill>
              </a:rPr>
            </a:br>
            <a:r>
              <a:rPr lang="en-US" sz="2600" b="1" dirty="0" smtClean="0">
                <a:solidFill>
                  <a:schemeClr val="accent2">
                    <a:lumMod val="75000"/>
                  </a:schemeClr>
                </a:solidFill>
              </a:rPr>
              <a:t>he were a king.   On March 15, 44</a:t>
            </a:r>
            <a:r>
              <a:rPr lang="en-US" sz="2200" b="1" dirty="0" smtClean="0">
                <a:solidFill>
                  <a:schemeClr val="accent2">
                    <a:lumMod val="75000"/>
                  </a:schemeClr>
                </a:solidFill>
              </a:rPr>
              <a:t>BCE</a:t>
            </a:r>
            <a:r>
              <a:rPr lang="en-US" sz="2600" b="1" dirty="0" smtClean="0">
                <a:solidFill>
                  <a:schemeClr val="accent2">
                    <a:lumMod val="75000"/>
                  </a:schemeClr>
                </a:solidFill>
              </a:rPr>
              <a:t>, a </a:t>
            </a:r>
            <a:br>
              <a:rPr lang="en-US" sz="2600" b="1" dirty="0" smtClean="0">
                <a:solidFill>
                  <a:schemeClr val="accent2">
                    <a:lumMod val="75000"/>
                  </a:schemeClr>
                </a:solidFill>
              </a:rPr>
            </a:br>
            <a:r>
              <a:rPr lang="en-US" sz="2600" b="1" dirty="0" smtClean="0">
                <a:solidFill>
                  <a:schemeClr val="accent2">
                    <a:lumMod val="75000"/>
                  </a:schemeClr>
                </a:solidFill>
              </a:rPr>
              <a:t>mob of sixty senators stabbed the </a:t>
            </a:r>
            <a:br>
              <a:rPr lang="en-US" sz="2600" b="1" dirty="0" smtClean="0">
                <a:solidFill>
                  <a:schemeClr val="accent2">
                    <a:lumMod val="75000"/>
                  </a:schemeClr>
                </a:solidFill>
              </a:rPr>
            </a:br>
            <a:r>
              <a:rPr lang="en-US" sz="2600" b="1" dirty="0" smtClean="0">
                <a:solidFill>
                  <a:schemeClr val="accent2">
                    <a:lumMod val="75000"/>
                  </a:schemeClr>
                </a:solidFill>
              </a:rPr>
              <a:t>dictator to death in the Roman Forum.  </a:t>
            </a:r>
            <a:br>
              <a:rPr lang="en-US" sz="2600" b="1" dirty="0" smtClean="0">
                <a:solidFill>
                  <a:schemeClr val="accent2">
                    <a:lumMod val="75000"/>
                  </a:schemeClr>
                </a:solidFill>
              </a:rPr>
            </a:br>
            <a:r>
              <a:rPr lang="en-US" sz="2600" b="1" dirty="0" smtClean="0">
                <a:solidFill>
                  <a:schemeClr val="accent2">
                    <a:lumMod val="75000"/>
                  </a:schemeClr>
                </a:solidFill>
              </a:rPr>
              <a:t>Ironically, Caesar fell to his death at the </a:t>
            </a:r>
            <a:br>
              <a:rPr lang="en-US" sz="2600" b="1" dirty="0" smtClean="0">
                <a:solidFill>
                  <a:schemeClr val="accent2">
                    <a:lumMod val="75000"/>
                  </a:schemeClr>
                </a:solidFill>
              </a:rPr>
            </a:br>
            <a:r>
              <a:rPr lang="en-US" sz="2600" b="1" dirty="0" smtClean="0">
                <a:solidFill>
                  <a:schemeClr val="accent2">
                    <a:lumMod val="75000"/>
                  </a:schemeClr>
                </a:solidFill>
              </a:rPr>
              <a:t>foot of a statue of Pompey, the general </a:t>
            </a:r>
            <a:br>
              <a:rPr lang="en-US" sz="2600" b="1" dirty="0" smtClean="0">
                <a:solidFill>
                  <a:schemeClr val="accent2">
                    <a:lumMod val="75000"/>
                  </a:schemeClr>
                </a:solidFill>
              </a:rPr>
            </a:br>
            <a:r>
              <a:rPr lang="en-US" sz="2600" b="1" dirty="0" smtClean="0">
                <a:solidFill>
                  <a:schemeClr val="accent2">
                    <a:lumMod val="75000"/>
                  </a:schemeClr>
                </a:solidFill>
              </a:rPr>
              <a:t>who Caesar defeated.</a:t>
            </a:r>
          </a:p>
          <a:p>
            <a:pPr algn="l"/>
            <a:endParaRPr lang="en-US" sz="2800" b="1" dirty="0" smtClean="0">
              <a:solidFill>
                <a:schemeClr val="accent2">
                  <a:lumMod val="75000"/>
                </a:schemeClr>
              </a:solidFill>
            </a:endParaRPr>
          </a:p>
        </p:txBody>
      </p:sp>
      <p:sp>
        <p:nvSpPr>
          <p:cNvPr id="4" name="TextBox 3"/>
          <p:cNvSpPr txBox="1"/>
          <p:nvPr/>
        </p:nvSpPr>
        <p:spPr>
          <a:xfrm>
            <a:off x="0" y="0"/>
            <a:ext cx="9144000" cy="553998"/>
          </a:xfrm>
          <a:prstGeom prst="rect">
            <a:avLst/>
          </a:prstGeom>
          <a:noFill/>
        </p:spPr>
        <p:txBody>
          <a:bodyPr wrap="square" rtlCol="0">
            <a:spAutoFit/>
          </a:bodyPr>
          <a:lstStyle/>
          <a:p>
            <a:r>
              <a:rPr lang="en-US" sz="3000" b="1" dirty="0" smtClean="0">
                <a:solidFill>
                  <a:schemeClr val="accent2">
                    <a:lumMod val="75000"/>
                  </a:schemeClr>
                </a:solidFill>
              </a:rPr>
              <a:t>Julius Caesar                                                       Ancient Rome</a:t>
            </a:r>
            <a:endParaRPr lang="en-US" sz="3000" b="1" dirty="0">
              <a:solidFill>
                <a:schemeClr val="accent2">
                  <a:lumMod val="75000"/>
                </a:schemeClr>
              </a:solidFill>
            </a:endParaRPr>
          </a:p>
        </p:txBody>
      </p:sp>
    </p:spTree>
  </p:cSld>
  <p:clrMapOvr>
    <a:masterClrMapping/>
  </p:clrMapOvr>
  <p:transition advTm="8016">
    <p:fade/>
  </p:transition>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val 4"/>
          <p:cNvSpPr/>
          <p:nvPr/>
        </p:nvSpPr>
        <p:spPr>
          <a:xfrm>
            <a:off x="6400800" y="2133600"/>
            <a:ext cx="1981200" cy="3276600"/>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descr="!!.png"/>
          <p:cNvPicPr>
            <a:picLocks noChangeAspect="1"/>
          </p:cNvPicPr>
          <p:nvPr/>
        </p:nvPicPr>
        <p:blipFill>
          <a:blip r:embed="rId2" cstate="print"/>
          <a:stretch>
            <a:fillRect/>
          </a:stretch>
        </p:blipFill>
        <p:spPr>
          <a:xfrm>
            <a:off x="5540384" y="1992583"/>
            <a:ext cx="3603616" cy="4865417"/>
          </a:xfrm>
          <a:prstGeom prst="rect">
            <a:avLst/>
          </a:prstGeom>
        </p:spPr>
      </p:pic>
      <p:sp>
        <p:nvSpPr>
          <p:cNvPr id="3" name="Subtitle 2"/>
          <p:cNvSpPr>
            <a:spLocks noGrp="1"/>
          </p:cNvSpPr>
          <p:nvPr>
            <p:ph type="subTitle" idx="1"/>
          </p:nvPr>
        </p:nvSpPr>
        <p:spPr>
          <a:xfrm>
            <a:off x="381000" y="609600"/>
            <a:ext cx="8763000" cy="6019800"/>
          </a:xfrm>
        </p:spPr>
        <p:txBody>
          <a:bodyPr>
            <a:noAutofit/>
          </a:bodyPr>
          <a:lstStyle/>
          <a:p>
            <a:pPr algn="l"/>
            <a:r>
              <a:rPr lang="en-US" sz="2600" b="1" dirty="0" smtClean="0">
                <a:solidFill>
                  <a:schemeClr val="accent2">
                    <a:lumMod val="75000"/>
                  </a:schemeClr>
                </a:solidFill>
              </a:rPr>
              <a:t>     In 44</a:t>
            </a:r>
            <a:r>
              <a:rPr lang="en-US" sz="2200" b="1" dirty="0" smtClean="0">
                <a:solidFill>
                  <a:schemeClr val="accent2">
                    <a:lumMod val="75000"/>
                  </a:schemeClr>
                </a:solidFill>
              </a:rPr>
              <a:t>BCE</a:t>
            </a:r>
            <a:r>
              <a:rPr lang="en-US" sz="2600" b="1" dirty="0" smtClean="0">
                <a:solidFill>
                  <a:schemeClr val="accent2">
                    <a:lumMod val="75000"/>
                  </a:schemeClr>
                </a:solidFill>
              </a:rPr>
              <a:t>, Caesar arranged to be named dictator for life.  A dictator is a ruler with complete control.  The Senate had appointed dictators in the past, but only in great emergencies and for a period of no more than six months. </a:t>
            </a:r>
            <a:br>
              <a:rPr lang="en-US" sz="2600" b="1" dirty="0" smtClean="0">
                <a:solidFill>
                  <a:schemeClr val="accent2">
                    <a:lumMod val="75000"/>
                  </a:schemeClr>
                </a:solidFill>
              </a:rPr>
            </a:br>
            <a:r>
              <a:rPr lang="en-US" sz="2600" b="1" dirty="0" smtClean="0">
                <a:solidFill>
                  <a:schemeClr val="accent2">
                    <a:lumMod val="75000"/>
                  </a:schemeClr>
                </a:solidFill>
              </a:rPr>
              <a:t>     </a:t>
            </a:r>
            <a:r>
              <a:rPr lang="en-US" sz="2600" b="1" dirty="0" smtClean="0">
                <a:solidFill>
                  <a:schemeClr val="tx1"/>
                </a:solidFill>
              </a:rPr>
              <a:t>Caesar ignored the Senate and ruled </a:t>
            </a:r>
            <a:br>
              <a:rPr lang="en-US" sz="2600" b="1" dirty="0" smtClean="0">
                <a:solidFill>
                  <a:schemeClr val="tx1"/>
                </a:solidFill>
              </a:rPr>
            </a:br>
            <a:r>
              <a:rPr lang="en-US" sz="2600" b="1" dirty="0" smtClean="0">
                <a:solidFill>
                  <a:schemeClr val="tx1"/>
                </a:solidFill>
              </a:rPr>
              <a:t>without their consent.  </a:t>
            </a:r>
            <a:r>
              <a:rPr lang="en-US" sz="2600" b="1" dirty="0" smtClean="0">
                <a:solidFill>
                  <a:schemeClr val="accent2">
                    <a:lumMod val="75000"/>
                  </a:schemeClr>
                </a:solidFill>
              </a:rPr>
              <a:t>Many Senators </a:t>
            </a:r>
            <a:br>
              <a:rPr lang="en-US" sz="2600" b="1" dirty="0" smtClean="0">
                <a:solidFill>
                  <a:schemeClr val="accent2">
                    <a:lumMod val="75000"/>
                  </a:schemeClr>
                </a:solidFill>
              </a:rPr>
            </a:br>
            <a:r>
              <a:rPr lang="en-US" sz="2600" b="1" dirty="0" smtClean="0">
                <a:solidFill>
                  <a:schemeClr val="accent2">
                    <a:lumMod val="75000"/>
                  </a:schemeClr>
                </a:solidFill>
              </a:rPr>
              <a:t>became enraged because Caesar broke </a:t>
            </a:r>
            <a:br>
              <a:rPr lang="en-US" sz="2600" b="1" dirty="0" smtClean="0">
                <a:solidFill>
                  <a:schemeClr val="accent2">
                    <a:lumMod val="75000"/>
                  </a:schemeClr>
                </a:solidFill>
              </a:rPr>
            </a:br>
            <a:r>
              <a:rPr lang="en-US" sz="2600" b="1" dirty="0" smtClean="0">
                <a:solidFill>
                  <a:schemeClr val="accent2">
                    <a:lumMod val="75000"/>
                  </a:schemeClr>
                </a:solidFill>
              </a:rPr>
              <a:t>with Roman tradition and behaved as if </a:t>
            </a:r>
            <a:br>
              <a:rPr lang="en-US" sz="2600" b="1" dirty="0" smtClean="0">
                <a:solidFill>
                  <a:schemeClr val="accent2">
                    <a:lumMod val="75000"/>
                  </a:schemeClr>
                </a:solidFill>
              </a:rPr>
            </a:br>
            <a:r>
              <a:rPr lang="en-US" sz="2600" b="1" dirty="0" smtClean="0">
                <a:solidFill>
                  <a:schemeClr val="accent2">
                    <a:lumMod val="75000"/>
                  </a:schemeClr>
                </a:solidFill>
              </a:rPr>
              <a:t>he were a king.   On March 15, 44</a:t>
            </a:r>
            <a:r>
              <a:rPr lang="en-US" sz="2200" b="1" dirty="0" smtClean="0">
                <a:solidFill>
                  <a:schemeClr val="accent2">
                    <a:lumMod val="75000"/>
                  </a:schemeClr>
                </a:solidFill>
              </a:rPr>
              <a:t>BCE</a:t>
            </a:r>
            <a:r>
              <a:rPr lang="en-US" sz="2600" b="1" dirty="0" smtClean="0">
                <a:solidFill>
                  <a:schemeClr val="accent2">
                    <a:lumMod val="75000"/>
                  </a:schemeClr>
                </a:solidFill>
              </a:rPr>
              <a:t>, a </a:t>
            </a:r>
            <a:br>
              <a:rPr lang="en-US" sz="2600" b="1" dirty="0" smtClean="0">
                <a:solidFill>
                  <a:schemeClr val="accent2">
                    <a:lumMod val="75000"/>
                  </a:schemeClr>
                </a:solidFill>
              </a:rPr>
            </a:br>
            <a:r>
              <a:rPr lang="en-US" sz="2600" b="1" dirty="0" smtClean="0">
                <a:solidFill>
                  <a:schemeClr val="accent2">
                    <a:lumMod val="75000"/>
                  </a:schemeClr>
                </a:solidFill>
              </a:rPr>
              <a:t>mob of sixty senators stabbed the </a:t>
            </a:r>
            <a:br>
              <a:rPr lang="en-US" sz="2600" b="1" dirty="0" smtClean="0">
                <a:solidFill>
                  <a:schemeClr val="accent2">
                    <a:lumMod val="75000"/>
                  </a:schemeClr>
                </a:solidFill>
              </a:rPr>
            </a:br>
            <a:r>
              <a:rPr lang="en-US" sz="2600" b="1" dirty="0" smtClean="0">
                <a:solidFill>
                  <a:schemeClr val="accent2">
                    <a:lumMod val="75000"/>
                  </a:schemeClr>
                </a:solidFill>
              </a:rPr>
              <a:t>dictator to death in the Roman Forum.  </a:t>
            </a:r>
            <a:br>
              <a:rPr lang="en-US" sz="2600" b="1" dirty="0" smtClean="0">
                <a:solidFill>
                  <a:schemeClr val="accent2">
                    <a:lumMod val="75000"/>
                  </a:schemeClr>
                </a:solidFill>
              </a:rPr>
            </a:br>
            <a:r>
              <a:rPr lang="en-US" sz="2600" b="1" dirty="0" smtClean="0">
                <a:solidFill>
                  <a:schemeClr val="accent2">
                    <a:lumMod val="75000"/>
                  </a:schemeClr>
                </a:solidFill>
              </a:rPr>
              <a:t>Ironically, Caesar fell to his death at the </a:t>
            </a:r>
            <a:br>
              <a:rPr lang="en-US" sz="2600" b="1" dirty="0" smtClean="0">
                <a:solidFill>
                  <a:schemeClr val="accent2">
                    <a:lumMod val="75000"/>
                  </a:schemeClr>
                </a:solidFill>
              </a:rPr>
            </a:br>
            <a:r>
              <a:rPr lang="en-US" sz="2600" b="1" dirty="0" smtClean="0">
                <a:solidFill>
                  <a:schemeClr val="accent2">
                    <a:lumMod val="75000"/>
                  </a:schemeClr>
                </a:solidFill>
              </a:rPr>
              <a:t>foot of a statue of Pompey, the general </a:t>
            </a:r>
            <a:br>
              <a:rPr lang="en-US" sz="2600" b="1" dirty="0" smtClean="0">
                <a:solidFill>
                  <a:schemeClr val="accent2">
                    <a:lumMod val="75000"/>
                  </a:schemeClr>
                </a:solidFill>
              </a:rPr>
            </a:br>
            <a:r>
              <a:rPr lang="en-US" sz="2600" b="1" dirty="0" smtClean="0">
                <a:solidFill>
                  <a:schemeClr val="accent2">
                    <a:lumMod val="75000"/>
                  </a:schemeClr>
                </a:solidFill>
              </a:rPr>
              <a:t>who Caesar defeated.</a:t>
            </a:r>
          </a:p>
          <a:p>
            <a:pPr algn="l"/>
            <a:endParaRPr lang="en-US" sz="2800" b="1" dirty="0" smtClean="0">
              <a:solidFill>
                <a:schemeClr val="accent2">
                  <a:lumMod val="75000"/>
                </a:schemeClr>
              </a:solidFill>
            </a:endParaRPr>
          </a:p>
        </p:txBody>
      </p:sp>
      <p:sp>
        <p:nvSpPr>
          <p:cNvPr id="4" name="TextBox 3"/>
          <p:cNvSpPr txBox="1"/>
          <p:nvPr/>
        </p:nvSpPr>
        <p:spPr>
          <a:xfrm>
            <a:off x="0" y="0"/>
            <a:ext cx="9144000" cy="553998"/>
          </a:xfrm>
          <a:prstGeom prst="rect">
            <a:avLst/>
          </a:prstGeom>
          <a:noFill/>
        </p:spPr>
        <p:txBody>
          <a:bodyPr wrap="square" rtlCol="0">
            <a:spAutoFit/>
          </a:bodyPr>
          <a:lstStyle/>
          <a:p>
            <a:r>
              <a:rPr lang="en-US" sz="3000" b="1" dirty="0" smtClean="0">
                <a:solidFill>
                  <a:schemeClr val="accent2">
                    <a:lumMod val="75000"/>
                  </a:schemeClr>
                </a:solidFill>
              </a:rPr>
              <a:t>Julius Caesar                                                       Ancient Rome</a:t>
            </a:r>
            <a:endParaRPr lang="en-US" sz="3000" b="1" dirty="0">
              <a:solidFill>
                <a:schemeClr val="accent2">
                  <a:lumMod val="75000"/>
                </a:schemeClr>
              </a:solidFill>
            </a:endParaRPr>
          </a:p>
        </p:txBody>
      </p:sp>
    </p:spTree>
  </p:cSld>
  <p:clrMapOvr>
    <a:masterClrMapping/>
  </p:clrMapOvr>
  <p:transition advTm="4078">
    <p:fade/>
  </p:transition>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val 4"/>
          <p:cNvSpPr/>
          <p:nvPr/>
        </p:nvSpPr>
        <p:spPr>
          <a:xfrm>
            <a:off x="6400800" y="2133600"/>
            <a:ext cx="1981200" cy="3276600"/>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descr="!!.png"/>
          <p:cNvPicPr>
            <a:picLocks noChangeAspect="1"/>
          </p:cNvPicPr>
          <p:nvPr/>
        </p:nvPicPr>
        <p:blipFill>
          <a:blip r:embed="rId2" cstate="print"/>
          <a:stretch>
            <a:fillRect/>
          </a:stretch>
        </p:blipFill>
        <p:spPr>
          <a:xfrm>
            <a:off x="5540384" y="1992583"/>
            <a:ext cx="3603616" cy="4865417"/>
          </a:xfrm>
          <a:prstGeom prst="rect">
            <a:avLst/>
          </a:prstGeom>
        </p:spPr>
      </p:pic>
      <p:sp>
        <p:nvSpPr>
          <p:cNvPr id="3" name="Subtitle 2"/>
          <p:cNvSpPr>
            <a:spLocks noGrp="1"/>
          </p:cNvSpPr>
          <p:nvPr>
            <p:ph type="subTitle" idx="1"/>
          </p:nvPr>
        </p:nvSpPr>
        <p:spPr>
          <a:xfrm>
            <a:off x="381000" y="609600"/>
            <a:ext cx="8763000" cy="6019800"/>
          </a:xfrm>
        </p:spPr>
        <p:txBody>
          <a:bodyPr>
            <a:noAutofit/>
          </a:bodyPr>
          <a:lstStyle/>
          <a:p>
            <a:pPr algn="l"/>
            <a:r>
              <a:rPr lang="en-US" sz="2600" b="1" dirty="0" smtClean="0">
                <a:solidFill>
                  <a:schemeClr val="accent2">
                    <a:lumMod val="75000"/>
                  </a:schemeClr>
                </a:solidFill>
              </a:rPr>
              <a:t>     In 44</a:t>
            </a:r>
            <a:r>
              <a:rPr lang="en-US" sz="2200" b="1" dirty="0" smtClean="0">
                <a:solidFill>
                  <a:schemeClr val="accent2">
                    <a:lumMod val="75000"/>
                  </a:schemeClr>
                </a:solidFill>
              </a:rPr>
              <a:t>BCE</a:t>
            </a:r>
            <a:r>
              <a:rPr lang="en-US" sz="2600" b="1" dirty="0" smtClean="0">
                <a:solidFill>
                  <a:schemeClr val="accent2">
                    <a:lumMod val="75000"/>
                  </a:schemeClr>
                </a:solidFill>
              </a:rPr>
              <a:t>, Caesar arranged to be named dictator for life.  A dictator is a ruler with complete control.  The Senate had appointed dictators in the past, but only in great emergencies and for a period of no more than six months. </a:t>
            </a:r>
            <a:br>
              <a:rPr lang="en-US" sz="2600" b="1" dirty="0" smtClean="0">
                <a:solidFill>
                  <a:schemeClr val="accent2">
                    <a:lumMod val="75000"/>
                  </a:schemeClr>
                </a:solidFill>
              </a:rPr>
            </a:br>
            <a:r>
              <a:rPr lang="en-US" sz="2600" b="1" dirty="0" smtClean="0">
                <a:solidFill>
                  <a:schemeClr val="accent2">
                    <a:lumMod val="75000"/>
                  </a:schemeClr>
                </a:solidFill>
              </a:rPr>
              <a:t>     Caesar ignored the Senate and ruled </a:t>
            </a:r>
            <a:br>
              <a:rPr lang="en-US" sz="2600" b="1" dirty="0" smtClean="0">
                <a:solidFill>
                  <a:schemeClr val="accent2">
                    <a:lumMod val="75000"/>
                  </a:schemeClr>
                </a:solidFill>
              </a:rPr>
            </a:br>
            <a:r>
              <a:rPr lang="en-US" sz="2600" b="1" dirty="0" smtClean="0">
                <a:solidFill>
                  <a:schemeClr val="accent2">
                    <a:lumMod val="75000"/>
                  </a:schemeClr>
                </a:solidFill>
              </a:rPr>
              <a:t>without their consent.  </a:t>
            </a:r>
            <a:r>
              <a:rPr lang="en-US" sz="2600" b="1" dirty="0" smtClean="0">
                <a:solidFill>
                  <a:schemeClr val="tx1"/>
                </a:solidFill>
              </a:rPr>
              <a:t>Many Senators </a:t>
            </a:r>
            <a:br>
              <a:rPr lang="en-US" sz="2600" b="1" dirty="0" smtClean="0">
                <a:solidFill>
                  <a:schemeClr val="tx1"/>
                </a:solidFill>
              </a:rPr>
            </a:br>
            <a:r>
              <a:rPr lang="en-US" sz="2600" b="1" dirty="0" smtClean="0">
                <a:solidFill>
                  <a:schemeClr val="tx1"/>
                </a:solidFill>
              </a:rPr>
              <a:t>became enraged because Caesar broke </a:t>
            </a:r>
            <a:br>
              <a:rPr lang="en-US" sz="2600" b="1" dirty="0" smtClean="0">
                <a:solidFill>
                  <a:schemeClr val="tx1"/>
                </a:solidFill>
              </a:rPr>
            </a:br>
            <a:r>
              <a:rPr lang="en-US" sz="2600" b="1" dirty="0" smtClean="0">
                <a:solidFill>
                  <a:schemeClr val="tx1"/>
                </a:solidFill>
              </a:rPr>
              <a:t>with Roman tradition and behaved as if </a:t>
            </a:r>
            <a:br>
              <a:rPr lang="en-US" sz="2600" b="1" dirty="0" smtClean="0">
                <a:solidFill>
                  <a:schemeClr val="tx1"/>
                </a:solidFill>
              </a:rPr>
            </a:br>
            <a:r>
              <a:rPr lang="en-US" sz="2600" b="1" dirty="0" smtClean="0">
                <a:solidFill>
                  <a:schemeClr val="tx1"/>
                </a:solidFill>
              </a:rPr>
              <a:t>he were a king.</a:t>
            </a:r>
            <a:r>
              <a:rPr lang="en-US" sz="2600" b="1" dirty="0" smtClean="0">
                <a:solidFill>
                  <a:schemeClr val="accent2">
                    <a:lumMod val="75000"/>
                  </a:schemeClr>
                </a:solidFill>
              </a:rPr>
              <a:t>   On March 15, 44</a:t>
            </a:r>
            <a:r>
              <a:rPr lang="en-US" sz="2200" b="1" dirty="0" smtClean="0">
                <a:solidFill>
                  <a:schemeClr val="accent2">
                    <a:lumMod val="75000"/>
                  </a:schemeClr>
                </a:solidFill>
              </a:rPr>
              <a:t>BCE</a:t>
            </a:r>
            <a:r>
              <a:rPr lang="en-US" sz="2600" b="1" dirty="0" smtClean="0">
                <a:solidFill>
                  <a:schemeClr val="accent2">
                    <a:lumMod val="75000"/>
                  </a:schemeClr>
                </a:solidFill>
              </a:rPr>
              <a:t>, a </a:t>
            </a:r>
            <a:br>
              <a:rPr lang="en-US" sz="2600" b="1" dirty="0" smtClean="0">
                <a:solidFill>
                  <a:schemeClr val="accent2">
                    <a:lumMod val="75000"/>
                  </a:schemeClr>
                </a:solidFill>
              </a:rPr>
            </a:br>
            <a:r>
              <a:rPr lang="en-US" sz="2600" b="1" dirty="0" smtClean="0">
                <a:solidFill>
                  <a:schemeClr val="accent2">
                    <a:lumMod val="75000"/>
                  </a:schemeClr>
                </a:solidFill>
              </a:rPr>
              <a:t>mob of sixty senators stabbed the </a:t>
            </a:r>
            <a:br>
              <a:rPr lang="en-US" sz="2600" b="1" dirty="0" smtClean="0">
                <a:solidFill>
                  <a:schemeClr val="accent2">
                    <a:lumMod val="75000"/>
                  </a:schemeClr>
                </a:solidFill>
              </a:rPr>
            </a:br>
            <a:r>
              <a:rPr lang="en-US" sz="2600" b="1" dirty="0" smtClean="0">
                <a:solidFill>
                  <a:schemeClr val="accent2">
                    <a:lumMod val="75000"/>
                  </a:schemeClr>
                </a:solidFill>
              </a:rPr>
              <a:t>dictator to death in the Roman Forum.  </a:t>
            </a:r>
            <a:br>
              <a:rPr lang="en-US" sz="2600" b="1" dirty="0" smtClean="0">
                <a:solidFill>
                  <a:schemeClr val="accent2">
                    <a:lumMod val="75000"/>
                  </a:schemeClr>
                </a:solidFill>
              </a:rPr>
            </a:br>
            <a:r>
              <a:rPr lang="en-US" sz="2600" b="1" dirty="0" smtClean="0">
                <a:solidFill>
                  <a:schemeClr val="accent2">
                    <a:lumMod val="75000"/>
                  </a:schemeClr>
                </a:solidFill>
              </a:rPr>
              <a:t>Ironically, Caesar fell to his death at the </a:t>
            </a:r>
            <a:br>
              <a:rPr lang="en-US" sz="2600" b="1" dirty="0" smtClean="0">
                <a:solidFill>
                  <a:schemeClr val="accent2">
                    <a:lumMod val="75000"/>
                  </a:schemeClr>
                </a:solidFill>
              </a:rPr>
            </a:br>
            <a:r>
              <a:rPr lang="en-US" sz="2600" b="1" dirty="0" smtClean="0">
                <a:solidFill>
                  <a:schemeClr val="accent2">
                    <a:lumMod val="75000"/>
                  </a:schemeClr>
                </a:solidFill>
              </a:rPr>
              <a:t>foot of a statue of Pompey, the general </a:t>
            </a:r>
            <a:br>
              <a:rPr lang="en-US" sz="2600" b="1" dirty="0" smtClean="0">
                <a:solidFill>
                  <a:schemeClr val="accent2">
                    <a:lumMod val="75000"/>
                  </a:schemeClr>
                </a:solidFill>
              </a:rPr>
            </a:br>
            <a:r>
              <a:rPr lang="en-US" sz="2600" b="1" dirty="0" smtClean="0">
                <a:solidFill>
                  <a:schemeClr val="accent2">
                    <a:lumMod val="75000"/>
                  </a:schemeClr>
                </a:solidFill>
              </a:rPr>
              <a:t>who Caesar defeated.</a:t>
            </a:r>
          </a:p>
          <a:p>
            <a:pPr algn="l"/>
            <a:endParaRPr lang="en-US" sz="2800" b="1" dirty="0" smtClean="0">
              <a:solidFill>
                <a:schemeClr val="accent2">
                  <a:lumMod val="75000"/>
                </a:schemeClr>
              </a:solidFill>
            </a:endParaRPr>
          </a:p>
        </p:txBody>
      </p:sp>
      <p:sp>
        <p:nvSpPr>
          <p:cNvPr id="4" name="TextBox 3"/>
          <p:cNvSpPr txBox="1"/>
          <p:nvPr/>
        </p:nvSpPr>
        <p:spPr>
          <a:xfrm>
            <a:off x="0" y="0"/>
            <a:ext cx="9144000" cy="553998"/>
          </a:xfrm>
          <a:prstGeom prst="rect">
            <a:avLst/>
          </a:prstGeom>
          <a:noFill/>
        </p:spPr>
        <p:txBody>
          <a:bodyPr wrap="square" rtlCol="0">
            <a:spAutoFit/>
          </a:bodyPr>
          <a:lstStyle/>
          <a:p>
            <a:r>
              <a:rPr lang="en-US" sz="3000" b="1" dirty="0" smtClean="0">
                <a:solidFill>
                  <a:schemeClr val="accent2">
                    <a:lumMod val="75000"/>
                  </a:schemeClr>
                </a:solidFill>
              </a:rPr>
              <a:t>Julius Caesar                                                       Ancient Rome</a:t>
            </a:r>
            <a:endParaRPr lang="en-US" sz="3000" b="1" dirty="0">
              <a:solidFill>
                <a:schemeClr val="accent2">
                  <a:lumMod val="75000"/>
                </a:schemeClr>
              </a:solidFill>
            </a:endParaRPr>
          </a:p>
        </p:txBody>
      </p:sp>
    </p:spTree>
  </p:cSld>
  <p:clrMapOvr>
    <a:masterClrMapping/>
  </p:clrMapOvr>
  <p:transition advTm="6797">
    <p:fade/>
  </p:transition>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val 4"/>
          <p:cNvSpPr/>
          <p:nvPr/>
        </p:nvSpPr>
        <p:spPr>
          <a:xfrm>
            <a:off x="6400800" y="2133600"/>
            <a:ext cx="1981200" cy="3276600"/>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descr="!!.png"/>
          <p:cNvPicPr>
            <a:picLocks noChangeAspect="1"/>
          </p:cNvPicPr>
          <p:nvPr/>
        </p:nvPicPr>
        <p:blipFill>
          <a:blip r:embed="rId2" cstate="print"/>
          <a:stretch>
            <a:fillRect/>
          </a:stretch>
        </p:blipFill>
        <p:spPr>
          <a:xfrm>
            <a:off x="5540384" y="1992583"/>
            <a:ext cx="3603616" cy="4865417"/>
          </a:xfrm>
          <a:prstGeom prst="rect">
            <a:avLst/>
          </a:prstGeom>
        </p:spPr>
      </p:pic>
      <p:sp>
        <p:nvSpPr>
          <p:cNvPr id="3" name="Subtitle 2"/>
          <p:cNvSpPr>
            <a:spLocks noGrp="1"/>
          </p:cNvSpPr>
          <p:nvPr>
            <p:ph type="subTitle" idx="1"/>
          </p:nvPr>
        </p:nvSpPr>
        <p:spPr>
          <a:xfrm>
            <a:off x="381000" y="609600"/>
            <a:ext cx="8763000" cy="6019800"/>
          </a:xfrm>
        </p:spPr>
        <p:txBody>
          <a:bodyPr>
            <a:noAutofit/>
          </a:bodyPr>
          <a:lstStyle/>
          <a:p>
            <a:pPr algn="l"/>
            <a:r>
              <a:rPr lang="en-US" sz="2600" b="1" dirty="0" smtClean="0">
                <a:solidFill>
                  <a:schemeClr val="accent2">
                    <a:lumMod val="75000"/>
                  </a:schemeClr>
                </a:solidFill>
              </a:rPr>
              <a:t>     In 44</a:t>
            </a:r>
            <a:r>
              <a:rPr lang="en-US" sz="2200" b="1" dirty="0" smtClean="0">
                <a:solidFill>
                  <a:schemeClr val="accent2">
                    <a:lumMod val="75000"/>
                  </a:schemeClr>
                </a:solidFill>
              </a:rPr>
              <a:t>BCE</a:t>
            </a:r>
            <a:r>
              <a:rPr lang="en-US" sz="2600" b="1" dirty="0" smtClean="0">
                <a:solidFill>
                  <a:schemeClr val="accent2">
                    <a:lumMod val="75000"/>
                  </a:schemeClr>
                </a:solidFill>
              </a:rPr>
              <a:t>, Caesar arranged to be named dictator for life.  A dictator is a ruler with complete control.  The Senate had appointed dictators in the past, but only in great emergencies and for a period of no more than six months. </a:t>
            </a:r>
            <a:br>
              <a:rPr lang="en-US" sz="2600" b="1" dirty="0" smtClean="0">
                <a:solidFill>
                  <a:schemeClr val="accent2">
                    <a:lumMod val="75000"/>
                  </a:schemeClr>
                </a:solidFill>
              </a:rPr>
            </a:br>
            <a:r>
              <a:rPr lang="en-US" sz="2600" b="1" dirty="0" smtClean="0">
                <a:solidFill>
                  <a:schemeClr val="accent2">
                    <a:lumMod val="75000"/>
                  </a:schemeClr>
                </a:solidFill>
              </a:rPr>
              <a:t>     Caesar ignored the Senate and ruled </a:t>
            </a:r>
            <a:br>
              <a:rPr lang="en-US" sz="2600" b="1" dirty="0" smtClean="0">
                <a:solidFill>
                  <a:schemeClr val="accent2">
                    <a:lumMod val="75000"/>
                  </a:schemeClr>
                </a:solidFill>
              </a:rPr>
            </a:br>
            <a:r>
              <a:rPr lang="en-US" sz="2600" b="1" dirty="0" smtClean="0">
                <a:solidFill>
                  <a:schemeClr val="accent2">
                    <a:lumMod val="75000"/>
                  </a:schemeClr>
                </a:solidFill>
              </a:rPr>
              <a:t>without their consent.  Many Senators </a:t>
            </a:r>
            <a:br>
              <a:rPr lang="en-US" sz="2600" b="1" dirty="0" smtClean="0">
                <a:solidFill>
                  <a:schemeClr val="accent2">
                    <a:lumMod val="75000"/>
                  </a:schemeClr>
                </a:solidFill>
              </a:rPr>
            </a:br>
            <a:r>
              <a:rPr lang="en-US" sz="2600" b="1" dirty="0" smtClean="0">
                <a:solidFill>
                  <a:schemeClr val="accent2">
                    <a:lumMod val="75000"/>
                  </a:schemeClr>
                </a:solidFill>
              </a:rPr>
              <a:t>became enraged because Caesar broke </a:t>
            </a:r>
            <a:br>
              <a:rPr lang="en-US" sz="2600" b="1" dirty="0" smtClean="0">
                <a:solidFill>
                  <a:schemeClr val="accent2">
                    <a:lumMod val="75000"/>
                  </a:schemeClr>
                </a:solidFill>
              </a:rPr>
            </a:br>
            <a:r>
              <a:rPr lang="en-US" sz="2600" b="1" dirty="0" smtClean="0">
                <a:solidFill>
                  <a:schemeClr val="accent2">
                    <a:lumMod val="75000"/>
                  </a:schemeClr>
                </a:solidFill>
              </a:rPr>
              <a:t>with Roman tradition and behaved as if </a:t>
            </a:r>
            <a:br>
              <a:rPr lang="en-US" sz="2600" b="1" dirty="0" smtClean="0">
                <a:solidFill>
                  <a:schemeClr val="accent2">
                    <a:lumMod val="75000"/>
                  </a:schemeClr>
                </a:solidFill>
              </a:rPr>
            </a:br>
            <a:r>
              <a:rPr lang="en-US" sz="2600" b="1" dirty="0" smtClean="0">
                <a:solidFill>
                  <a:schemeClr val="accent2">
                    <a:lumMod val="75000"/>
                  </a:schemeClr>
                </a:solidFill>
              </a:rPr>
              <a:t>he were a king.   </a:t>
            </a:r>
            <a:r>
              <a:rPr lang="en-US" sz="2600" b="1" dirty="0" smtClean="0">
                <a:solidFill>
                  <a:schemeClr val="tx1"/>
                </a:solidFill>
              </a:rPr>
              <a:t>On March 15, 44</a:t>
            </a:r>
            <a:r>
              <a:rPr lang="en-US" sz="2200" b="1" dirty="0" smtClean="0">
                <a:solidFill>
                  <a:schemeClr val="tx1"/>
                </a:solidFill>
              </a:rPr>
              <a:t>BCE</a:t>
            </a:r>
            <a:r>
              <a:rPr lang="en-US" sz="2600" b="1" dirty="0" smtClean="0">
                <a:solidFill>
                  <a:schemeClr val="tx1"/>
                </a:solidFill>
              </a:rPr>
              <a:t>, a </a:t>
            </a:r>
            <a:br>
              <a:rPr lang="en-US" sz="2600" b="1" dirty="0" smtClean="0">
                <a:solidFill>
                  <a:schemeClr val="tx1"/>
                </a:solidFill>
              </a:rPr>
            </a:br>
            <a:r>
              <a:rPr lang="en-US" sz="2600" b="1" dirty="0" smtClean="0">
                <a:solidFill>
                  <a:schemeClr val="tx1"/>
                </a:solidFill>
              </a:rPr>
              <a:t>mob of sixty senators stabbed the </a:t>
            </a:r>
            <a:br>
              <a:rPr lang="en-US" sz="2600" b="1" dirty="0" smtClean="0">
                <a:solidFill>
                  <a:schemeClr val="tx1"/>
                </a:solidFill>
              </a:rPr>
            </a:br>
            <a:r>
              <a:rPr lang="en-US" sz="2600" b="1" dirty="0" smtClean="0">
                <a:solidFill>
                  <a:schemeClr val="tx1"/>
                </a:solidFill>
              </a:rPr>
              <a:t>dictator to death in the Roman Forum.  </a:t>
            </a:r>
            <a:r>
              <a:rPr lang="en-US" sz="2600" b="1" dirty="0" smtClean="0">
                <a:solidFill>
                  <a:schemeClr val="accent2">
                    <a:lumMod val="75000"/>
                  </a:schemeClr>
                </a:solidFill>
              </a:rPr>
              <a:t/>
            </a:r>
            <a:br>
              <a:rPr lang="en-US" sz="2600" b="1" dirty="0" smtClean="0">
                <a:solidFill>
                  <a:schemeClr val="accent2">
                    <a:lumMod val="75000"/>
                  </a:schemeClr>
                </a:solidFill>
              </a:rPr>
            </a:br>
            <a:r>
              <a:rPr lang="en-US" sz="2600" b="1" dirty="0" smtClean="0">
                <a:solidFill>
                  <a:schemeClr val="accent2">
                    <a:lumMod val="75000"/>
                  </a:schemeClr>
                </a:solidFill>
              </a:rPr>
              <a:t>Ironically, Caesar fell to his death at the </a:t>
            </a:r>
            <a:br>
              <a:rPr lang="en-US" sz="2600" b="1" dirty="0" smtClean="0">
                <a:solidFill>
                  <a:schemeClr val="accent2">
                    <a:lumMod val="75000"/>
                  </a:schemeClr>
                </a:solidFill>
              </a:rPr>
            </a:br>
            <a:r>
              <a:rPr lang="en-US" sz="2600" b="1" dirty="0" smtClean="0">
                <a:solidFill>
                  <a:schemeClr val="accent2">
                    <a:lumMod val="75000"/>
                  </a:schemeClr>
                </a:solidFill>
              </a:rPr>
              <a:t>foot of a statue of Pompey, the general </a:t>
            </a:r>
            <a:br>
              <a:rPr lang="en-US" sz="2600" b="1" dirty="0" smtClean="0">
                <a:solidFill>
                  <a:schemeClr val="accent2">
                    <a:lumMod val="75000"/>
                  </a:schemeClr>
                </a:solidFill>
              </a:rPr>
            </a:br>
            <a:r>
              <a:rPr lang="en-US" sz="2600" b="1" dirty="0" smtClean="0">
                <a:solidFill>
                  <a:schemeClr val="accent2">
                    <a:lumMod val="75000"/>
                  </a:schemeClr>
                </a:solidFill>
              </a:rPr>
              <a:t>who Caesar defeated.</a:t>
            </a:r>
          </a:p>
          <a:p>
            <a:pPr algn="l"/>
            <a:endParaRPr lang="en-US" sz="2800" b="1" dirty="0" smtClean="0">
              <a:solidFill>
                <a:schemeClr val="accent2">
                  <a:lumMod val="75000"/>
                </a:schemeClr>
              </a:solidFill>
            </a:endParaRPr>
          </a:p>
        </p:txBody>
      </p:sp>
      <p:sp>
        <p:nvSpPr>
          <p:cNvPr id="4" name="TextBox 3"/>
          <p:cNvSpPr txBox="1"/>
          <p:nvPr/>
        </p:nvSpPr>
        <p:spPr>
          <a:xfrm>
            <a:off x="0" y="0"/>
            <a:ext cx="9144000" cy="553998"/>
          </a:xfrm>
          <a:prstGeom prst="rect">
            <a:avLst/>
          </a:prstGeom>
          <a:noFill/>
        </p:spPr>
        <p:txBody>
          <a:bodyPr wrap="square" rtlCol="0">
            <a:spAutoFit/>
          </a:bodyPr>
          <a:lstStyle/>
          <a:p>
            <a:r>
              <a:rPr lang="en-US" sz="3000" b="1" dirty="0" smtClean="0">
                <a:solidFill>
                  <a:schemeClr val="accent2">
                    <a:lumMod val="75000"/>
                  </a:schemeClr>
                </a:solidFill>
              </a:rPr>
              <a:t>Julius Caesar                                                       Ancient Rome</a:t>
            </a:r>
            <a:endParaRPr lang="en-US" sz="3000" b="1" dirty="0">
              <a:solidFill>
                <a:schemeClr val="accent2">
                  <a:lumMod val="75000"/>
                </a:schemeClr>
              </a:solidFill>
            </a:endParaRPr>
          </a:p>
        </p:txBody>
      </p:sp>
    </p:spTree>
  </p:cSld>
  <p:clrMapOvr>
    <a:masterClrMapping/>
  </p:clrMapOvr>
  <p:transition advTm="8281">
    <p:fade/>
  </p:transition>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val 4"/>
          <p:cNvSpPr/>
          <p:nvPr/>
        </p:nvSpPr>
        <p:spPr>
          <a:xfrm>
            <a:off x="6400800" y="2133600"/>
            <a:ext cx="1981200" cy="3276600"/>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descr="!!.png"/>
          <p:cNvPicPr>
            <a:picLocks noChangeAspect="1"/>
          </p:cNvPicPr>
          <p:nvPr/>
        </p:nvPicPr>
        <p:blipFill>
          <a:blip r:embed="rId2" cstate="print"/>
          <a:stretch>
            <a:fillRect/>
          </a:stretch>
        </p:blipFill>
        <p:spPr>
          <a:xfrm>
            <a:off x="5540384" y="1992583"/>
            <a:ext cx="3603616" cy="4865417"/>
          </a:xfrm>
          <a:prstGeom prst="rect">
            <a:avLst/>
          </a:prstGeom>
        </p:spPr>
      </p:pic>
      <p:sp>
        <p:nvSpPr>
          <p:cNvPr id="3" name="Subtitle 2"/>
          <p:cNvSpPr>
            <a:spLocks noGrp="1"/>
          </p:cNvSpPr>
          <p:nvPr>
            <p:ph type="subTitle" idx="1"/>
          </p:nvPr>
        </p:nvSpPr>
        <p:spPr>
          <a:xfrm>
            <a:off x="381000" y="609600"/>
            <a:ext cx="8763000" cy="6019800"/>
          </a:xfrm>
        </p:spPr>
        <p:txBody>
          <a:bodyPr>
            <a:noAutofit/>
          </a:bodyPr>
          <a:lstStyle/>
          <a:p>
            <a:pPr algn="l"/>
            <a:r>
              <a:rPr lang="en-US" sz="2600" b="1" dirty="0" smtClean="0">
                <a:solidFill>
                  <a:schemeClr val="accent2">
                    <a:lumMod val="75000"/>
                  </a:schemeClr>
                </a:solidFill>
              </a:rPr>
              <a:t>     In 44</a:t>
            </a:r>
            <a:r>
              <a:rPr lang="en-US" sz="2200" b="1" dirty="0" smtClean="0">
                <a:solidFill>
                  <a:schemeClr val="accent2">
                    <a:lumMod val="75000"/>
                  </a:schemeClr>
                </a:solidFill>
              </a:rPr>
              <a:t>BCE</a:t>
            </a:r>
            <a:r>
              <a:rPr lang="en-US" sz="2600" b="1" dirty="0" smtClean="0">
                <a:solidFill>
                  <a:schemeClr val="accent2">
                    <a:lumMod val="75000"/>
                  </a:schemeClr>
                </a:solidFill>
              </a:rPr>
              <a:t>, Caesar arranged to be named dictator for life.  A dictator is a ruler with complete control.  The Senate had appointed dictators in the past, but only in great emergencies and for a period of no more than six months. </a:t>
            </a:r>
            <a:br>
              <a:rPr lang="en-US" sz="2600" b="1" dirty="0" smtClean="0">
                <a:solidFill>
                  <a:schemeClr val="accent2">
                    <a:lumMod val="75000"/>
                  </a:schemeClr>
                </a:solidFill>
              </a:rPr>
            </a:br>
            <a:r>
              <a:rPr lang="en-US" sz="2600" b="1" dirty="0" smtClean="0">
                <a:solidFill>
                  <a:schemeClr val="accent2">
                    <a:lumMod val="75000"/>
                  </a:schemeClr>
                </a:solidFill>
              </a:rPr>
              <a:t>     Caesar ignored the Senate and ruled </a:t>
            </a:r>
            <a:br>
              <a:rPr lang="en-US" sz="2600" b="1" dirty="0" smtClean="0">
                <a:solidFill>
                  <a:schemeClr val="accent2">
                    <a:lumMod val="75000"/>
                  </a:schemeClr>
                </a:solidFill>
              </a:rPr>
            </a:br>
            <a:r>
              <a:rPr lang="en-US" sz="2600" b="1" dirty="0" smtClean="0">
                <a:solidFill>
                  <a:schemeClr val="accent2">
                    <a:lumMod val="75000"/>
                  </a:schemeClr>
                </a:solidFill>
              </a:rPr>
              <a:t>without their consent.  Many Senators </a:t>
            </a:r>
            <a:br>
              <a:rPr lang="en-US" sz="2600" b="1" dirty="0" smtClean="0">
                <a:solidFill>
                  <a:schemeClr val="accent2">
                    <a:lumMod val="75000"/>
                  </a:schemeClr>
                </a:solidFill>
              </a:rPr>
            </a:br>
            <a:r>
              <a:rPr lang="en-US" sz="2600" b="1" dirty="0" smtClean="0">
                <a:solidFill>
                  <a:schemeClr val="accent2">
                    <a:lumMod val="75000"/>
                  </a:schemeClr>
                </a:solidFill>
              </a:rPr>
              <a:t>became enraged because Caesar broke </a:t>
            </a:r>
            <a:br>
              <a:rPr lang="en-US" sz="2600" b="1" dirty="0" smtClean="0">
                <a:solidFill>
                  <a:schemeClr val="accent2">
                    <a:lumMod val="75000"/>
                  </a:schemeClr>
                </a:solidFill>
              </a:rPr>
            </a:br>
            <a:r>
              <a:rPr lang="en-US" sz="2600" b="1" dirty="0" smtClean="0">
                <a:solidFill>
                  <a:schemeClr val="accent2">
                    <a:lumMod val="75000"/>
                  </a:schemeClr>
                </a:solidFill>
              </a:rPr>
              <a:t>with Roman tradition and behaved as if </a:t>
            </a:r>
            <a:br>
              <a:rPr lang="en-US" sz="2600" b="1" dirty="0" smtClean="0">
                <a:solidFill>
                  <a:schemeClr val="accent2">
                    <a:lumMod val="75000"/>
                  </a:schemeClr>
                </a:solidFill>
              </a:rPr>
            </a:br>
            <a:r>
              <a:rPr lang="en-US" sz="2600" b="1" dirty="0" smtClean="0">
                <a:solidFill>
                  <a:schemeClr val="accent2">
                    <a:lumMod val="75000"/>
                  </a:schemeClr>
                </a:solidFill>
              </a:rPr>
              <a:t>he were a king.   On March 15, 44</a:t>
            </a:r>
            <a:r>
              <a:rPr lang="en-US" sz="2200" b="1" dirty="0" smtClean="0">
                <a:solidFill>
                  <a:schemeClr val="accent2">
                    <a:lumMod val="75000"/>
                  </a:schemeClr>
                </a:solidFill>
              </a:rPr>
              <a:t>BCE</a:t>
            </a:r>
            <a:r>
              <a:rPr lang="en-US" sz="2600" b="1" dirty="0" smtClean="0">
                <a:solidFill>
                  <a:schemeClr val="accent2">
                    <a:lumMod val="75000"/>
                  </a:schemeClr>
                </a:solidFill>
              </a:rPr>
              <a:t>, a </a:t>
            </a:r>
            <a:br>
              <a:rPr lang="en-US" sz="2600" b="1" dirty="0" smtClean="0">
                <a:solidFill>
                  <a:schemeClr val="accent2">
                    <a:lumMod val="75000"/>
                  </a:schemeClr>
                </a:solidFill>
              </a:rPr>
            </a:br>
            <a:r>
              <a:rPr lang="en-US" sz="2600" b="1" dirty="0" smtClean="0">
                <a:solidFill>
                  <a:schemeClr val="accent2">
                    <a:lumMod val="75000"/>
                  </a:schemeClr>
                </a:solidFill>
              </a:rPr>
              <a:t>mob of sixty senators stabbed the </a:t>
            </a:r>
            <a:br>
              <a:rPr lang="en-US" sz="2600" b="1" dirty="0" smtClean="0">
                <a:solidFill>
                  <a:schemeClr val="accent2">
                    <a:lumMod val="75000"/>
                  </a:schemeClr>
                </a:solidFill>
              </a:rPr>
            </a:br>
            <a:r>
              <a:rPr lang="en-US" sz="2600" b="1" dirty="0" smtClean="0">
                <a:solidFill>
                  <a:schemeClr val="accent2">
                    <a:lumMod val="75000"/>
                  </a:schemeClr>
                </a:solidFill>
              </a:rPr>
              <a:t>dictator to death in the Roman Forum.  </a:t>
            </a:r>
            <a:br>
              <a:rPr lang="en-US" sz="2600" b="1" dirty="0" smtClean="0">
                <a:solidFill>
                  <a:schemeClr val="accent2">
                    <a:lumMod val="75000"/>
                  </a:schemeClr>
                </a:solidFill>
              </a:rPr>
            </a:br>
            <a:r>
              <a:rPr lang="en-US" sz="2600" b="1" dirty="0" smtClean="0">
                <a:solidFill>
                  <a:schemeClr val="tx1"/>
                </a:solidFill>
              </a:rPr>
              <a:t>Ironically, Caesar fell to his death at the </a:t>
            </a:r>
            <a:br>
              <a:rPr lang="en-US" sz="2600" b="1" dirty="0" smtClean="0">
                <a:solidFill>
                  <a:schemeClr val="tx1"/>
                </a:solidFill>
              </a:rPr>
            </a:br>
            <a:r>
              <a:rPr lang="en-US" sz="2600" b="1" dirty="0" smtClean="0">
                <a:solidFill>
                  <a:schemeClr val="tx1"/>
                </a:solidFill>
              </a:rPr>
              <a:t>foot of a statue of Pompey, the general </a:t>
            </a:r>
            <a:br>
              <a:rPr lang="en-US" sz="2600" b="1" dirty="0" smtClean="0">
                <a:solidFill>
                  <a:schemeClr val="tx1"/>
                </a:solidFill>
              </a:rPr>
            </a:br>
            <a:r>
              <a:rPr lang="en-US" sz="2600" b="1" dirty="0" smtClean="0">
                <a:solidFill>
                  <a:schemeClr val="tx1"/>
                </a:solidFill>
              </a:rPr>
              <a:t>who Caesar defeated.</a:t>
            </a:r>
          </a:p>
          <a:p>
            <a:pPr algn="l"/>
            <a:endParaRPr lang="en-US" sz="2800" b="1" dirty="0" smtClean="0">
              <a:solidFill>
                <a:schemeClr val="accent2">
                  <a:lumMod val="75000"/>
                </a:schemeClr>
              </a:solidFill>
            </a:endParaRPr>
          </a:p>
        </p:txBody>
      </p:sp>
      <p:sp>
        <p:nvSpPr>
          <p:cNvPr id="4" name="TextBox 3"/>
          <p:cNvSpPr txBox="1"/>
          <p:nvPr/>
        </p:nvSpPr>
        <p:spPr>
          <a:xfrm>
            <a:off x="0" y="0"/>
            <a:ext cx="9144000" cy="553998"/>
          </a:xfrm>
          <a:prstGeom prst="rect">
            <a:avLst/>
          </a:prstGeom>
          <a:noFill/>
        </p:spPr>
        <p:txBody>
          <a:bodyPr wrap="square" rtlCol="0">
            <a:spAutoFit/>
          </a:bodyPr>
          <a:lstStyle/>
          <a:p>
            <a:r>
              <a:rPr lang="en-US" sz="3000" b="1" dirty="0" smtClean="0">
                <a:solidFill>
                  <a:schemeClr val="accent2">
                    <a:lumMod val="75000"/>
                  </a:schemeClr>
                </a:solidFill>
              </a:rPr>
              <a:t>Julius Caesar                                                       Ancient Rome</a:t>
            </a:r>
            <a:endParaRPr lang="en-US" sz="3000" b="1" dirty="0">
              <a:solidFill>
                <a:schemeClr val="accent2">
                  <a:lumMod val="75000"/>
                </a:schemeClr>
              </a:solidFill>
            </a:endParaRPr>
          </a:p>
        </p:txBody>
      </p:sp>
    </p:spTree>
  </p:cSld>
  <p:clrMapOvr>
    <a:masterClrMapping/>
  </p:clrMapOvr>
  <p:transition advTm="7109">
    <p:fade/>
  </p:transition>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val 4"/>
          <p:cNvSpPr/>
          <p:nvPr/>
        </p:nvSpPr>
        <p:spPr>
          <a:xfrm>
            <a:off x="6400800" y="2133600"/>
            <a:ext cx="1981200" cy="3276600"/>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descr="!!.png"/>
          <p:cNvPicPr>
            <a:picLocks noChangeAspect="1"/>
          </p:cNvPicPr>
          <p:nvPr/>
        </p:nvPicPr>
        <p:blipFill>
          <a:blip r:embed="rId2" cstate="print"/>
          <a:stretch>
            <a:fillRect/>
          </a:stretch>
        </p:blipFill>
        <p:spPr>
          <a:xfrm>
            <a:off x="5540384" y="1992583"/>
            <a:ext cx="3603616" cy="4865417"/>
          </a:xfrm>
          <a:prstGeom prst="rect">
            <a:avLst/>
          </a:prstGeom>
        </p:spPr>
      </p:pic>
      <p:sp>
        <p:nvSpPr>
          <p:cNvPr id="3" name="Subtitle 2"/>
          <p:cNvSpPr>
            <a:spLocks noGrp="1"/>
          </p:cNvSpPr>
          <p:nvPr>
            <p:ph type="subTitle" idx="1"/>
          </p:nvPr>
        </p:nvSpPr>
        <p:spPr>
          <a:xfrm>
            <a:off x="304800" y="1752600"/>
            <a:ext cx="5181600" cy="3886200"/>
          </a:xfrm>
        </p:spPr>
        <p:txBody>
          <a:bodyPr>
            <a:noAutofit/>
          </a:bodyPr>
          <a:lstStyle/>
          <a:p>
            <a:pPr algn="l"/>
            <a:r>
              <a:rPr lang="en-US" b="1" dirty="0" smtClean="0">
                <a:solidFill>
                  <a:schemeClr val="tx1"/>
                </a:solidFill>
              </a:rPr>
              <a:t>With Caesar dead, Rome fell into a period of civil wars that would lead to the end of the Roman Republic and the creation of the first Roman Emperor. </a:t>
            </a:r>
            <a:endParaRPr lang="en-US" b="1" dirty="0" smtClean="0">
              <a:solidFill>
                <a:schemeClr val="tx1"/>
              </a:solidFill>
            </a:endParaRPr>
          </a:p>
        </p:txBody>
      </p:sp>
      <p:sp>
        <p:nvSpPr>
          <p:cNvPr id="4" name="TextBox 3"/>
          <p:cNvSpPr txBox="1"/>
          <p:nvPr/>
        </p:nvSpPr>
        <p:spPr>
          <a:xfrm>
            <a:off x="0" y="0"/>
            <a:ext cx="9144000" cy="553998"/>
          </a:xfrm>
          <a:prstGeom prst="rect">
            <a:avLst/>
          </a:prstGeom>
          <a:noFill/>
        </p:spPr>
        <p:txBody>
          <a:bodyPr wrap="square" rtlCol="0">
            <a:spAutoFit/>
          </a:bodyPr>
          <a:lstStyle/>
          <a:p>
            <a:r>
              <a:rPr lang="en-US" sz="3000" b="1" dirty="0" smtClean="0">
                <a:solidFill>
                  <a:schemeClr val="accent2">
                    <a:lumMod val="75000"/>
                  </a:schemeClr>
                </a:solidFill>
              </a:rPr>
              <a:t>Julius Caesar                                                       Ancient Rome</a:t>
            </a:r>
            <a:endParaRPr lang="en-US" sz="3000" b="1" dirty="0">
              <a:solidFill>
                <a:schemeClr val="accent2">
                  <a:lumMod val="75000"/>
                </a:schemeClr>
              </a:solidFill>
            </a:endParaRPr>
          </a:p>
        </p:txBody>
      </p:sp>
    </p:spTree>
  </p:cSld>
  <p:clrMapOvr>
    <a:masterClrMapping/>
  </p:clrMapOvr>
  <p:transition advTm="10375">
    <p:fade/>
  </p:transition>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0" y="0"/>
            <a:ext cx="9144000" cy="553998"/>
          </a:xfrm>
          <a:prstGeom prst="rect">
            <a:avLst/>
          </a:prstGeom>
          <a:noFill/>
        </p:spPr>
        <p:txBody>
          <a:bodyPr wrap="square" rtlCol="0">
            <a:spAutoFit/>
          </a:bodyPr>
          <a:lstStyle/>
          <a:p>
            <a:r>
              <a:rPr lang="en-US" sz="3000" b="1" dirty="0" smtClean="0">
                <a:solidFill>
                  <a:schemeClr val="accent2">
                    <a:lumMod val="75000"/>
                  </a:schemeClr>
                </a:solidFill>
              </a:rPr>
              <a:t>Julius Caesar                                                       Ancient Rome</a:t>
            </a:r>
            <a:endParaRPr lang="en-US" sz="3000" b="1" dirty="0">
              <a:solidFill>
                <a:schemeClr val="accent2">
                  <a:lumMod val="75000"/>
                </a:schemeClr>
              </a:solidFill>
            </a:endParaRPr>
          </a:p>
        </p:txBody>
      </p:sp>
      <p:sp>
        <p:nvSpPr>
          <p:cNvPr id="8" name="Rectangle 7"/>
          <p:cNvSpPr/>
          <p:nvPr/>
        </p:nvSpPr>
        <p:spPr>
          <a:xfrm>
            <a:off x="304800" y="4495800"/>
            <a:ext cx="8458200" cy="1077218"/>
          </a:xfrm>
          <a:prstGeom prst="rect">
            <a:avLst/>
          </a:prstGeom>
          <a:ln>
            <a:noFill/>
          </a:ln>
        </p:spPr>
        <p:txBody>
          <a:bodyPr wrap="square">
            <a:spAutoFit/>
          </a:bodyPr>
          <a:lstStyle/>
          <a:p>
            <a:pPr algn="ctr"/>
            <a:r>
              <a:rPr lang="en-US" sz="3200" b="1" dirty="0" smtClean="0"/>
              <a:t>Learn more about history at</a:t>
            </a:r>
          </a:p>
          <a:p>
            <a:pPr algn="ctr"/>
            <a:r>
              <a:rPr lang="en-US" sz="3200" b="1" dirty="0" smtClean="0"/>
              <a:t>www.mrdowling.com</a:t>
            </a:r>
            <a:endParaRPr lang="en-US" sz="3200" dirty="0"/>
          </a:p>
        </p:txBody>
      </p:sp>
      <p:pic>
        <p:nvPicPr>
          <p:cNvPr id="9" name="Picture 8" descr="logotransparent.png"/>
          <p:cNvPicPr>
            <a:picLocks noChangeAspect="1"/>
          </p:cNvPicPr>
          <p:nvPr/>
        </p:nvPicPr>
        <p:blipFill>
          <a:blip r:embed="rId2" cstate="print"/>
          <a:stretch>
            <a:fillRect/>
          </a:stretch>
        </p:blipFill>
        <p:spPr>
          <a:xfrm>
            <a:off x="2590800" y="2590800"/>
            <a:ext cx="3898270" cy="1630526"/>
          </a:xfrm>
          <a:prstGeom prst="rect">
            <a:avLst/>
          </a:prstGeom>
        </p:spPr>
      </p:pic>
    </p:spTree>
  </p:cSld>
  <p:clrMapOvr>
    <a:masterClrMapping/>
  </p:clrMapOvr>
  <p:transition advTm="5250">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2000"/>
                                        <p:tgtEl>
                                          <p:spTgt spid="8"/>
                                        </p:tgtEl>
                                      </p:cBhvr>
                                    </p:animEffect>
                                  </p:childTnLst>
                                </p:cTn>
                              </p:par>
                              <p:par>
                                <p:cTn id="8" presetID="10" presetClass="entr" presetSubtype="0" fill="hold"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fade">
                                      <p:cBhvr>
                                        <p:cTn id="10" dur="2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png"/>
          <p:cNvPicPr>
            <a:picLocks noChangeAspect="1"/>
          </p:cNvPicPr>
          <p:nvPr/>
        </p:nvPicPr>
        <p:blipFill>
          <a:blip r:embed="rId2" cstate="print"/>
          <a:stretch>
            <a:fillRect/>
          </a:stretch>
        </p:blipFill>
        <p:spPr>
          <a:xfrm>
            <a:off x="4329603" y="762000"/>
            <a:ext cx="4814397" cy="5716302"/>
          </a:xfrm>
          <a:prstGeom prst="rect">
            <a:avLst/>
          </a:prstGeom>
        </p:spPr>
      </p:pic>
      <p:sp>
        <p:nvSpPr>
          <p:cNvPr id="3" name="Subtitle 2"/>
          <p:cNvSpPr>
            <a:spLocks noGrp="1"/>
          </p:cNvSpPr>
          <p:nvPr>
            <p:ph type="subTitle" idx="1"/>
          </p:nvPr>
        </p:nvSpPr>
        <p:spPr>
          <a:xfrm>
            <a:off x="0" y="609600"/>
            <a:ext cx="6248400" cy="6096000"/>
          </a:xfrm>
        </p:spPr>
        <p:txBody>
          <a:bodyPr>
            <a:noAutofit/>
          </a:bodyPr>
          <a:lstStyle/>
          <a:p>
            <a:pPr algn="l"/>
            <a:r>
              <a:rPr lang="en-US" sz="2800" b="1" dirty="0" smtClean="0">
                <a:solidFill>
                  <a:schemeClr val="accent2">
                    <a:lumMod val="75000"/>
                  </a:schemeClr>
                </a:solidFill>
              </a:rPr>
              <a:t>     The republic also became embroiled in several civil wars.  </a:t>
            </a:r>
            <a:r>
              <a:rPr lang="en-US" sz="2800" b="1" dirty="0" smtClean="0">
                <a:solidFill>
                  <a:schemeClr val="tx1"/>
                </a:solidFill>
              </a:rPr>
              <a:t>A civil war is a </a:t>
            </a:r>
            <a:br>
              <a:rPr lang="en-US" sz="2800" b="1" dirty="0" smtClean="0">
                <a:solidFill>
                  <a:schemeClr val="tx1"/>
                </a:solidFill>
              </a:rPr>
            </a:br>
            <a:r>
              <a:rPr lang="en-US" sz="2800" b="1" dirty="0" smtClean="0">
                <a:solidFill>
                  <a:schemeClr val="tx1"/>
                </a:solidFill>
              </a:rPr>
              <a:t>war within a nation.  </a:t>
            </a:r>
            <a:r>
              <a:rPr lang="en-US" sz="2800" b="1" dirty="0" smtClean="0">
                <a:solidFill>
                  <a:schemeClr val="accent2">
                    <a:lumMod val="75000"/>
                  </a:schemeClr>
                </a:solidFill>
              </a:rPr>
              <a:t>Many Romans wanted a strong leader, and the ambitious Julius Caesar was an obvious choice. </a:t>
            </a:r>
          </a:p>
          <a:p>
            <a:pPr algn="l"/>
            <a:r>
              <a:rPr lang="en-US" sz="2800" b="1" dirty="0" smtClean="0">
                <a:solidFill>
                  <a:schemeClr val="accent2">
                    <a:lumMod val="75000"/>
                  </a:schemeClr>
                </a:solidFill>
              </a:rPr>
              <a:t>      Gaius Julius Caesar was a </a:t>
            </a:r>
            <a:br>
              <a:rPr lang="en-US" sz="2800" b="1" dirty="0" smtClean="0">
                <a:solidFill>
                  <a:schemeClr val="accent2">
                    <a:lumMod val="75000"/>
                  </a:schemeClr>
                </a:solidFill>
              </a:rPr>
            </a:br>
            <a:r>
              <a:rPr lang="en-US" sz="2800" b="1" dirty="0" smtClean="0">
                <a:solidFill>
                  <a:schemeClr val="accent2">
                    <a:lumMod val="75000"/>
                  </a:schemeClr>
                </a:solidFill>
              </a:rPr>
              <a:t>patrician and popular general </a:t>
            </a:r>
            <a:br>
              <a:rPr lang="en-US" sz="2800" b="1" dirty="0" smtClean="0">
                <a:solidFill>
                  <a:schemeClr val="accent2">
                    <a:lumMod val="75000"/>
                  </a:schemeClr>
                </a:solidFill>
              </a:rPr>
            </a:br>
            <a:r>
              <a:rPr lang="en-US" sz="2800" b="1" dirty="0" smtClean="0">
                <a:solidFill>
                  <a:schemeClr val="accent2">
                    <a:lumMod val="75000"/>
                  </a:schemeClr>
                </a:solidFill>
              </a:rPr>
              <a:t>when he was first elected </a:t>
            </a:r>
            <a:br>
              <a:rPr lang="en-US" sz="2800" b="1" dirty="0" smtClean="0">
                <a:solidFill>
                  <a:schemeClr val="accent2">
                    <a:lumMod val="75000"/>
                  </a:schemeClr>
                </a:solidFill>
              </a:rPr>
            </a:br>
            <a:r>
              <a:rPr lang="en-US" sz="2800" b="1" dirty="0" smtClean="0">
                <a:solidFill>
                  <a:schemeClr val="accent2">
                    <a:lumMod val="75000"/>
                  </a:schemeClr>
                </a:solidFill>
              </a:rPr>
              <a:t>consul in 59</a:t>
            </a:r>
            <a:r>
              <a:rPr lang="en-US" sz="2200" b="1" dirty="0" smtClean="0">
                <a:solidFill>
                  <a:schemeClr val="accent2">
                    <a:lumMod val="75000"/>
                  </a:schemeClr>
                </a:solidFill>
              </a:rPr>
              <a:t>BCE</a:t>
            </a:r>
            <a:r>
              <a:rPr lang="en-US" sz="2800" b="1" dirty="0" smtClean="0">
                <a:solidFill>
                  <a:schemeClr val="accent2">
                    <a:lumMod val="75000"/>
                  </a:schemeClr>
                </a:solidFill>
              </a:rPr>
              <a:t>.  Marcus </a:t>
            </a:r>
            <a:br>
              <a:rPr lang="en-US" sz="2800" b="1" dirty="0" smtClean="0">
                <a:solidFill>
                  <a:schemeClr val="accent2">
                    <a:lumMod val="75000"/>
                  </a:schemeClr>
                </a:solidFill>
              </a:rPr>
            </a:br>
            <a:r>
              <a:rPr lang="en-US" sz="2800" b="1" dirty="0" err="1" smtClean="0">
                <a:solidFill>
                  <a:schemeClr val="accent2">
                    <a:lumMod val="75000"/>
                  </a:schemeClr>
                </a:solidFill>
              </a:rPr>
              <a:t>Biblius</a:t>
            </a:r>
            <a:r>
              <a:rPr lang="en-US" sz="2800" b="1" dirty="0" smtClean="0">
                <a:solidFill>
                  <a:schemeClr val="accent2">
                    <a:lumMod val="75000"/>
                  </a:schemeClr>
                </a:solidFill>
              </a:rPr>
              <a:t> was Caesar’s </a:t>
            </a:r>
            <a:br>
              <a:rPr lang="en-US" sz="2800" b="1" dirty="0" smtClean="0">
                <a:solidFill>
                  <a:schemeClr val="accent2">
                    <a:lumMod val="75000"/>
                  </a:schemeClr>
                </a:solidFill>
              </a:rPr>
            </a:br>
            <a:r>
              <a:rPr lang="en-US" sz="2800" b="1" dirty="0" smtClean="0">
                <a:solidFill>
                  <a:schemeClr val="accent2">
                    <a:lumMod val="75000"/>
                  </a:schemeClr>
                </a:solidFill>
              </a:rPr>
              <a:t>co-consul, but Caesar paid no </a:t>
            </a:r>
            <a:br>
              <a:rPr lang="en-US" sz="2800" b="1" dirty="0" smtClean="0">
                <a:solidFill>
                  <a:schemeClr val="accent2">
                    <a:lumMod val="75000"/>
                  </a:schemeClr>
                </a:solidFill>
              </a:rPr>
            </a:br>
            <a:r>
              <a:rPr lang="en-US" sz="2800" b="1" dirty="0" smtClean="0">
                <a:solidFill>
                  <a:schemeClr val="accent2">
                    <a:lumMod val="75000"/>
                  </a:schemeClr>
                </a:solidFill>
              </a:rPr>
              <a:t>attention to the wishes of </a:t>
            </a:r>
            <a:r>
              <a:rPr lang="en-US" sz="2800" b="1" dirty="0" err="1" smtClean="0">
                <a:solidFill>
                  <a:schemeClr val="accent2">
                    <a:lumMod val="75000"/>
                  </a:schemeClr>
                </a:solidFill>
              </a:rPr>
              <a:t>Biblius</a:t>
            </a:r>
            <a:r>
              <a:rPr lang="en-US" sz="2800" b="1" dirty="0" smtClean="0">
                <a:solidFill>
                  <a:schemeClr val="accent2">
                    <a:lumMod val="75000"/>
                  </a:schemeClr>
                </a:solidFill>
              </a:rPr>
              <a:t> </a:t>
            </a:r>
            <a:br>
              <a:rPr lang="en-US" sz="2800" b="1" dirty="0" smtClean="0">
                <a:solidFill>
                  <a:schemeClr val="accent2">
                    <a:lumMod val="75000"/>
                  </a:schemeClr>
                </a:solidFill>
              </a:rPr>
            </a:br>
            <a:r>
              <a:rPr lang="en-US" sz="2800" b="1" dirty="0" smtClean="0">
                <a:solidFill>
                  <a:schemeClr val="accent2">
                    <a:lumMod val="75000"/>
                  </a:schemeClr>
                </a:solidFill>
              </a:rPr>
              <a:t>and the Senate. </a:t>
            </a:r>
            <a:endParaRPr lang="en-US" sz="2800" b="1" dirty="0">
              <a:solidFill>
                <a:schemeClr val="accent2">
                  <a:lumMod val="75000"/>
                </a:schemeClr>
              </a:solidFill>
            </a:endParaRPr>
          </a:p>
          <a:p>
            <a:pPr algn="l"/>
            <a:endParaRPr lang="en-US" sz="2800" dirty="0"/>
          </a:p>
        </p:txBody>
      </p:sp>
      <p:sp>
        <p:nvSpPr>
          <p:cNvPr id="4" name="TextBox 3"/>
          <p:cNvSpPr txBox="1"/>
          <p:nvPr/>
        </p:nvSpPr>
        <p:spPr>
          <a:xfrm>
            <a:off x="0" y="0"/>
            <a:ext cx="9144000" cy="553998"/>
          </a:xfrm>
          <a:prstGeom prst="rect">
            <a:avLst/>
          </a:prstGeom>
          <a:noFill/>
        </p:spPr>
        <p:txBody>
          <a:bodyPr wrap="square" rtlCol="0">
            <a:spAutoFit/>
          </a:bodyPr>
          <a:lstStyle/>
          <a:p>
            <a:r>
              <a:rPr lang="en-US" sz="3000" b="1" dirty="0" smtClean="0">
                <a:solidFill>
                  <a:schemeClr val="accent2">
                    <a:lumMod val="75000"/>
                  </a:schemeClr>
                </a:solidFill>
              </a:rPr>
              <a:t>Julius Caesar                                                       Ancient Rome</a:t>
            </a:r>
            <a:endParaRPr lang="en-US" sz="3000" b="1" dirty="0">
              <a:solidFill>
                <a:schemeClr val="accent2">
                  <a:lumMod val="75000"/>
                </a:schemeClr>
              </a:solidFill>
            </a:endParaRPr>
          </a:p>
        </p:txBody>
      </p:sp>
    </p:spTree>
  </p:cSld>
  <p:clrMapOvr>
    <a:masterClrMapping/>
  </p:clrMapOvr>
  <p:transition advTm="2812">
    <p:fad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png"/>
          <p:cNvPicPr>
            <a:picLocks noChangeAspect="1"/>
          </p:cNvPicPr>
          <p:nvPr/>
        </p:nvPicPr>
        <p:blipFill>
          <a:blip r:embed="rId2" cstate="print"/>
          <a:stretch>
            <a:fillRect/>
          </a:stretch>
        </p:blipFill>
        <p:spPr>
          <a:xfrm>
            <a:off x="4329603" y="762000"/>
            <a:ext cx="4814397" cy="5716302"/>
          </a:xfrm>
          <a:prstGeom prst="rect">
            <a:avLst/>
          </a:prstGeom>
        </p:spPr>
      </p:pic>
      <p:sp>
        <p:nvSpPr>
          <p:cNvPr id="3" name="Subtitle 2"/>
          <p:cNvSpPr>
            <a:spLocks noGrp="1"/>
          </p:cNvSpPr>
          <p:nvPr>
            <p:ph type="subTitle" idx="1"/>
          </p:nvPr>
        </p:nvSpPr>
        <p:spPr>
          <a:xfrm>
            <a:off x="0" y="609600"/>
            <a:ext cx="6248400" cy="6096000"/>
          </a:xfrm>
        </p:spPr>
        <p:txBody>
          <a:bodyPr>
            <a:noAutofit/>
          </a:bodyPr>
          <a:lstStyle/>
          <a:p>
            <a:pPr algn="l"/>
            <a:r>
              <a:rPr lang="en-US" sz="2800" b="1" dirty="0" smtClean="0">
                <a:solidFill>
                  <a:schemeClr val="accent2">
                    <a:lumMod val="75000"/>
                  </a:schemeClr>
                </a:solidFill>
              </a:rPr>
              <a:t>     The republic also became embroiled in several civil wars.  A civil war is a </a:t>
            </a:r>
            <a:br>
              <a:rPr lang="en-US" sz="2800" b="1" dirty="0" smtClean="0">
                <a:solidFill>
                  <a:schemeClr val="accent2">
                    <a:lumMod val="75000"/>
                  </a:schemeClr>
                </a:solidFill>
              </a:rPr>
            </a:br>
            <a:r>
              <a:rPr lang="en-US" sz="2800" b="1" dirty="0" smtClean="0">
                <a:solidFill>
                  <a:schemeClr val="accent2">
                    <a:lumMod val="75000"/>
                  </a:schemeClr>
                </a:solidFill>
              </a:rPr>
              <a:t>war within a nation.  </a:t>
            </a:r>
            <a:r>
              <a:rPr lang="en-US" sz="2800" b="1" dirty="0" smtClean="0">
                <a:solidFill>
                  <a:schemeClr val="tx1"/>
                </a:solidFill>
              </a:rPr>
              <a:t>Many Romans wanted a strong leader, and the ambitious Julius Caesar was an obvious choice. </a:t>
            </a:r>
          </a:p>
          <a:p>
            <a:pPr algn="l"/>
            <a:r>
              <a:rPr lang="en-US" sz="2800" b="1" dirty="0" smtClean="0">
                <a:solidFill>
                  <a:schemeClr val="accent2">
                    <a:lumMod val="75000"/>
                  </a:schemeClr>
                </a:solidFill>
              </a:rPr>
              <a:t>      Gaius Julius Caesar was a </a:t>
            </a:r>
            <a:br>
              <a:rPr lang="en-US" sz="2800" b="1" dirty="0" smtClean="0">
                <a:solidFill>
                  <a:schemeClr val="accent2">
                    <a:lumMod val="75000"/>
                  </a:schemeClr>
                </a:solidFill>
              </a:rPr>
            </a:br>
            <a:r>
              <a:rPr lang="en-US" sz="2800" b="1" dirty="0" smtClean="0">
                <a:solidFill>
                  <a:schemeClr val="accent2">
                    <a:lumMod val="75000"/>
                  </a:schemeClr>
                </a:solidFill>
              </a:rPr>
              <a:t>patrician and popular general </a:t>
            </a:r>
            <a:br>
              <a:rPr lang="en-US" sz="2800" b="1" dirty="0" smtClean="0">
                <a:solidFill>
                  <a:schemeClr val="accent2">
                    <a:lumMod val="75000"/>
                  </a:schemeClr>
                </a:solidFill>
              </a:rPr>
            </a:br>
            <a:r>
              <a:rPr lang="en-US" sz="2800" b="1" dirty="0" smtClean="0">
                <a:solidFill>
                  <a:schemeClr val="accent2">
                    <a:lumMod val="75000"/>
                  </a:schemeClr>
                </a:solidFill>
              </a:rPr>
              <a:t>when he was first elected </a:t>
            </a:r>
            <a:br>
              <a:rPr lang="en-US" sz="2800" b="1" dirty="0" smtClean="0">
                <a:solidFill>
                  <a:schemeClr val="accent2">
                    <a:lumMod val="75000"/>
                  </a:schemeClr>
                </a:solidFill>
              </a:rPr>
            </a:br>
            <a:r>
              <a:rPr lang="en-US" sz="2800" b="1" dirty="0" smtClean="0">
                <a:solidFill>
                  <a:schemeClr val="accent2">
                    <a:lumMod val="75000"/>
                  </a:schemeClr>
                </a:solidFill>
              </a:rPr>
              <a:t>consul in 59</a:t>
            </a:r>
            <a:r>
              <a:rPr lang="en-US" sz="2200" b="1" dirty="0" smtClean="0">
                <a:solidFill>
                  <a:schemeClr val="accent2">
                    <a:lumMod val="75000"/>
                  </a:schemeClr>
                </a:solidFill>
              </a:rPr>
              <a:t>BCE</a:t>
            </a:r>
            <a:r>
              <a:rPr lang="en-US" sz="2800" b="1" dirty="0" smtClean="0">
                <a:solidFill>
                  <a:schemeClr val="accent2">
                    <a:lumMod val="75000"/>
                  </a:schemeClr>
                </a:solidFill>
              </a:rPr>
              <a:t>.  Marcus </a:t>
            </a:r>
            <a:br>
              <a:rPr lang="en-US" sz="2800" b="1" dirty="0" smtClean="0">
                <a:solidFill>
                  <a:schemeClr val="accent2">
                    <a:lumMod val="75000"/>
                  </a:schemeClr>
                </a:solidFill>
              </a:rPr>
            </a:br>
            <a:r>
              <a:rPr lang="en-US" sz="2800" b="1" dirty="0" err="1" smtClean="0">
                <a:solidFill>
                  <a:schemeClr val="accent2">
                    <a:lumMod val="75000"/>
                  </a:schemeClr>
                </a:solidFill>
              </a:rPr>
              <a:t>Biblius</a:t>
            </a:r>
            <a:r>
              <a:rPr lang="en-US" sz="2800" b="1" dirty="0" smtClean="0">
                <a:solidFill>
                  <a:schemeClr val="accent2">
                    <a:lumMod val="75000"/>
                  </a:schemeClr>
                </a:solidFill>
              </a:rPr>
              <a:t> was Caesar’s </a:t>
            </a:r>
            <a:br>
              <a:rPr lang="en-US" sz="2800" b="1" dirty="0" smtClean="0">
                <a:solidFill>
                  <a:schemeClr val="accent2">
                    <a:lumMod val="75000"/>
                  </a:schemeClr>
                </a:solidFill>
              </a:rPr>
            </a:br>
            <a:r>
              <a:rPr lang="en-US" sz="2800" b="1" dirty="0" smtClean="0">
                <a:solidFill>
                  <a:schemeClr val="accent2">
                    <a:lumMod val="75000"/>
                  </a:schemeClr>
                </a:solidFill>
              </a:rPr>
              <a:t>co-consul, but Caesar paid no </a:t>
            </a:r>
            <a:br>
              <a:rPr lang="en-US" sz="2800" b="1" dirty="0" smtClean="0">
                <a:solidFill>
                  <a:schemeClr val="accent2">
                    <a:lumMod val="75000"/>
                  </a:schemeClr>
                </a:solidFill>
              </a:rPr>
            </a:br>
            <a:r>
              <a:rPr lang="en-US" sz="2800" b="1" dirty="0" smtClean="0">
                <a:solidFill>
                  <a:schemeClr val="accent2">
                    <a:lumMod val="75000"/>
                  </a:schemeClr>
                </a:solidFill>
              </a:rPr>
              <a:t>attention to the wishes of </a:t>
            </a:r>
            <a:r>
              <a:rPr lang="en-US" sz="2800" b="1" dirty="0" err="1" smtClean="0">
                <a:solidFill>
                  <a:schemeClr val="accent2">
                    <a:lumMod val="75000"/>
                  </a:schemeClr>
                </a:solidFill>
              </a:rPr>
              <a:t>Biblius</a:t>
            </a:r>
            <a:r>
              <a:rPr lang="en-US" sz="2800" b="1" dirty="0" smtClean="0">
                <a:solidFill>
                  <a:schemeClr val="accent2">
                    <a:lumMod val="75000"/>
                  </a:schemeClr>
                </a:solidFill>
              </a:rPr>
              <a:t> </a:t>
            </a:r>
            <a:br>
              <a:rPr lang="en-US" sz="2800" b="1" dirty="0" smtClean="0">
                <a:solidFill>
                  <a:schemeClr val="accent2">
                    <a:lumMod val="75000"/>
                  </a:schemeClr>
                </a:solidFill>
              </a:rPr>
            </a:br>
            <a:r>
              <a:rPr lang="en-US" sz="2800" b="1" dirty="0" smtClean="0">
                <a:solidFill>
                  <a:schemeClr val="accent2">
                    <a:lumMod val="75000"/>
                  </a:schemeClr>
                </a:solidFill>
              </a:rPr>
              <a:t>and the Senate. </a:t>
            </a:r>
            <a:endParaRPr lang="en-US" sz="2800" b="1" dirty="0">
              <a:solidFill>
                <a:schemeClr val="accent2">
                  <a:lumMod val="75000"/>
                </a:schemeClr>
              </a:solidFill>
            </a:endParaRPr>
          </a:p>
          <a:p>
            <a:pPr algn="l"/>
            <a:endParaRPr lang="en-US" sz="2800" dirty="0"/>
          </a:p>
        </p:txBody>
      </p:sp>
      <p:sp>
        <p:nvSpPr>
          <p:cNvPr id="4" name="TextBox 3"/>
          <p:cNvSpPr txBox="1"/>
          <p:nvPr/>
        </p:nvSpPr>
        <p:spPr>
          <a:xfrm>
            <a:off x="0" y="0"/>
            <a:ext cx="9144000" cy="553998"/>
          </a:xfrm>
          <a:prstGeom prst="rect">
            <a:avLst/>
          </a:prstGeom>
          <a:noFill/>
        </p:spPr>
        <p:txBody>
          <a:bodyPr wrap="square" rtlCol="0">
            <a:spAutoFit/>
          </a:bodyPr>
          <a:lstStyle/>
          <a:p>
            <a:r>
              <a:rPr lang="en-US" sz="3000" b="1" dirty="0" smtClean="0">
                <a:solidFill>
                  <a:schemeClr val="accent2">
                    <a:lumMod val="75000"/>
                  </a:schemeClr>
                </a:solidFill>
              </a:rPr>
              <a:t>Julius Caesar                                                       Ancient Rome</a:t>
            </a:r>
            <a:endParaRPr lang="en-US" sz="3000" b="1" dirty="0">
              <a:solidFill>
                <a:schemeClr val="accent2">
                  <a:lumMod val="75000"/>
                </a:schemeClr>
              </a:solidFill>
            </a:endParaRPr>
          </a:p>
        </p:txBody>
      </p:sp>
    </p:spTree>
  </p:cSld>
  <p:clrMapOvr>
    <a:masterClrMapping/>
  </p:clrMapOvr>
  <p:transition advTm="6328">
    <p:fad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png"/>
          <p:cNvPicPr>
            <a:picLocks noChangeAspect="1"/>
          </p:cNvPicPr>
          <p:nvPr/>
        </p:nvPicPr>
        <p:blipFill>
          <a:blip r:embed="rId2" cstate="print"/>
          <a:stretch>
            <a:fillRect/>
          </a:stretch>
        </p:blipFill>
        <p:spPr>
          <a:xfrm>
            <a:off x="4329603" y="762000"/>
            <a:ext cx="4814397" cy="5716302"/>
          </a:xfrm>
          <a:prstGeom prst="rect">
            <a:avLst/>
          </a:prstGeom>
        </p:spPr>
      </p:pic>
      <p:sp>
        <p:nvSpPr>
          <p:cNvPr id="3" name="Subtitle 2"/>
          <p:cNvSpPr>
            <a:spLocks noGrp="1"/>
          </p:cNvSpPr>
          <p:nvPr>
            <p:ph type="subTitle" idx="1"/>
          </p:nvPr>
        </p:nvSpPr>
        <p:spPr>
          <a:xfrm>
            <a:off x="0" y="609600"/>
            <a:ext cx="6248400" cy="6096000"/>
          </a:xfrm>
        </p:spPr>
        <p:txBody>
          <a:bodyPr>
            <a:noAutofit/>
          </a:bodyPr>
          <a:lstStyle/>
          <a:p>
            <a:pPr algn="l"/>
            <a:r>
              <a:rPr lang="en-US" sz="2800" b="1" dirty="0" smtClean="0">
                <a:solidFill>
                  <a:schemeClr val="accent2">
                    <a:lumMod val="75000"/>
                  </a:schemeClr>
                </a:solidFill>
              </a:rPr>
              <a:t>     The republic also became embroiled in several civil wars.  A civil war is a </a:t>
            </a:r>
            <a:br>
              <a:rPr lang="en-US" sz="2800" b="1" dirty="0" smtClean="0">
                <a:solidFill>
                  <a:schemeClr val="accent2">
                    <a:lumMod val="75000"/>
                  </a:schemeClr>
                </a:solidFill>
              </a:rPr>
            </a:br>
            <a:r>
              <a:rPr lang="en-US" sz="2800" b="1" dirty="0" smtClean="0">
                <a:solidFill>
                  <a:schemeClr val="accent2">
                    <a:lumMod val="75000"/>
                  </a:schemeClr>
                </a:solidFill>
              </a:rPr>
              <a:t>war within a nation.  Many Romans wanted a strong leader, and the ambitious Julius Caesar was an obvious choice. </a:t>
            </a:r>
          </a:p>
          <a:p>
            <a:pPr algn="l"/>
            <a:r>
              <a:rPr lang="en-US" sz="2800" b="1" dirty="0" smtClean="0">
                <a:solidFill>
                  <a:schemeClr val="accent2">
                    <a:lumMod val="75000"/>
                  </a:schemeClr>
                </a:solidFill>
              </a:rPr>
              <a:t>      </a:t>
            </a:r>
            <a:r>
              <a:rPr lang="en-US" sz="2800" b="1" dirty="0" smtClean="0">
                <a:solidFill>
                  <a:schemeClr val="tx1"/>
                </a:solidFill>
              </a:rPr>
              <a:t>Gaius Julius Caesar was a </a:t>
            </a:r>
            <a:br>
              <a:rPr lang="en-US" sz="2800" b="1" dirty="0" smtClean="0">
                <a:solidFill>
                  <a:schemeClr val="tx1"/>
                </a:solidFill>
              </a:rPr>
            </a:br>
            <a:r>
              <a:rPr lang="en-US" sz="2800" b="1" dirty="0" smtClean="0">
                <a:solidFill>
                  <a:schemeClr val="tx1"/>
                </a:solidFill>
              </a:rPr>
              <a:t>patrician and popular general </a:t>
            </a:r>
            <a:br>
              <a:rPr lang="en-US" sz="2800" b="1" dirty="0" smtClean="0">
                <a:solidFill>
                  <a:schemeClr val="tx1"/>
                </a:solidFill>
              </a:rPr>
            </a:br>
            <a:r>
              <a:rPr lang="en-US" sz="2800" b="1" dirty="0" smtClean="0">
                <a:solidFill>
                  <a:schemeClr val="tx1"/>
                </a:solidFill>
              </a:rPr>
              <a:t>when he was first elected </a:t>
            </a:r>
            <a:br>
              <a:rPr lang="en-US" sz="2800" b="1" dirty="0" smtClean="0">
                <a:solidFill>
                  <a:schemeClr val="tx1"/>
                </a:solidFill>
              </a:rPr>
            </a:br>
            <a:r>
              <a:rPr lang="en-US" sz="2800" b="1" dirty="0" smtClean="0">
                <a:solidFill>
                  <a:schemeClr val="tx1"/>
                </a:solidFill>
              </a:rPr>
              <a:t>consul in 59</a:t>
            </a:r>
            <a:r>
              <a:rPr lang="en-US" sz="2200" b="1" dirty="0" smtClean="0">
                <a:solidFill>
                  <a:schemeClr val="tx1"/>
                </a:solidFill>
              </a:rPr>
              <a:t>BCE</a:t>
            </a:r>
            <a:r>
              <a:rPr lang="en-US" sz="2800" b="1" dirty="0" smtClean="0">
                <a:solidFill>
                  <a:schemeClr val="tx1"/>
                </a:solidFill>
              </a:rPr>
              <a:t>.  </a:t>
            </a:r>
            <a:r>
              <a:rPr lang="en-US" sz="2800" b="1" dirty="0" smtClean="0">
                <a:solidFill>
                  <a:schemeClr val="accent2">
                    <a:lumMod val="75000"/>
                  </a:schemeClr>
                </a:solidFill>
              </a:rPr>
              <a:t>Marcus </a:t>
            </a:r>
            <a:br>
              <a:rPr lang="en-US" sz="2800" b="1" dirty="0" smtClean="0">
                <a:solidFill>
                  <a:schemeClr val="accent2">
                    <a:lumMod val="75000"/>
                  </a:schemeClr>
                </a:solidFill>
              </a:rPr>
            </a:br>
            <a:r>
              <a:rPr lang="en-US" sz="2800" b="1" dirty="0" err="1" smtClean="0">
                <a:solidFill>
                  <a:schemeClr val="accent2">
                    <a:lumMod val="75000"/>
                  </a:schemeClr>
                </a:solidFill>
              </a:rPr>
              <a:t>Biblius</a:t>
            </a:r>
            <a:r>
              <a:rPr lang="en-US" sz="2800" b="1" dirty="0" smtClean="0">
                <a:solidFill>
                  <a:schemeClr val="accent2">
                    <a:lumMod val="75000"/>
                  </a:schemeClr>
                </a:solidFill>
              </a:rPr>
              <a:t> was Caesar’s </a:t>
            </a:r>
            <a:br>
              <a:rPr lang="en-US" sz="2800" b="1" dirty="0" smtClean="0">
                <a:solidFill>
                  <a:schemeClr val="accent2">
                    <a:lumMod val="75000"/>
                  </a:schemeClr>
                </a:solidFill>
              </a:rPr>
            </a:br>
            <a:r>
              <a:rPr lang="en-US" sz="2800" b="1" dirty="0" smtClean="0">
                <a:solidFill>
                  <a:schemeClr val="accent2">
                    <a:lumMod val="75000"/>
                  </a:schemeClr>
                </a:solidFill>
              </a:rPr>
              <a:t>co-consul, but Caesar paid no </a:t>
            </a:r>
            <a:br>
              <a:rPr lang="en-US" sz="2800" b="1" dirty="0" smtClean="0">
                <a:solidFill>
                  <a:schemeClr val="accent2">
                    <a:lumMod val="75000"/>
                  </a:schemeClr>
                </a:solidFill>
              </a:rPr>
            </a:br>
            <a:r>
              <a:rPr lang="en-US" sz="2800" b="1" dirty="0" smtClean="0">
                <a:solidFill>
                  <a:schemeClr val="accent2">
                    <a:lumMod val="75000"/>
                  </a:schemeClr>
                </a:solidFill>
              </a:rPr>
              <a:t>attention to the wishes of </a:t>
            </a:r>
            <a:r>
              <a:rPr lang="en-US" sz="2800" b="1" dirty="0" err="1" smtClean="0">
                <a:solidFill>
                  <a:schemeClr val="accent2">
                    <a:lumMod val="75000"/>
                  </a:schemeClr>
                </a:solidFill>
              </a:rPr>
              <a:t>Biblius</a:t>
            </a:r>
            <a:r>
              <a:rPr lang="en-US" sz="2800" b="1" dirty="0" smtClean="0">
                <a:solidFill>
                  <a:schemeClr val="accent2">
                    <a:lumMod val="75000"/>
                  </a:schemeClr>
                </a:solidFill>
              </a:rPr>
              <a:t> </a:t>
            </a:r>
            <a:br>
              <a:rPr lang="en-US" sz="2800" b="1" dirty="0" smtClean="0">
                <a:solidFill>
                  <a:schemeClr val="accent2">
                    <a:lumMod val="75000"/>
                  </a:schemeClr>
                </a:solidFill>
              </a:rPr>
            </a:br>
            <a:r>
              <a:rPr lang="en-US" sz="2800" b="1" dirty="0" smtClean="0">
                <a:solidFill>
                  <a:schemeClr val="accent2">
                    <a:lumMod val="75000"/>
                  </a:schemeClr>
                </a:solidFill>
              </a:rPr>
              <a:t>and the Senate. </a:t>
            </a:r>
            <a:endParaRPr lang="en-US" sz="2800" b="1" dirty="0">
              <a:solidFill>
                <a:schemeClr val="accent2">
                  <a:lumMod val="75000"/>
                </a:schemeClr>
              </a:solidFill>
            </a:endParaRPr>
          </a:p>
          <a:p>
            <a:pPr algn="l"/>
            <a:endParaRPr lang="en-US" sz="2800" dirty="0"/>
          </a:p>
        </p:txBody>
      </p:sp>
      <p:sp>
        <p:nvSpPr>
          <p:cNvPr id="4" name="TextBox 3"/>
          <p:cNvSpPr txBox="1"/>
          <p:nvPr/>
        </p:nvSpPr>
        <p:spPr>
          <a:xfrm>
            <a:off x="0" y="0"/>
            <a:ext cx="9144000" cy="553998"/>
          </a:xfrm>
          <a:prstGeom prst="rect">
            <a:avLst/>
          </a:prstGeom>
          <a:noFill/>
        </p:spPr>
        <p:txBody>
          <a:bodyPr wrap="square" rtlCol="0">
            <a:spAutoFit/>
          </a:bodyPr>
          <a:lstStyle/>
          <a:p>
            <a:r>
              <a:rPr lang="en-US" sz="3000" b="1" dirty="0" smtClean="0">
                <a:solidFill>
                  <a:schemeClr val="accent2">
                    <a:lumMod val="75000"/>
                  </a:schemeClr>
                </a:solidFill>
              </a:rPr>
              <a:t>Julius Caesar                                                       Ancient Rome</a:t>
            </a:r>
            <a:endParaRPr lang="en-US" sz="3000" b="1" dirty="0">
              <a:solidFill>
                <a:schemeClr val="accent2">
                  <a:lumMod val="75000"/>
                </a:schemeClr>
              </a:solidFill>
            </a:endParaRPr>
          </a:p>
        </p:txBody>
      </p:sp>
    </p:spTree>
  </p:cSld>
  <p:clrMapOvr>
    <a:masterClrMapping/>
  </p:clrMapOvr>
  <p:transition advTm="7938">
    <p:fad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png"/>
          <p:cNvPicPr>
            <a:picLocks noChangeAspect="1"/>
          </p:cNvPicPr>
          <p:nvPr/>
        </p:nvPicPr>
        <p:blipFill>
          <a:blip r:embed="rId2" cstate="print"/>
          <a:stretch>
            <a:fillRect/>
          </a:stretch>
        </p:blipFill>
        <p:spPr>
          <a:xfrm>
            <a:off x="4329603" y="762000"/>
            <a:ext cx="4814397" cy="5716302"/>
          </a:xfrm>
          <a:prstGeom prst="rect">
            <a:avLst/>
          </a:prstGeom>
        </p:spPr>
      </p:pic>
      <p:sp>
        <p:nvSpPr>
          <p:cNvPr id="3" name="Subtitle 2"/>
          <p:cNvSpPr>
            <a:spLocks noGrp="1"/>
          </p:cNvSpPr>
          <p:nvPr>
            <p:ph type="subTitle" idx="1"/>
          </p:nvPr>
        </p:nvSpPr>
        <p:spPr>
          <a:xfrm>
            <a:off x="0" y="609600"/>
            <a:ext cx="6248400" cy="6096000"/>
          </a:xfrm>
        </p:spPr>
        <p:txBody>
          <a:bodyPr>
            <a:noAutofit/>
          </a:bodyPr>
          <a:lstStyle/>
          <a:p>
            <a:pPr algn="l"/>
            <a:r>
              <a:rPr lang="en-US" sz="2800" b="1" dirty="0" smtClean="0">
                <a:solidFill>
                  <a:schemeClr val="accent2">
                    <a:lumMod val="75000"/>
                  </a:schemeClr>
                </a:solidFill>
              </a:rPr>
              <a:t>     The republic also became embroiled in several civil wars.  A civil war is a </a:t>
            </a:r>
            <a:br>
              <a:rPr lang="en-US" sz="2800" b="1" dirty="0" smtClean="0">
                <a:solidFill>
                  <a:schemeClr val="accent2">
                    <a:lumMod val="75000"/>
                  </a:schemeClr>
                </a:solidFill>
              </a:rPr>
            </a:br>
            <a:r>
              <a:rPr lang="en-US" sz="2800" b="1" dirty="0" smtClean="0">
                <a:solidFill>
                  <a:schemeClr val="accent2">
                    <a:lumMod val="75000"/>
                  </a:schemeClr>
                </a:solidFill>
              </a:rPr>
              <a:t>war within a nation.  Many Romans wanted a strong leader, and the ambitious Julius Caesar was an obvious choice. </a:t>
            </a:r>
          </a:p>
          <a:p>
            <a:pPr algn="l"/>
            <a:r>
              <a:rPr lang="en-US" sz="2800" b="1" dirty="0" smtClean="0">
                <a:solidFill>
                  <a:schemeClr val="accent2">
                    <a:lumMod val="75000"/>
                  </a:schemeClr>
                </a:solidFill>
              </a:rPr>
              <a:t>      Gaius Julius Caesar was a </a:t>
            </a:r>
            <a:br>
              <a:rPr lang="en-US" sz="2800" b="1" dirty="0" smtClean="0">
                <a:solidFill>
                  <a:schemeClr val="accent2">
                    <a:lumMod val="75000"/>
                  </a:schemeClr>
                </a:solidFill>
              </a:rPr>
            </a:br>
            <a:r>
              <a:rPr lang="en-US" sz="2800" b="1" dirty="0" smtClean="0">
                <a:solidFill>
                  <a:schemeClr val="accent2">
                    <a:lumMod val="75000"/>
                  </a:schemeClr>
                </a:solidFill>
              </a:rPr>
              <a:t>patrician and popular general </a:t>
            </a:r>
            <a:br>
              <a:rPr lang="en-US" sz="2800" b="1" dirty="0" smtClean="0">
                <a:solidFill>
                  <a:schemeClr val="accent2">
                    <a:lumMod val="75000"/>
                  </a:schemeClr>
                </a:solidFill>
              </a:rPr>
            </a:br>
            <a:r>
              <a:rPr lang="en-US" sz="2800" b="1" dirty="0" smtClean="0">
                <a:solidFill>
                  <a:schemeClr val="accent2">
                    <a:lumMod val="75000"/>
                  </a:schemeClr>
                </a:solidFill>
              </a:rPr>
              <a:t>when he was first elected </a:t>
            </a:r>
            <a:br>
              <a:rPr lang="en-US" sz="2800" b="1" dirty="0" smtClean="0">
                <a:solidFill>
                  <a:schemeClr val="accent2">
                    <a:lumMod val="75000"/>
                  </a:schemeClr>
                </a:solidFill>
              </a:rPr>
            </a:br>
            <a:r>
              <a:rPr lang="en-US" sz="2800" b="1" dirty="0" smtClean="0">
                <a:solidFill>
                  <a:schemeClr val="accent2">
                    <a:lumMod val="75000"/>
                  </a:schemeClr>
                </a:solidFill>
              </a:rPr>
              <a:t>consul in 59</a:t>
            </a:r>
            <a:r>
              <a:rPr lang="en-US" sz="2200" b="1" dirty="0" smtClean="0">
                <a:solidFill>
                  <a:schemeClr val="accent2">
                    <a:lumMod val="75000"/>
                  </a:schemeClr>
                </a:solidFill>
              </a:rPr>
              <a:t>BCE</a:t>
            </a:r>
            <a:r>
              <a:rPr lang="en-US" sz="2800" b="1" dirty="0" smtClean="0">
                <a:solidFill>
                  <a:schemeClr val="tx1"/>
                </a:solidFill>
              </a:rPr>
              <a:t>.  Marcus </a:t>
            </a:r>
            <a:br>
              <a:rPr lang="en-US" sz="2800" b="1" dirty="0" smtClean="0">
                <a:solidFill>
                  <a:schemeClr val="tx1"/>
                </a:solidFill>
              </a:rPr>
            </a:br>
            <a:r>
              <a:rPr lang="en-US" sz="2800" b="1" dirty="0" err="1" smtClean="0">
                <a:solidFill>
                  <a:schemeClr val="tx1"/>
                </a:solidFill>
              </a:rPr>
              <a:t>Biblius</a:t>
            </a:r>
            <a:r>
              <a:rPr lang="en-US" sz="2800" b="1" dirty="0" smtClean="0">
                <a:solidFill>
                  <a:schemeClr val="tx1"/>
                </a:solidFill>
              </a:rPr>
              <a:t> was Caesar’s </a:t>
            </a:r>
            <a:br>
              <a:rPr lang="en-US" sz="2800" b="1" dirty="0" smtClean="0">
                <a:solidFill>
                  <a:schemeClr val="tx1"/>
                </a:solidFill>
              </a:rPr>
            </a:br>
            <a:r>
              <a:rPr lang="en-US" sz="2800" b="1" dirty="0" smtClean="0">
                <a:solidFill>
                  <a:schemeClr val="tx1"/>
                </a:solidFill>
              </a:rPr>
              <a:t>co-consul, but Caesar paid no </a:t>
            </a:r>
            <a:br>
              <a:rPr lang="en-US" sz="2800" b="1" dirty="0" smtClean="0">
                <a:solidFill>
                  <a:schemeClr val="tx1"/>
                </a:solidFill>
              </a:rPr>
            </a:br>
            <a:r>
              <a:rPr lang="en-US" sz="2800" b="1" dirty="0" smtClean="0">
                <a:solidFill>
                  <a:schemeClr val="tx1"/>
                </a:solidFill>
              </a:rPr>
              <a:t>attention to the wishes of </a:t>
            </a:r>
            <a:r>
              <a:rPr lang="en-US" sz="2800" b="1" dirty="0" err="1" smtClean="0">
                <a:solidFill>
                  <a:schemeClr val="tx1"/>
                </a:solidFill>
              </a:rPr>
              <a:t>Biblius</a:t>
            </a:r>
            <a:r>
              <a:rPr lang="en-US" sz="2800" b="1" dirty="0" smtClean="0">
                <a:solidFill>
                  <a:schemeClr val="tx1"/>
                </a:solidFill>
              </a:rPr>
              <a:t> </a:t>
            </a:r>
            <a:br>
              <a:rPr lang="en-US" sz="2800" b="1" dirty="0" smtClean="0">
                <a:solidFill>
                  <a:schemeClr val="tx1"/>
                </a:solidFill>
              </a:rPr>
            </a:br>
            <a:r>
              <a:rPr lang="en-US" sz="2800" b="1" dirty="0" smtClean="0">
                <a:solidFill>
                  <a:schemeClr val="tx1"/>
                </a:solidFill>
              </a:rPr>
              <a:t>and the Senate. </a:t>
            </a:r>
            <a:endParaRPr lang="en-US" sz="2800" b="1" dirty="0">
              <a:solidFill>
                <a:schemeClr val="tx1"/>
              </a:solidFill>
            </a:endParaRPr>
          </a:p>
          <a:p>
            <a:pPr algn="l"/>
            <a:endParaRPr lang="en-US" sz="2800" dirty="0"/>
          </a:p>
        </p:txBody>
      </p:sp>
      <p:sp>
        <p:nvSpPr>
          <p:cNvPr id="4" name="TextBox 3"/>
          <p:cNvSpPr txBox="1"/>
          <p:nvPr/>
        </p:nvSpPr>
        <p:spPr>
          <a:xfrm>
            <a:off x="0" y="0"/>
            <a:ext cx="9144000" cy="553998"/>
          </a:xfrm>
          <a:prstGeom prst="rect">
            <a:avLst/>
          </a:prstGeom>
          <a:noFill/>
        </p:spPr>
        <p:txBody>
          <a:bodyPr wrap="square" rtlCol="0">
            <a:spAutoFit/>
          </a:bodyPr>
          <a:lstStyle/>
          <a:p>
            <a:r>
              <a:rPr lang="en-US" sz="3000" b="1" dirty="0" smtClean="0">
                <a:solidFill>
                  <a:schemeClr val="accent2">
                    <a:lumMod val="75000"/>
                  </a:schemeClr>
                </a:solidFill>
              </a:rPr>
              <a:t>Julius Caesar                                                       Ancient Rome</a:t>
            </a:r>
            <a:endParaRPr lang="en-US" sz="3000" b="1" dirty="0">
              <a:solidFill>
                <a:schemeClr val="accent2">
                  <a:lumMod val="75000"/>
                </a:schemeClr>
              </a:solidFill>
            </a:endParaRPr>
          </a:p>
        </p:txBody>
      </p:sp>
    </p:spTree>
  </p:cSld>
  <p:clrMapOvr>
    <a:masterClrMapping/>
  </p:clrMapOvr>
  <p:transition advTm="6937">
    <p:fad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609600"/>
            <a:ext cx="8915400" cy="6096000"/>
          </a:xfrm>
        </p:spPr>
        <p:txBody>
          <a:bodyPr>
            <a:noAutofit/>
          </a:bodyPr>
          <a:lstStyle/>
          <a:p>
            <a:pPr algn="l"/>
            <a:r>
              <a:rPr lang="en-US" sz="2800" b="1" dirty="0" smtClean="0">
                <a:solidFill>
                  <a:schemeClr val="accent2">
                    <a:lumMod val="75000"/>
                  </a:schemeClr>
                </a:solidFill>
              </a:rPr>
              <a:t>     </a:t>
            </a:r>
            <a:r>
              <a:rPr lang="en-US" sz="2800" b="1" dirty="0" smtClean="0">
                <a:solidFill>
                  <a:schemeClr val="tx1"/>
                </a:solidFill>
              </a:rPr>
              <a:t>Caesar ordered the redistribution of lands to the poor, a decision that made him very popular with the Roman people but angered many wealthy landowning senators.  </a:t>
            </a:r>
            <a:r>
              <a:rPr lang="en-US" sz="2800" b="1" dirty="0" err="1" smtClean="0">
                <a:solidFill>
                  <a:schemeClr val="accent2">
                    <a:lumMod val="75000"/>
                  </a:schemeClr>
                </a:solidFill>
              </a:rPr>
              <a:t>Biblius</a:t>
            </a:r>
            <a:r>
              <a:rPr lang="en-US" sz="2800" b="1" dirty="0" smtClean="0">
                <a:solidFill>
                  <a:schemeClr val="accent2">
                    <a:lumMod val="75000"/>
                  </a:schemeClr>
                </a:solidFill>
              </a:rPr>
              <a:t> attempted to veto Caesar’s act, but Caesar’s mob attacked the co-consul.  The terrified </a:t>
            </a:r>
            <a:r>
              <a:rPr lang="en-US" sz="2800" b="1" dirty="0" err="1" smtClean="0">
                <a:solidFill>
                  <a:schemeClr val="accent2">
                    <a:lumMod val="75000"/>
                  </a:schemeClr>
                </a:solidFill>
              </a:rPr>
              <a:t>Biblius</a:t>
            </a:r>
            <a:r>
              <a:rPr lang="en-US" sz="2800" b="1" dirty="0" smtClean="0">
                <a:solidFill>
                  <a:schemeClr val="accent2">
                    <a:lumMod val="75000"/>
                  </a:schemeClr>
                </a:solidFill>
              </a:rPr>
              <a:t> retired to his home and left Caesar in control of the Roman government. </a:t>
            </a:r>
          </a:p>
        </p:txBody>
      </p:sp>
      <p:sp>
        <p:nvSpPr>
          <p:cNvPr id="4" name="TextBox 3"/>
          <p:cNvSpPr txBox="1"/>
          <p:nvPr/>
        </p:nvSpPr>
        <p:spPr>
          <a:xfrm>
            <a:off x="0" y="0"/>
            <a:ext cx="9144000" cy="553998"/>
          </a:xfrm>
          <a:prstGeom prst="rect">
            <a:avLst/>
          </a:prstGeom>
          <a:noFill/>
        </p:spPr>
        <p:txBody>
          <a:bodyPr wrap="square" rtlCol="0">
            <a:spAutoFit/>
          </a:bodyPr>
          <a:lstStyle/>
          <a:p>
            <a:r>
              <a:rPr lang="en-US" sz="3000" b="1" dirty="0" smtClean="0">
                <a:solidFill>
                  <a:schemeClr val="accent2">
                    <a:lumMod val="75000"/>
                  </a:schemeClr>
                </a:solidFill>
              </a:rPr>
              <a:t>Julius Caesar                                                       Ancient Rome</a:t>
            </a:r>
            <a:endParaRPr lang="en-US" sz="3000" b="1" dirty="0">
              <a:solidFill>
                <a:schemeClr val="accent2">
                  <a:lumMod val="75000"/>
                </a:schemeClr>
              </a:solidFill>
            </a:endParaRPr>
          </a:p>
        </p:txBody>
      </p:sp>
      <p:pic>
        <p:nvPicPr>
          <p:cNvPr id="14339" name="Picture 3"/>
          <p:cNvPicPr>
            <a:picLocks noChangeAspect="1" noChangeArrowheads="1"/>
          </p:cNvPicPr>
          <p:nvPr/>
        </p:nvPicPr>
        <p:blipFill>
          <a:blip r:embed="rId2" cstate="print"/>
          <a:srcRect/>
          <a:stretch>
            <a:fillRect/>
          </a:stretch>
        </p:blipFill>
        <p:spPr bwMode="auto">
          <a:xfrm>
            <a:off x="1447800" y="3352800"/>
            <a:ext cx="5867400" cy="3150865"/>
          </a:xfrm>
          <a:prstGeom prst="rect">
            <a:avLst/>
          </a:prstGeom>
          <a:noFill/>
          <a:ln w="9525">
            <a:noFill/>
            <a:miter lim="800000"/>
            <a:headEnd/>
            <a:tailEnd/>
          </a:ln>
          <a:effectLst/>
        </p:spPr>
      </p:pic>
    </p:spTree>
  </p:cSld>
  <p:clrMapOvr>
    <a:masterClrMapping/>
  </p:clrMapOvr>
  <p:transition advTm="10391">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4339"/>
                                        </p:tgtEl>
                                        <p:attrNameLst>
                                          <p:attrName>style.visibility</p:attrName>
                                        </p:attrNameLst>
                                      </p:cBhvr>
                                      <p:to>
                                        <p:strVal val="visible"/>
                                      </p:to>
                                    </p:set>
                                    <p:animEffect transition="in" filter="fade">
                                      <p:cBhvr>
                                        <p:cTn id="7" dur="2000"/>
                                        <p:tgtEl>
                                          <p:spTgt spid="143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1298</TotalTime>
  <Words>2526</Words>
  <Application>Microsoft Office PowerPoint</Application>
  <PresentationFormat>On-screen Show (4:3)</PresentationFormat>
  <Paragraphs>105</Paragraphs>
  <Slides>48</Slides>
  <Notes>0</Notes>
  <HiddenSlides>0</HiddenSlides>
  <MMClips>1</MMClips>
  <ScaleCrop>false</ScaleCrop>
  <HeadingPairs>
    <vt:vector size="4" baseType="variant">
      <vt:variant>
        <vt:lpstr>Theme</vt:lpstr>
      </vt:variant>
      <vt:variant>
        <vt:i4>1</vt:i4>
      </vt:variant>
      <vt:variant>
        <vt:lpstr>Slide Titles</vt:lpstr>
      </vt:variant>
      <vt:variant>
        <vt:i4>48</vt:i4>
      </vt:variant>
    </vt:vector>
  </HeadingPairs>
  <TitlesOfParts>
    <vt:vector size="49" baseType="lpstr">
      <vt:lpstr>Office Theme</vt:lpstr>
      <vt:lpstr>Slide 1</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lpstr>Slide 18</vt:lpstr>
      <vt:lpstr>Slide 19</vt:lpstr>
      <vt:lpstr>Slide 20</vt:lpstr>
      <vt:lpstr>Slide 21</vt:lpstr>
      <vt:lpstr>Slide 22</vt:lpstr>
      <vt:lpstr>Slide 23</vt:lpstr>
      <vt:lpstr>Slide 24</vt:lpstr>
      <vt:lpstr>Slide 25</vt:lpstr>
      <vt:lpstr>Slide 26</vt:lpstr>
      <vt:lpstr>Slide 27</vt:lpstr>
      <vt:lpstr>Slide 28</vt:lpstr>
      <vt:lpstr>Slide 29</vt:lpstr>
      <vt:lpstr>Slide 30</vt:lpstr>
      <vt:lpstr>Slide 31</vt:lpstr>
      <vt:lpstr>Slide 32</vt:lpstr>
      <vt:lpstr>Slide 33</vt:lpstr>
      <vt:lpstr>Slide 34</vt:lpstr>
      <vt:lpstr>Slide 35</vt:lpstr>
      <vt:lpstr>Slide 36</vt:lpstr>
      <vt:lpstr>Slide 37</vt:lpstr>
      <vt:lpstr>Slide 38</vt:lpstr>
      <vt:lpstr>Slide 39</vt:lpstr>
      <vt:lpstr>Slide 40</vt:lpstr>
      <vt:lpstr>Slide 41</vt:lpstr>
      <vt:lpstr>Slide 42</vt:lpstr>
      <vt:lpstr>Slide 43</vt:lpstr>
      <vt:lpstr>Slide 44</vt:lpstr>
      <vt:lpstr>Slide 45</vt:lpstr>
      <vt:lpstr>Slide 46</vt:lpstr>
      <vt:lpstr>Slide 47</vt:lpstr>
      <vt:lpstr>Slide 48</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mikedow1@gmail.com</dc:creator>
  <cp:lastModifiedBy>mikedow1@gmail.com</cp:lastModifiedBy>
  <cp:revision>11</cp:revision>
  <dcterms:created xsi:type="dcterms:W3CDTF">2014-02-01T01:19:44Z</dcterms:created>
  <dcterms:modified xsi:type="dcterms:W3CDTF">2014-02-01T22:58:09Z</dcterms:modified>
</cp:coreProperties>
</file>