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32" r:id="rId3"/>
    <p:sldId id="333" r:id="rId4"/>
    <p:sldId id="330" r:id="rId5"/>
    <p:sldId id="331" r:id="rId6"/>
    <p:sldId id="305" r:id="rId7"/>
    <p:sldId id="329" r:id="rId8"/>
    <p:sldId id="328" r:id="rId9"/>
    <p:sldId id="282" r:id="rId10"/>
    <p:sldId id="326" r:id="rId11"/>
    <p:sldId id="327" r:id="rId12"/>
    <p:sldId id="283" r:id="rId13"/>
    <p:sldId id="324" r:id="rId14"/>
    <p:sldId id="325" r:id="rId15"/>
    <p:sldId id="320" r:id="rId16"/>
    <p:sldId id="321" r:id="rId17"/>
    <p:sldId id="322" r:id="rId18"/>
    <p:sldId id="323" r:id="rId19"/>
    <p:sldId id="316" r:id="rId20"/>
    <p:sldId id="317" r:id="rId21"/>
    <p:sldId id="318" r:id="rId22"/>
    <p:sldId id="319" r:id="rId23"/>
    <p:sldId id="286" r:id="rId24"/>
    <p:sldId id="314" r:id="rId25"/>
    <p:sldId id="315" r:id="rId26"/>
    <p:sldId id="287" r:id="rId27"/>
    <p:sldId id="334" r:id="rId28"/>
    <p:sldId id="312" r:id="rId29"/>
    <p:sldId id="313" r:id="rId30"/>
    <p:sldId id="288" r:id="rId31"/>
    <p:sldId id="311" r:id="rId32"/>
    <p:sldId id="289" r:id="rId33"/>
    <p:sldId id="309" r:id="rId34"/>
    <p:sldId id="310" r:id="rId35"/>
    <p:sldId id="290" r:id="rId36"/>
    <p:sldId id="307" r:id="rId37"/>
    <p:sldId id="335" r:id="rId38"/>
    <p:sldId id="306" r:id="rId39"/>
    <p:sldId id="291" r:id="rId40"/>
    <p:sldId id="303" r:id="rId41"/>
    <p:sldId id="304" r:id="rId42"/>
    <p:sldId id="300" r:id="rId43"/>
    <p:sldId id="301" r:id="rId44"/>
    <p:sldId id="302" r:id="rId45"/>
    <p:sldId id="293" r:id="rId46"/>
    <p:sldId id="298" r:id="rId47"/>
    <p:sldId id="299" r:id="rId48"/>
    <p:sldId id="294" r:id="rId49"/>
    <p:sldId id="295" r:id="rId50"/>
    <p:sldId id="296" r:id="rId51"/>
    <p:sldId id="297" r:id="rId52"/>
    <p:sldId id="27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793905"/>
    <a:srgbClr val="D4650A"/>
    <a:srgbClr val="F79747"/>
    <a:srgbClr val="F9AB6B"/>
    <a:srgbClr val="FBA305"/>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907"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7C154-2288-47DB-BEF8-42E6109FBACA}" type="datetimeFigureOut">
              <a:rPr lang="en-US" smtClean="0"/>
              <a:pPr/>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7C154-2288-47DB-BEF8-42E6109FBACA}" type="datetimeFigureOut">
              <a:rPr lang="en-US" smtClean="0"/>
              <a:pPr/>
              <a:t>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7C154-2288-47DB-BEF8-42E6109FBACA}" type="datetimeFigureOut">
              <a:rPr lang="en-US" smtClean="0"/>
              <a:pPr/>
              <a:t>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7C154-2288-47DB-BEF8-42E6109FBACA}" type="datetimeFigureOut">
              <a:rPr lang="en-US" smtClean="0"/>
              <a:pPr/>
              <a:t>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7C154-2288-47DB-BEF8-42E6109FBACA}" type="datetimeFigureOut">
              <a:rPr lang="en-US" smtClean="0"/>
              <a:pPr/>
              <a:t>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7C154-2288-47DB-BEF8-42E6109FBACA}" type="datetimeFigureOut">
              <a:rPr lang="en-US" smtClean="0"/>
              <a:pPr/>
              <a:t>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7C154-2288-47DB-BEF8-42E6109FBACA}" type="datetimeFigureOut">
              <a:rPr lang="en-US" smtClean="0"/>
              <a:pPr/>
              <a:t>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FBA305"/>
            </a:gs>
            <a:gs pos="36000">
              <a:srgbClr val="FFC000"/>
            </a:gs>
            <a:gs pos="79000">
              <a:srgbClr val="F79747"/>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7C154-2288-47DB-BEF8-42E6109FBACA}" type="datetimeFigureOut">
              <a:rPr lang="en-US" smtClean="0"/>
              <a:pPr/>
              <a:t>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6D19C-8EBE-4615-A28F-7D5D9E85F9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mrdowling\audio\702-cleopatra.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990600"/>
            <a:ext cx="6629400" cy="5410200"/>
          </a:xfrm>
        </p:spPr>
        <p:txBody>
          <a:bodyPr>
            <a:noAutofit/>
          </a:bodyPr>
          <a:lstStyle/>
          <a:p>
            <a:pPr algn="l"/>
            <a:r>
              <a:rPr lang="en-US" sz="3000" b="1" dirty="0" smtClean="0">
                <a:solidFill>
                  <a:schemeClr val="tx1"/>
                </a:solidFill>
              </a:rPr>
              <a:t>The death of Julius Caesar 44</a:t>
            </a:r>
            <a:r>
              <a:rPr lang="en-US" sz="2400" b="1" dirty="0" smtClean="0">
                <a:solidFill>
                  <a:schemeClr val="tx1"/>
                </a:solidFill>
              </a:rPr>
              <a:t>BCE</a:t>
            </a:r>
            <a:r>
              <a:rPr lang="en-US" sz="3000" b="1" dirty="0" smtClean="0">
                <a:solidFill>
                  <a:schemeClr val="tx1"/>
                </a:solidFill>
              </a:rPr>
              <a:t> led </a:t>
            </a:r>
            <a:r>
              <a:rPr lang="en-US" sz="3000" b="1" dirty="0" smtClean="0">
                <a:solidFill>
                  <a:schemeClr val="tx1"/>
                </a:solidFill>
              </a:rPr>
              <a:t>to </a:t>
            </a:r>
            <a:br>
              <a:rPr lang="en-US" sz="3000" b="1" dirty="0" smtClean="0">
                <a:solidFill>
                  <a:schemeClr val="tx1"/>
                </a:solidFill>
              </a:rPr>
            </a:br>
            <a:r>
              <a:rPr lang="en-US" sz="3000" b="1" dirty="0" smtClean="0">
                <a:solidFill>
                  <a:schemeClr val="tx1"/>
                </a:solidFill>
              </a:rPr>
              <a:t>thirteen </a:t>
            </a:r>
            <a:r>
              <a:rPr lang="en-US" sz="3000" b="1" dirty="0" smtClean="0">
                <a:solidFill>
                  <a:schemeClr val="tx1"/>
                </a:solidFill>
              </a:rPr>
              <a:t>years of war and ultimately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to </a:t>
            </a:r>
            <a:r>
              <a:rPr lang="en-US" sz="3000" b="1" dirty="0" smtClean="0">
                <a:solidFill>
                  <a:schemeClr val="tx1"/>
                </a:solidFill>
              </a:rPr>
              <a:t>the end of the Roman Republic.  </a:t>
            </a:r>
            <a:r>
              <a:rPr lang="en-US" sz="3000" b="1" dirty="0" smtClean="0">
                <a:solidFill>
                  <a:srgbClr val="FF0000"/>
                </a:solidFill>
              </a:rPr>
              <a:t>By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33</a:t>
            </a:r>
            <a:r>
              <a:rPr lang="en-US" sz="2400" b="1" dirty="0" smtClean="0">
                <a:solidFill>
                  <a:srgbClr val="FF0000"/>
                </a:solidFill>
              </a:rPr>
              <a:t>BCE</a:t>
            </a:r>
            <a:r>
              <a:rPr lang="en-US" sz="3000" b="1" dirty="0" smtClean="0">
                <a:solidFill>
                  <a:srgbClr val="FF0000"/>
                </a:solidFill>
              </a:rPr>
              <a:t>, both Caesar’s </a:t>
            </a:r>
            <a:r>
              <a:rPr lang="en-US" sz="3000" b="1" dirty="0" smtClean="0">
                <a:solidFill>
                  <a:srgbClr val="FF0000"/>
                </a:solidFill>
              </a:rPr>
              <a:t>most </a:t>
            </a:r>
            <a:r>
              <a:rPr lang="en-US" sz="3000" b="1" dirty="0" smtClean="0">
                <a:solidFill>
                  <a:srgbClr val="FF0000"/>
                </a:solidFill>
              </a:rPr>
              <a:t>trusted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lieutenant </a:t>
            </a:r>
            <a:r>
              <a:rPr lang="en-US" sz="3000" b="1" dirty="0" smtClean="0">
                <a:solidFill>
                  <a:srgbClr val="FF0000"/>
                </a:solidFill>
              </a:rPr>
              <a:t>and the last queen of Egypt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would </a:t>
            </a:r>
            <a:r>
              <a:rPr lang="en-US" sz="3000" b="1" dirty="0" smtClean="0">
                <a:solidFill>
                  <a:srgbClr val="FF0000"/>
                </a:solidFill>
              </a:rPr>
              <a:t>be dead, and a young man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Caesar </a:t>
            </a:r>
            <a:r>
              <a:rPr lang="en-US" sz="3000" b="1" dirty="0" smtClean="0">
                <a:solidFill>
                  <a:srgbClr val="FF0000"/>
                </a:solidFill>
              </a:rPr>
              <a:t>apparently met only once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would </a:t>
            </a:r>
            <a:r>
              <a:rPr lang="en-US" sz="3000" b="1" dirty="0" smtClean="0">
                <a:solidFill>
                  <a:srgbClr val="FF0000"/>
                </a:solidFill>
              </a:rPr>
              <a:t>become </a:t>
            </a:r>
            <a:r>
              <a:rPr lang="en-US" sz="3000" b="1" dirty="0" smtClean="0">
                <a:solidFill>
                  <a:srgbClr val="FF0000"/>
                </a:solidFill>
              </a:rPr>
              <a:t>his </a:t>
            </a:r>
            <a:r>
              <a:rPr lang="en-US" sz="3000" b="1" dirty="0" smtClean="0">
                <a:solidFill>
                  <a:srgbClr val="FF0000"/>
                </a:solidFill>
              </a:rPr>
              <a:t>adopted son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and </a:t>
            </a:r>
            <a:r>
              <a:rPr lang="en-US" sz="3000" b="1" dirty="0" smtClean="0">
                <a:solidFill>
                  <a:srgbClr val="FF0000"/>
                </a:solidFill>
              </a:rPr>
              <a:t>the most powerful man in Rome for over forty years.  The story begins in Egypt.</a:t>
            </a:r>
            <a:endParaRPr lang="en-US" sz="3000" b="1" dirty="0">
              <a:solidFill>
                <a:srgbClr val="FF0000"/>
              </a:solidFill>
            </a:endParaRPr>
          </a:p>
        </p:txBody>
      </p:sp>
      <p:pic>
        <p:nvPicPr>
          <p:cNvPr id="6" name="Picture 2"/>
          <p:cNvPicPr>
            <a:picLocks noChangeAspect="1" noChangeArrowheads="1"/>
          </p:cNvPicPr>
          <p:nvPr/>
        </p:nvPicPr>
        <p:blipFill>
          <a:blip r:embed="rId3" cstate="print"/>
          <a:srcRect/>
          <a:stretch>
            <a:fillRect/>
          </a:stretch>
        </p:blipFill>
        <p:spPr bwMode="auto">
          <a:xfrm>
            <a:off x="6400800" y="990600"/>
            <a:ext cx="2743200" cy="3438144"/>
          </a:xfrm>
          <a:prstGeom prst="rect">
            <a:avLst/>
          </a:prstGeom>
          <a:noFill/>
          <a:ln w="9525">
            <a:noFill/>
            <a:miter lim="800000"/>
            <a:headEnd/>
            <a:tailEnd/>
          </a:ln>
          <a:effectLst/>
        </p:spPr>
      </p:pic>
      <p:sp>
        <p:nvSpPr>
          <p:cNvPr id="9"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Cleopatra and Rome                             Ancient Rome </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10" name="702-cleopatra.mp3">
            <a:hlinkClick r:id="" action="ppaction://media"/>
          </p:cNvPr>
          <p:cNvPicPr>
            <a:picLocks noRot="1" noChangeAspect="1"/>
          </p:cNvPicPr>
          <p:nvPr>
            <a:audioFile r:link="rId1"/>
          </p:nvPr>
        </p:nvPicPr>
        <p:blipFill>
          <a:blip r:embed="rId4" cstate="print"/>
          <a:stretch>
            <a:fillRect/>
          </a:stretch>
        </p:blipFill>
        <p:spPr>
          <a:xfrm>
            <a:off x="9677400" y="3124200"/>
            <a:ext cx="244475" cy="198437"/>
          </a:xfrm>
          <a:prstGeom prst="rect">
            <a:avLst/>
          </a:prstGeom>
        </p:spPr>
      </p:pic>
    </p:spTree>
  </p:cSld>
  <p:clrMapOvr>
    <a:masterClrMapping/>
  </p:clrMapOvr>
  <p:transition advTm="1010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0"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4648200" y="2416175"/>
            <a:ext cx="4380513" cy="4441825"/>
          </a:xfrm>
          <a:prstGeom prst="rect">
            <a:avLst/>
          </a:prstGeom>
          <a:noFill/>
          <a:ln w="9525">
            <a:noFill/>
            <a:miter lim="800000"/>
            <a:headEnd/>
            <a:tailEnd/>
          </a:ln>
          <a:effectLst/>
        </p:spPr>
      </p:pic>
      <p:sp>
        <p:nvSpPr>
          <p:cNvPr id="8"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11" name="Subtitle 2"/>
          <p:cNvSpPr>
            <a:spLocks noGrp="1"/>
          </p:cNvSpPr>
          <p:nvPr>
            <p:ph type="subTitle" idx="1"/>
          </p:nvPr>
        </p:nvSpPr>
        <p:spPr>
          <a:xfrm>
            <a:off x="152400" y="762000"/>
            <a:ext cx="8763000" cy="5715000"/>
          </a:xfrm>
        </p:spPr>
        <p:txBody>
          <a:bodyPr>
            <a:noAutofit/>
          </a:bodyPr>
          <a:lstStyle/>
          <a:p>
            <a:pPr algn="l"/>
            <a:r>
              <a:rPr lang="en-US" sz="3000" b="1" dirty="0" smtClean="0">
                <a:solidFill>
                  <a:srgbClr val="FF0000"/>
                </a:solidFill>
              </a:rPr>
              <a:t>While in Egypt, Caesar found himself in the middle of a family feud.  </a:t>
            </a:r>
            <a:r>
              <a:rPr lang="en-US" sz="3000" b="1" dirty="0" smtClean="0">
                <a:solidFill>
                  <a:schemeClr val="tx1"/>
                </a:solidFill>
              </a:rPr>
              <a:t>King Ptolemy XII had willed his throne both to his ten-year-old son, Ptolemy XIII, and his eighteen-year-old daughter,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Cleopatra</a:t>
            </a:r>
            <a:r>
              <a:rPr lang="en-US" sz="3000" b="1" dirty="0" smtClean="0">
                <a:solidFill>
                  <a:schemeClr val="tx1"/>
                </a:solidFill>
              </a:rPr>
              <a:t>.  </a:t>
            </a:r>
            <a:r>
              <a:rPr lang="en-US" sz="3000" b="1" dirty="0" smtClean="0">
                <a:solidFill>
                  <a:srgbClr val="FF0000"/>
                </a:solidFill>
              </a:rPr>
              <a:t>The </a:t>
            </a:r>
            <a:r>
              <a:rPr lang="en-US" sz="3000" b="1" dirty="0" smtClean="0">
                <a:solidFill>
                  <a:srgbClr val="FF0000"/>
                </a:solidFill>
              </a:rPr>
              <a:t>pair were </a:t>
            </a:r>
            <a:r>
              <a:rPr lang="en-US" sz="3000" b="1" dirty="0" smtClean="0">
                <a:solidFill>
                  <a:srgbClr val="FF0000"/>
                </a:solidFill>
              </a:rPr>
              <a:t>to </a:t>
            </a:r>
            <a:endParaRPr lang="en-US" sz="3000" b="1" dirty="0" smtClean="0">
              <a:solidFill>
                <a:srgbClr val="FF0000"/>
              </a:solidFill>
            </a:endParaRPr>
          </a:p>
          <a:p>
            <a:pPr algn="l"/>
            <a:r>
              <a:rPr lang="en-US" sz="3000" b="1" dirty="0" smtClean="0">
                <a:solidFill>
                  <a:srgbClr val="FF0000"/>
                </a:solidFill>
              </a:rPr>
              <a:t>rule </a:t>
            </a:r>
            <a:r>
              <a:rPr lang="en-US" sz="3000" b="1" dirty="0" smtClean="0">
                <a:solidFill>
                  <a:srgbClr val="FF0000"/>
                </a:solidFill>
              </a:rPr>
              <a:t>Egypt </a:t>
            </a:r>
            <a:r>
              <a:rPr lang="en-US" sz="3000" b="1" dirty="0" smtClean="0">
                <a:solidFill>
                  <a:srgbClr val="FF0000"/>
                </a:solidFill>
              </a:rPr>
              <a:t>together </a:t>
            </a:r>
            <a:r>
              <a:rPr lang="en-US" sz="3000" b="1" dirty="0" smtClean="0">
                <a:solidFill>
                  <a:srgbClr val="FF0000"/>
                </a:solidFill>
              </a:rPr>
              <a:t>both </a:t>
            </a:r>
            <a:endParaRPr lang="en-US" sz="3000" b="1" dirty="0" smtClean="0">
              <a:solidFill>
                <a:srgbClr val="FF0000"/>
              </a:solidFill>
            </a:endParaRPr>
          </a:p>
          <a:p>
            <a:pPr algn="l"/>
            <a:r>
              <a:rPr lang="en-US" sz="3000" b="1" dirty="0" smtClean="0">
                <a:solidFill>
                  <a:srgbClr val="FF0000"/>
                </a:solidFill>
              </a:rPr>
              <a:t>as </a:t>
            </a:r>
            <a:r>
              <a:rPr lang="en-US" sz="3000" b="1" dirty="0" smtClean="0">
                <a:solidFill>
                  <a:srgbClr val="FF0000"/>
                </a:solidFill>
              </a:rPr>
              <a:t>brother </a:t>
            </a:r>
            <a:r>
              <a:rPr lang="en-US" sz="3000" b="1" dirty="0" smtClean="0">
                <a:solidFill>
                  <a:srgbClr val="FF0000"/>
                </a:solidFill>
              </a:rPr>
              <a:t>and </a:t>
            </a:r>
            <a:r>
              <a:rPr lang="en-US" sz="3000" b="1" dirty="0" smtClean="0">
                <a:solidFill>
                  <a:srgbClr val="FF0000"/>
                </a:solidFill>
              </a:rPr>
              <a:t>sister and </a:t>
            </a:r>
            <a:endParaRPr lang="en-US" sz="3000" b="1" dirty="0" smtClean="0">
              <a:solidFill>
                <a:srgbClr val="FF0000"/>
              </a:solidFill>
            </a:endParaRPr>
          </a:p>
          <a:p>
            <a:pPr algn="l"/>
            <a:r>
              <a:rPr lang="en-US" sz="3000" b="1" dirty="0" smtClean="0">
                <a:solidFill>
                  <a:srgbClr val="FF0000"/>
                </a:solidFill>
              </a:rPr>
              <a:t>as </a:t>
            </a:r>
            <a:r>
              <a:rPr lang="en-US" sz="3000" b="1" dirty="0" smtClean="0">
                <a:solidFill>
                  <a:srgbClr val="FF0000"/>
                </a:solidFill>
              </a:rPr>
              <a:t>husband </a:t>
            </a:r>
            <a:r>
              <a:rPr lang="en-US" sz="3000" b="1" dirty="0" smtClean="0">
                <a:solidFill>
                  <a:srgbClr val="FF0000"/>
                </a:solidFill>
              </a:rPr>
              <a:t>and </a:t>
            </a:r>
            <a:r>
              <a:rPr lang="en-US" sz="3000" b="1" dirty="0" smtClean="0">
                <a:solidFill>
                  <a:srgbClr val="FF0000"/>
                </a:solidFill>
              </a:rPr>
              <a:t>wife, but </a:t>
            </a:r>
            <a:endParaRPr lang="en-US" sz="3000" b="1" dirty="0" smtClean="0">
              <a:solidFill>
                <a:srgbClr val="FF0000"/>
              </a:solidFill>
            </a:endParaRPr>
          </a:p>
          <a:p>
            <a:pPr algn="l"/>
            <a:r>
              <a:rPr lang="en-US" sz="3000" b="1" dirty="0" smtClean="0">
                <a:solidFill>
                  <a:srgbClr val="FF0000"/>
                </a:solidFill>
              </a:rPr>
              <a:t>Ptolemy </a:t>
            </a:r>
            <a:r>
              <a:rPr lang="en-US" sz="3000" b="1" dirty="0" smtClean="0">
                <a:solidFill>
                  <a:srgbClr val="FF0000"/>
                </a:solidFill>
              </a:rPr>
              <a:t>XIII </a:t>
            </a:r>
            <a:r>
              <a:rPr lang="en-US" sz="3000" b="1" dirty="0" smtClean="0">
                <a:solidFill>
                  <a:srgbClr val="FF0000"/>
                </a:solidFill>
              </a:rPr>
              <a:t>seized </a:t>
            </a:r>
            <a:br>
              <a:rPr lang="en-US" sz="3000" b="1" dirty="0" smtClean="0">
                <a:solidFill>
                  <a:srgbClr val="FF0000"/>
                </a:solidFill>
              </a:rPr>
            </a:br>
            <a:r>
              <a:rPr lang="en-US" sz="3000" b="1" dirty="0" smtClean="0">
                <a:solidFill>
                  <a:srgbClr val="FF0000"/>
                </a:solidFill>
              </a:rPr>
              <a:t>power </a:t>
            </a:r>
            <a:r>
              <a:rPr lang="en-US" sz="3000" b="1" dirty="0" smtClean="0">
                <a:solidFill>
                  <a:srgbClr val="FF0000"/>
                </a:solidFill>
              </a:rPr>
              <a:t>and </a:t>
            </a:r>
            <a:r>
              <a:rPr lang="en-US" sz="3000" b="1" dirty="0" smtClean="0">
                <a:solidFill>
                  <a:srgbClr val="FF0000"/>
                </a:solidFill>
              </a:rPr>
              <a:t>forced </a:t>
            </a:r>
            <a:r>
              <a:rPr lang="en-US" sz="3000" b="1" dirty="0" smtClean="0">
                <a:solidFill>
                  <a:srgbClr val="FF0000"/>
                </a:solidFill>
              </a:rPr>
              <a:t>his older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sister </a:t>
            </a:r>
            <a:r>
              <a:rPr lang="en-US" sz="3000" b="1" dirty="0" smtClean="0">
                <a:solidFill>
                  <a:srgbClr val="FF0000"/>
                </a:solidFill>
              </a:rPr>
              <a:t>from </a:t>
            </a:r>
            <a:r>
              <a:rPr lang="en-US" sz="3000" b="1" dirty="0" smtClean="0">
                <a:solidFill>
                  <a:srgbClr val="FF0000"/>
                </a:solidFill>
              </a:rPr>
              <a:t>the throne.</a:t>
            </a:r>
            <a:endParaRPr lang="en-US" sz="3000" b="1" dirty="0">
              <a:solidFill>
                <a:srgbClr val="FF0000"/>
              </a:solidFill>
            </a:endParaRPr>
          </a:p>
        </p:txBody>
      </p:sp>
    </p:spTree>
  </p:cSld>
  <p:clrMapOvr>
    <a:masterClrMapping/>
  </p:clrMapOvr>
  <p:transition advTm="9938">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4648200" y="2416175"/>
            <a:ext cx="4380513" cy="4441825"/>
          </a:xfrm>
          <a:prstGeom prst="rect">
            <a:avLst/>
          </a:prstGeom>
          <a:noFill/>
          <a:ln w="9525">
            <a:noFill/>
            <a:miter lim="800000"/>
            <a:headEnd/>
            <a:tailEnd/>
          </a:ln>
          <a:effectLst/>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Subtitle 2"/>
          <p:cNvSpPr>
            <a:spLocks noGrp="1"/>
          </p:cNvSpPr>
          <p:nvPr>
            <p:ph type="subTitle" idx="1"/>
          </p:nvPr>
        </p:nvSpPr>
        <p:spPr>
          <a:xfrm>
            <a:off x="152400" y="762000"/>
            <a:ext cx="8763000" cy="5715000"/>
          </a:xfrm>
        </p:spPr>
        <p:txBody>
          <a:bodyPr>
            <a:noAutofit/>
          </a:bodyPr>
          <a:lstStyle/>
          <a:p>
            <a:pPr algn="l"/>
            <a:r>
              <a:rPr lang="en-US" sz="3000" b="1" dirty="0" smtClean="0">
                <a:solidFill>
                  <a:srgbClr val="FF0000"/>
                </a:solidFill>
              </a:rPr>
              <a:t>While in Egypt, Caesar found himself in the middle of a family feud.  King Ptolemy XII had willed his throne both to his ten-year-old son, Ptolemy XIII, and his eighteen-year-old daughter,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Cleopatra</a:t>
            </a:r>
            <a:r>
              <a:rPr lang="en-US" sz="3000" b="1" dirty="0" smtClean="0">
                <a:solidFill>
                  <a:srgbClr val="FF0000"/>
                </a:solidFill>
              </a:rPr>
              <a:t>.  </a:t>
            </a:r>
            <a:r>
              <a:rPr lang="en-US" sz="3000" b="1" dirty="0" smtClean="0">
                <a:solidFill>
                  <a:schemeClr val="tx1"/>
                </a:solidFill>
              </a:rPr>
              <a:t>The </a:t>
            </a:r>
            <a:r>
              <a:rPr lang="en-US" sz="3000" b="1" dirty="0" smtClean="0">
                <a:solidFill>
                  <a:schemeClr val="tx1"/>
                </a:solidFill>
              </a:rPr>
              <a:t>pair were </a:t>
            </a:r>
            <a:r>
              <a:rPr lang="en-US" sz="3000" b="1" dirty="0" smtClean="0">
                <a:solidFill>
                  <a:schemeClr val="tx1"/>
                </a:solidFill>
              </a:rPr>
              <a:t>to </a:t>
            </a:r>
            <a:endParaRPr lang="en-US" sz="3000" b="1" dirty="0" smtClean="0">
              <a:solidFill>
                <a:schemeClr val="tx1"/>
              </a:solidFill>
            </a:endParaRPr>
          </a:p>
          <a:p>
            <a:pPr algn="l"/>
            <a:r>
              <a:rPr lang="en-US" sz="3000" b="1" dirty="0" smtClean="0">
                <a:solidFill>
                  <a:schemeClr val="tx1"/>
                </a:solidFill>
              </a:rPr>
              <a:t>rule Egypt together both </a:t>
            </a:r>
          </a:p>
          <a:p>
            <a:pPr algn="l"/>
            <a:r>
              <a:rPr lang="en-US" sz="3000" b="1" dirty="0" smtClean="0">
                <a:solidFill>
                  <a:schemeClr val="tx1"/>
                </a:solidFill>
              </a:rPr>
              <a:t>as brother and sister and </a:t>
            </a:r>
          </a:p>
          <a:p>
            <a:pPr algn="l"/>
            <a:r>
              <a:rPr lang="en-US" sz="3000" b="1" dirty="0" smtClean="0">
                <a:solidFill>
                  <a:schemeClr val="tx1"/>
                </a:solidFill>
              </a:rPr>
              <a:t>as husband and wife, but </a:t>
            </a:r>
          </a:p>
          <a:p>
            <a:pPr algn="l"/>
            <a:r>
              <a:rPr lang="en-US" sz="3000" b="1" dirty="0" smtClean="0">
                <a:solidFill>
                  <a:schemeClr val="tx1"/>
                </a:solidFill>
              </a:rPr>
              <a:t>Ptolemy XIII seized </a:t>
            </a:r>
            <a:br>
              <a:rPr lang="en-US" sz="3000" b="1" dirty="0" smtClean="0">
                <a:solidFill>
                  <a:schemeClr val="tx1"/>
                </a:solidFill>
              </a:rPr>
            </a:br>
            <a:r>
              <a:rPr lang="en-US" sz="3000" b="1" dirty="0" smtClean="0">
                <a:solidFill>
                  <a:schemeClr val="tx1"/>
                </a:solidFill>
              </a:rPr>
              <a:t>power and forced his older </a:t>
            </a:r>
            <a:br>
              <a:rPr lang="en-US" sz="3000" b="1" dirty="0" smtClean="0">
                <a:solidFill>
                  <a:schemeClr val="tx1"/>
                </a:solidFill>
              </a:rPr>
            </a:br>
            <a:r>
              <a:rPr lang="en-US" sz="3000" b="1" dirty="0" smtClean="0">
                <a:solidFill>
                  <a:schemeClr val="tx1"/>
                </a:solidFill>
              </a:rPr>
              <a:t>sister from the throne.</a:t>
            </a:r>
            <a:endParaRPr lang="en-US" sz="3000" b="1" dirty="0">
              <a:solidFill>
                <a:schemeClr val="tx1"/>
              </a:solidFill>
            </a:endParaRPr>
          </a:p>
        </p:txBody>
      </p:sp>
    </p:spTree>
  </p:cSld>
  <p:clrMapOvr>
    <a:masterClrMapping/>
  </p:clrMapOvr>
  <p:transition advTm="11218">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86200" y="1371600"/>
            <a:ext cx="4800600" cy="4267200"/>
          </a:xfrm>
        </p:spPr>
        <p:txBody>
          <a:bodyPr>
            <a:noAutofit/>
          </a:bodyPr>
          <a:lstStyle/>
          <a:p>
            <a:pPr algn="l"/>
            <a:r>
              <a:rPr lang="en-US" sz="3000" b="1" dirty="0" smtClean="0">
                <a:solidFill>
                  <a:schemeClr val="tx1"/>
                </a:solidFill>
              </a:rPr>
              <a:t>When Cleopatra learned Caesar was in Egypt, she saw an opportunity to return to power.  </a:t>
            </a:r>
            <a:r>
              <a:rPr lang="en-US" sz="3000" b="1" dirty="0" smtClean="0">
                <a:solidFill>
                  <a:srgbClr val="FF0000"/>
                </a:solidFill>
              </a:rPr>
              <a:t>Cleopatra arranged </a:t>
            </a:r>
            <a:r>
              <a:rPr lang="en-US" sz="3000" b="1" dirty="0" smtClean="0">
                <a:solidFill>
                  <a:srgbClr val="FF0000"/>
                </a:solidFill>
              </a:rPr>
              <a:t>to smuggle </a:t>
            </a:r>
            <a:r>
              <a:rPr lang="en-US" sz="3000" b="1" dirty="0" smtClean="0">
                <a:solidFill>
                  <a:srgbClr val="FF0000"/>
                </a:solidFill>
              </a:rPr>
              <a:t>herself into Caesar’s suite wrapped in an ornamental carpet.  When Caesar unraveled his gift, he found the former queen. </a:t>
            </a:r>
            <a:endParaRPr lang="en-US" sz="3000" b="1" dirty="0">
              <a:solidFill>
                <a:srgbClr val="FF0000"/>
              </a:solidFill>
            </a:endParaRPr>
          </a:p>
        </p:txBody>
      </p:sp>
      <p:pic>
        <p:nvPicPr>
          <p:cNvPr id="12291" name="Picture 3"/>
          <p:cNvPicPr>
            <a:picLocks noChangeAspect="1" noChangeArrowheads="1"/>
          </p:cNvPicPr>
          <p:nvPr/>
        </p:nvPicPr>
        <p:blipFill>
          <a:blip r:embed="rId2" cstate="print"/>
          <a:srcRect/>
          <a:stretch>
            <a:fillRect/>
          </a:stretch>
        </p:blipFill>
        <p:spPr bwMode="auto">
          <a:xfrm>
            <a:off x="533400" y="1295400"/>
            <a:ext cx="3048000" cy="4429185"/>
          </a:xfrm>
          <a:prstGeom prst="rect">
            <a:avLst/>
          </a:prstGeom>
          <a:noFill/>
          <a:ln w="9525">
            <a:noFill/>
            <a:miter lim="800000"/>
            <a:headEnd/>
            <a:tailEnd/>
          </a:ln>
          <a:effectLst/>
        </p:spPr>
      </p:pic>
      <p:sp>
        <p:nvSpPr>
          <p:cNvPr id="7"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63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86200" y="1371600"/>
            <a:ext cx="4800600" cy="4267200"/>
          </a:xfrm>
        </p:spPr>
        <p:txBody>
          <a:bodyPr>
            <a:noAutofit/>
          </a:bodyPr>
          <a:lstStyle/>
          <a:p>
            <a:pPr algn="l"/>
            <a:r>
              <a:rPr lang="en-US" sz="3000" b="1" dirty="0" smtClean="0">
                <a:solidFill>
                  <a:srgbClr val="FF0000"/>
                </a:solidFill>
              </a:rPr>
              <a:t>When Cleopatra learned Caesar was in Egypt, she saw an opportunity to return to power.  </a:t>
            </a:r>
            <a:r>
              <a:rPr lang="en-US" sz="3000" b="1" dirty="0" smtClean="0">
                <a:solidFill>
                  <a:schemeClr val="tx1"/>
                </a:solidFill>
              </a:rPr>
              <a:t>Cleopatra arranged </a:t>
            </a:r>
            <a:r>
              <a:rPr lang="en-US" sz="3000" b="1" dirty="0" smtClean="0">
                <a:solidFill>
                  <a:schemeClr val="tx1"/>
                </a:solidFill>
              </a:rPr>
              <a:t>to smuggle </a:t>
            </a:r>
            <a:r>
              <a:rPr lang="en-US" sz="3000" b="1" dirty="0" smtClean="0">
                <a:solidFill>
                  <a:schemeClr val="tx1"/>
                </a:solidFill>
              </a:rPr>
              <a:t>herself into Caesar’s suite wrapped in an ornamental carpet.  </a:t>
            </a:r>
            <a:r>
              <a:rPr lang="en-US" sz="3000" b="1" dirty="0" smtClean="0">
                <a:solidFill>
                  <a:srgbClr val="FF0000"/>
                </a:solidFill>
              </a:rPr>
              <a:t>When Caesar unraveled his gift, he found the former queen. </a:t>
            </a:r>
            <a:endParaRPr lang="en-US" sz="3000" b="1" dirty="0">
              <a:solidFill>
                <a:srgbClr val="FF0000"/>
              </a:solidFill>
            </a:endParaRPr>
          </a:p>
        </p:txBody>
      </p:sp>
      <p:pic>
        <p:nvPicPr>
          <p:cNvPr id="12291" name="Picture 3"/>
          <p:cNvPicPr>
            <a:picLocks noChangeAspect="1" noChangeArrowheads="1"/>
          </p:cNvPicPr>
          <p:nvPr/>
        </p:nvPicPr>
        <p:blipFill>
          <a:blip r:embed="rId2" cstate="print"/>
          <a:srcRect/>
          <a:stretch>
            <a:fillRect/>
          </a:stretch>
        </p:blipFill>
        <p:spPr bwMode="auto">
          <a:xfrm>
            <a:off x="533400" y="1295400"/>
            <a:ext cx="3048000" cy="4429185"/>
          </a:xfrm>
          <a:prstGeom prst="rect">
            <a:avLst/>
          </a:prstGeom>
          <a:noFill/>
          <a:ln w="9525">
            <a:noFill/>
            <a:miter lim="800000"/>
            <a:headEnd/>
            <a:tailEnd/>
          </a:ln>
          <a:effectLst/>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6547">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86200" y="1371600"/>
            <a:ext cx="4800600" cy="4267200"/>
          </a:xfrm>
        </p:spPr>
        <p:txBody>
          <a:bodyPr>
            <a:noAutofit/>
          </a:bodyPr>
          <a:lstStyle/>
          <a:p>
            <a:pPr algn="l"/>
            <a:r>
              <a:rPr lang="en-US" sz="3000" b="1" dirty="0" smtClean="0">
                <a:solidFill>
                  <a:srgbClr val="FF0000"/>
                </a:solidFill>
              </a:rPr>
              <a:t>When Cleopatra learned Caesar was in Egypt, she saw an opportunity to return to power.  Cleopatra </a:t>
            </a:r>
            <a:r>
              <a:rPr lang="en-US" sz="3000" b="1" dirty="0" smtClean="0">
                <a:solidFill>
                  <a:srgbClr val="FF0000"/>
                </a:solidFill>
              </a:rPr>
              <a:t>arranged to </a:t>
            </a:r>
            <a:r>
              <a:rPr lang="en-US" sz="3000" b="1" dirty="0" smtClean="0">
                <a:solidFill>
                  <a:srgbClr val="FF0000"/>
                </a:solidFill>
              </a:rPr>
              <a:t>smuggle herself into Caesar’s suite wrapped in an ornamental carpet.  </a:t>
            </a:r>
            <a:r>
              <a:rPr lang="en-US" sz="3000" b="1" dirty="0" smtClean="0">
                <a:solidFill>
                  <a:schemeClr val="tx1"/>
                </a:solidFill>
              </a:rPr>
              <a:t>When Caesar unraveled his gift, he found the former queen. </a:t>
            </a:r>
            <a:endParaRPr lang="en-US" sz="3000" b="1" dirty="0">
              <a:solidFill>
                <a:schemeClr val="tx1"/>
              </a:solidFill>
            </a:endParaRPr>
          </a:p>
        </p:txBody>
      </p:sp>
      <p:pic>
        <p:nvPicPr>
          <p:cNvPr id="12291" name="Picture 3"/>
          <p:cNvPicPr>
            <a:picLocks noChangeAspect="1" noChangeArrowheads="1"/>
          </p:cNvPicPr>
          <p:nvPr/>
        </p:nvPicPr>
        <p:blipFill>
          <a:blip r:embed="rId2" cstate="print"/>
          <a:srcRect/>
          <a:stretch>
            <a:fillRect/>
          </a:stretch>
        </p:blipFill>
        <p:spPr bwMode="auto">
          <a:xfrm>
            <a:off x="533400" y="1295400"/>
            <a:ext cx="3048000" cy="4429185"/>
          </a:xfrm>
          <a:prstGeom prst="rect">
            <a:avLst/>
          </a:prstGeom>
          <a:noFill/>
          <a:ln w="9525">
            <a:noFill/>
            <a:miter lim="800000"/>
            <a:headEnd/>
            <a:tailEnd/>
          </a:ln>
          <a:effectLst/>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3906">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609600"/>
            <a:ext cx="8458200" cy="4191000"/>
          </a:xfrm>
        </p:spPr>
        <p:txBody>
          <a:bodyPr>
            <a:noAutofit/>
          </a:bodyPr>
          <a:lstStyle/>
          <a:p>
            <a:pPr algn="l"/>
            <a:r>
              <a:rPr lang="en-US" sz="3000" b="1" dirty="0" smtClean="0">
                <a:solidFill>
                  <a:schemeClr val="tx1"/>
                </a:solidFill>
              </a:rPr>
              <a:t>Cleopatra convinced Caesar to remove Ptolemy and return her to power.  </a:t>
            </a:r>
            <a:r>
              <a:rPr lang="en-US" sz="3000" b="1" dirty="0" smtClean="0">
                <a:solidFill>
                  <a:srgbClr val="FF0000"/>
                </a:solidFill>
              </a:rPr>
              <a:t>Caesar’s army defeated Ptolemy XIII’s forces in battle; the Roman army was in pursuit of the young Egyptian </a:t>
            </a:r>
            <a:r>
              <a:rPr lang="en-US" sz="3000" b="1" dirty="0" smtClean="0">
                <a:solidFill>
                  <a:srgbClr val="FF0000"/>
                </a:solidFill>
              </a:rPr>
              <a:t>king when </a:t>
            </a:r>
            <a:r>
              <a:rPr lang="en-US" sz="3000" b="1" dirty="0" smtClean="0">
                <a:solidFill>
                  <a:srgbClr val="FF0000"/>
                </a:solidFill>
              </a:rPr>
              <a:t>he drowned in the Nile River.  Cleopatra returned to power and following the custom of Egypt at that time, she married an even younger brother, Ptolemy XIV.  The couple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ruled </a:t>
            </a:r>
            <a:r>
              <a:rPr lang="en-US" sz="3000" b="1" dirty="0" smtClean="0">
                <a:solidFill>
                  <a:srgbClr val="FF0000"/>
                </a:solidFill>
              </a:rPr>
              <a:t>as both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husband </a:t>
            </a:r>
            <a:r>
              <a:rPr lang="en-US" sz="3000" b="1" dirty="0" smtClean="0">
                <a:solidFill>
                  <a:srgbClr val="FF0000"/>
                </a:solidFill>
              </a:rPr>
              <a:t>and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wife </a:t>
            </a:r>
            <a:r>
              <a:rPr lang="en-US" sz="3000" b="1" dirty="0" smtClean="0">
                <a:solidFill>
                  <a:srgbClr val="FF0000"/>
                </a:solidFill>
              </a:rPr>
              <a:t>and as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brother </a:t>
            </a:r>
            <a:r>
              <a:rPr lang="en-US" sz="3000" b="1" dirty="0" smtClean="0">
                <a:solidFill>
                  <a:srgbClr val="FF0000"/>
                </a:solidFill>
              </a:rPr>
              <a:t>and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sister</a:t>
            </a:r>
            <a:r>
              <a:rPr lang="en-US" sz="3000" b="1" dirty="0" smtClean="0">
                <a:solidFill>
                  <a:srgbClr val="FF0000"/>
                </a:solidFill>
              </a:rPr>
              <a:t>.</a:t>
            </a:r>
            <a:endParaRPr lang="en-US" sz="3000" b="1" dirty="0">
              <a:solidFill>
                <a:srgbClr val="FF0000"/>
              </a:solidFill>
            </a:endParaRPr>
          </a:p>
        </p:txBody>
      </p:sp>
      <p:pic>
        <p:nvPicPr>
          <p:cNvPr id="11266" name="Picture 2"/>
          <p:cNvPicPr>
            <a:picLocks noChangeAspect="1" noChangeArrowheads="1"/>
          </p:cNvPicPr>
          <p:nvPr/>
        </p:nvPicPr>
        <p:blipFill>
          <a:blip r:embed="rId2" cstate="print"/>
          <a:srcRect/>
          <a:stretch>
            <a:fillRect/>
          </a:stretch>
        </p:blipFill>
        <p:spPr bwMode="auto">
          <a:xfrm>
            <a:off x="3053440" y="4191000"/>
            <a:ext cx="6090560" cy="2666999"/>
          </a:xfrm>
          <a:prstGeom prst="rect">
            <a:avLst/>
          </a:prstGeom>
          <a:noFill/>
          <a:ln w="9525">
            <a:noFill/>
            <a:miter lim="800000"/>
            <a:headEnd/>
            <a:tailEnd/>
          </a:ln>
          <a:effectLst/>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49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609600"/>
            <a:ext cx="8458200" cy="4191000"/>
          </a:xfrm>
        </p:spPr>
        <p:txBody>
          <a:bodyPr>
            <a:noAutofit/>
          </a:bodyPr>
          <a:lstStyle/>
          <a:p>
            <a:pPr algn="l"/>
            <a:r>
              <a:rPr lang="en-US" sz="3000" b="1" dirty="0" smtClean="0">
                <a:solidFill>
                  <a:srgbClr val="FF0000"/>
                </a:solidFill>
              </a:rPr>
              <a:t>Cleopatra convinced Caesar to remove Ptolemy and return her to power.  </a:t>
            </a:r>
            <a:r>
              <a:rPr lang="en-US" sz="3000" b="1" dirty="0" smtClean="0">
                <a:solidFill>
                  <a:schemeClr val="tx1"/>
                </a:solidFill>
              </a:rPr>
              <a:t>Caesar’s army defeated Ptolemy XIII’s forces in battle; the Roman army was in pursuit of the young Egyptian </a:t>
            </a:r>
            <a:r>
              <a:rPr lang="en-US" sz="3000" b="1" dirty="0" smtClean="0">
                <a:solidFill>
                  <a:schemeClr val="tx1"/>
                </a:solidFill>
              </a:rPr>
              <a:t>king when </a:t>
            </a:r>
            <a:r>
              <a:rPr lang="en-US" sz="3000" b="1" dirty="0" smtClean="0">
                <a:solidFill>
                  <a:schemeClr val="tx1"/>
                </a:solidFill>
              </a:rPr>
              <a:t>he drowned in the Nile River.  </a:t>
            </a:r>
            <a:r>
              <a:rPr lang="en-US" sz="3000" b="1" dirty="0" smtClean="0">
                <a:solidFill>
                  <a:srgbClr val="FF0000"/>
                </a:solidFill>
              </a:rPr>
              <a:t>Cleopatra returned to power and following the custom of Egypt at that time, she married an even younger brother, Ptolemy XIV.  The couple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ruled </a:t>
            </a:r>
            <a:r>
              <a:rPr lang="en-US" sz="3000" b="1" dirty="0" smtClean="0">
                <a:solidFill>
                  <a:srgbClr val="FF0000"/>
                </a:solidFill>
              </a:rPr>
              <a:t>as both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husband </a:t>
            </a:r>
            <a:r>
              <a:rPr lang="en-US" sz="3000" b="1" dirty="0" smtClean="0">
                <a:solidFill>
                  <a:srgbClr val="FF0000"/>
                </a:solidFill>
              </a:rPr>
              <a:t>and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wife </a:t>
            </a:r>
            <a:r>
              <a:rPr lang="en-US" sz="3000" b="1" dirty="0" smtClean="0">
                <a:solidFill>
                  <a:srgbClr val="FF0000"/>
                </a:solidFill>
              </a:rPr>
              <a:t>and as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brother </a:t>
            </a:r>
            <a:r>
              <a:rPr lang="en-US" sz="3000" b="1" dirty="0" smtClean="0">
                <a:solidFill>
                  <a:srgbClr val="FF0000"/>
                </a:solidFill>
              </a:rPr>
              <a:t>and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sister</a:t>
            </a:r>
            <a:r>
              <a:rPr lang="en-US" sz="3000" b="1" dirty="0" smtClean="0">
                <a:solidFill>
                  <a:srgbClr val="FF0000"/>
                </a:solidFill>
              </a:rPr>
              <a:t>.</a:t>
            </a:r>
            <a:endParaRPr lang="en-US" sz="3000" b="1" dirty="0">
              <a:solidFill>
                <a:srgbClr val="FF0000"/>
              </a:solidFill>
            </a:endParaRPr>
          </a:p>
        </p:txBody>
      </p:sp>
      <p:pic>
        <p:nvPicPr>
          <p:cNvPr id="11266" name="Picture 2"/>
          <p:cNvPicPr>
            <a:picLocks noChangeAspect="1" noChangeArrowheads="1"/>
          </p:cNvPicPr>
          <p:nvPr/>
        </p:nvPicPr>
        <p:blipFill>
          <a:blip r:embed="rId2" cstate="print"/>
          <a:srcRect/>
          <a:stretch>
            <a:fillRect/>
          </a:stretch>
        </p:blipFill>
        <p:spPr bwMode="auto">
          <a:xfrm>
            <a:off x="3053440" y="4191000"/>
            <a:ext cx="6090560" cy="2666999"/>
          </a:xfrm>
          <a:prstGeom prst="rect">
            <a:avLst/>
          </a:prstGeom>
          <a:noFill/>
          <a:ln w="9525">
            <a:noFill/>
            <a:miter lim="800000"/>
            <a:headEnd/>
            <a:tailEnd/>
          </a:ln>
          <a:effectLst/>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9282">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609600"/>
            <a:ext cx="8458200" cy="4191000"/>
          </a:xfrm>
        </p:spPr>
        <p:txBody>
          <a:bodyPr>
            <a:noAutofit/>
          </a:bodyPr>
          <a:lstStyle/>
          <a:p>
            <a:pPr algn="l"/>
            <a:r>
              <a:rPr lang="en-US" sz="3000" b="1" dirty="0" smtClean="0">
                <a:solidFill>
                  <a:srgbClr val="FF0000"/>
                </a:solidFill>
              </a:rPr>
              <a:t>Cleopatra convinced Caesar to remove Ptolemy and return her to power.  Caesar’s army defeated Ptolemy XIII’s forces in battle; the Roman army was in pursuit of the young Egyptian </a:t>
            </a:r>
            <a:r>
              <a:rPr lang="en-US" sz="3000" b="1" dirty="0" smtClean="0">
                <a:solidFill>
                  <a:srgbClr val="FF0000"/>
                </a:solidFill>
              </a:rPr>
              <a:t>king when </a:t>
            </a:r>
            <a:r>
              <a:rPr lang="en-US" sz="3000" b="1" dirty="0" smtClean="0">
                <a:solidFill>
                  <a:srgbClr val="FF0000"/>
                </a:solidFill>
              </a:rPr>
              <a:t>he drowned in the Nile River.  </a:t>
            </a:r>
            <a:r>
              <a:rPr lang="en-US" sz="3000" b="1" dirty="0" smtClean="0">
                <a:solidFill>
                  <a:schemeClr val="tx1"/>
                </a:solidFill>
              </a:rPr>
              <a:t>Cleopatra returned to power and following the custom of Egypt at that time, she married an even younger brother, Ptolemy XIV.  </a:t>
            </a:r>
            <a:r>
              <a:rPr lang="en-US" sz="3000" b="1" dirty="0" smtClean="0">
                <a:solidFill>
                  <a:srgbClr val="FF0000"/>
                </a:solidFill>
              </a:rPr>
              <a:t>The couple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ruled </a:t>
            </a:r>
            <a:r>
              <a:rPr lang="en-US" sz="3000" b="1" dirty="0" smtClean="0">
                <a:solidFill>
                  <a:srgbClr val="FF0000"/>
                </a:solidFill>
              </a:rPr>
              <a:t>as both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husband </a:t>
            </a:r>
            <a:r>
              <a:rPr lang="en-US" sz="3000" b="1" dirty="0" smtClean="0">
                <a:solidFill>
                  <a:srgbClr val="FF0000"/>
                </a:solidFill>
              </a:rPr>
              <a:t>and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wife </a:t>
            </a:r>
            <a:r>
              <a:rPr lang="en-US" sz="3000" b="1" dirty="0" smtClean="0">
                <a:solidFill>
                  <a:srgbClr val="FF0000"/>
                </a:solidFill>
              </a:rPr>
              <a:t>and as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brother </a:t>
            </a:r>
            <a:r>
              <a:rPr lang="en-US" sz="3000" b="1" dirty="0" smtClean="0">
                <a:solidFill>
                  <a:srgbClr val="FF0000"/>
                </a:solidFill>
              </a:rPr>
              <a:t>and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sister</a:t>
            </a:r>
            <a:r>
              <a:rPr lang="en-US" sz="3000" b="1" dirty="0" smtClean="0">
                <a:solidFill>
                  <a:srgbClr val="FF0000"/>
                </a:solidFill>
              </a:rPr>
              <a:t>.</a:t>
            </a:r>
            <a:endParaRPr lang="en-US" sz="3000" b="1" dirty="0">
              <a:solidFill>
                <a:srgbClr val="FF0000"/>
              </a:solidFill>
            </a:endParaRPr>
          </a:p>
        </p:txBody>
      </p:sp>
      <p:pic>
        <p:nvPicPr>
          <p:cNvPr id="11266" name="Picture 2"/>
          <p:cNvPicPr>
            <a:picLocks noChangeAspect="1" noChangeArrowheads="1"/>
          </p:cNvPicPr>
          <p:nvPr/>
        </p:nvPicPr>
        <p:blipFill>
          <a:blip r:embed="rId2" cstate="print"/>
          <a:srcRect/>
          <a:stretch>
            <a:fillRect/>
          </a:stretch>
        </p:blipFill>
        <p:spPr bwMode="auto">
          <a:xfrm>
            <a:off x="3053440" y="4191000"/>
            <a:ext cx="6090560" cy="2666999"/>
          </a:xfrm>
          <a:prstGeom prst="rect">
            <a:avLst/>
          </a:prstGeom>
          <a:noFill/>
          <a:ln w="9525">
            <a:noFill/>
            <a:miter lim="800000"/>
            <a:headEnd/>
            <a:tailEnd/>
          </a:ln>
          <a:effectLst/>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9016">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609600"/>
            <a:ext cx="8458200" cy="4191000"/>
          </a:xfrm>
        </p:spPr>
        <p:txBody>
          <a:bodyPr>
            <a:noAutofit/>
          </a:bodyPr>
          <a:lstStyle/>
          <a:p>
            <a:pPr algn="l"/>
            <a:r>
              <a:rPr lang="en-US" sz="3000" b="1" dirty="0" smtClean="0">
                <a:solidFill>
                  <a:srgbClr val="FF0000"/>
                </a:solidFill>
              </a:rPr>
              <a:t>Cleopatra convinced Caesar to remove Ptolemy and return her to power.  Caesar’s army defeated Ptolemy XIII’s forces in battle; the Roman army was in pursuit of the young Egyptian </a:t>
            </a:r>
            <a:r>
              <a:rPr lang="en-US" sz="3000" b="1" dirty="0" smtClean="0">
                <a:solidFill>
                  <a:srgbClr val="FF0000"/>
                </a:solidFill>
              </a:rPr>
              <a:t>king when </a:t>
            </a:r>
            <a:r>
              <a:rPr lang="en-US" sz="3000" b="1" dirty="0" smtClean="0">
                <a:solidFill>
                  <a:srgbClr val="FF0000"/>
                </a:solidFill>
              </a:rPr>
              <a:t>he drowned in the Nile River.  Cleopatra returned to power and following the custom of Egypt at that time, she married an even younger brother, Ptolemy XIV.  </a:t>
            </a:r>
            <a:r>
              <a:rPr lang="en-US" sz="3000" b="1" dirty="0" smtClean="0">
                <a:solidFill>
                  <a:schemeClr val="tx1"/>
                </a:solidFill>
              </a:rPr>
              <a:t>The couple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ruled </a:t>
            </a:r>
            <a:r>
              <a:rPr lang="en-US" sz="3000" b="1" dirty="0" smtClean="0">
                <a:solidFill>
                  <a:schemeClr val="tx1"/>
                </a:solidFill>
              </a:rPr>
              <a:t>as both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husband </a:t>
            </a:r>
            <a:r>
              <a:rPr lang="en-US" sz="3000" b="1" dirty="0" smtClean="0">
                <a:solidFill>
                  <a:schemeClr val="tx1"/>
                </a:solidFill>
              </a:rPr>
              <a:t>and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wife </a:t>
            </a:r>
            <a:r>
              <a:rPr lang="en-US" sz="3000" b="1" dirty="0" smtClean="0">
                <a:solidFill>
                  <a:schemeClr val="tx1"/>
                </a:solidFill>
              </a:rPr>
              <a:t>and as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brother </a:t>
            </a:r>
            <a:r>
              <a:rPr lang="en-US" sz="3000" b="1" dirty="0" smtClean="0">
                <a:solidFill>
                  <a:schemeClr val="tx1"/>
                </a:solidFill>
              </a:rPr>
              <a:t>and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sister</a:t>
            </a:r>
            <a:r>
              <a:rPr lang="en-US" sz="3000" b="1" dirty="0" smtClean="0">
                <a:solidFill>
                  <a:schemeClr val="tx1"/>
                </a:solidFill>
              </a:rPr>
              <a:t>.</a:t>
            </a:r>
            <a:endParaRPr lang="en-US" sz="3000" b="1" dirty="0">
              <a:solidFill>
                <a:schemeClr val="tx1"/>
              </a:solidFill>
            </a:endParaRPr>
          </a:p>
        </p:txBody>
      </p:sp>
      <p:pic>
        <p:nvPicPr>
          <p:cNvPr id="11266" name="Picture 2"/>
          <p:cNvPicPr>
            <a:picLocks noChangeAspect="1" noChangeArrowheads="1"/>
          </p:cNvPicPr>
          <p:nvPr/>
        </p:nvPicPr>
        <p:blipFill>
          <a:blip r:embed="rId2" cstate="print"/>
          <a:srcRect/>
          <a:stretch>
            <a:fillRect/>
          </a:stretch>
        </p:blipFill>
        <p:spPr bwMode="auto">
          <a:xfrm>
            <a:off x="3053440" y="4191000"/>
            <a:ext cx="6090560" cy="2666999"/>
          </a:xfrm>
          <a:prstGeom prst="rect">
            <a:avLst/>
          </a:prstGeom>
          <a:noFill/>
          <a:ln w="9525">
            <a:noFill/>
            <a:miter lim="800000"/>
            <a:headEnd/>
            <a:tailEnd/>
          </a:ln>
          <a:effectLst/>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3938">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838200"/>
            <a:ext cx="8382000" cy="5410200"/>
          </a:xfrm>
        </p:spPr>
        <p:txBody>
          <a:bodyPr>
            <a:noAutofit/>
          </a:bodyPr>
          <a:lstStyle/>
          <a:p>
            <a:pPr algn="l"/>
            <a:r>
              <a:rPr lang="en-US" sz="3000" b="1" dirty="0" smtClean="0">
                <a:solidFill>
                  <a:schemeClr val="tx1"/>
                </a:solidFill>
              </a:rPr>
              <a:t>The 54-year-old Caesar began a love affair with the much younger Cleopatra.  </a:t>
            </a:r>
            <a:r>
              <a:rPr lang="en-US" sz="3000" b="1" dirty="0" smtClean="0">
                <a:solidFill>
                  <a:srgbClr val="FF0000"/>
                </a:solidFill>
              </a:rPr>
              <a:t>The pair traveled the Nile together where Caesar witnessed Cleopatra’s luxurious lifestyle.  Caesar was the most powerful general in the world, but the Egyptians worshipped Cleopatra as a goddess.  Soon after their voyage, Cleopatra gave birth to Caesar’s only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son</a:t>
            </a:r>
            <a:r>
              <a:rPr lang="en-US" sz="3000" b="1" dirty="0" smtClean="0">
                <a:solidFill>
                  <a:srgbClr val="FF0000"/>
                </a:solidFill>
              </a:rPr>
              <a:t>, </a:t>
            </a:r>
            <a:r>
              <a:rPr lang="en-US" sz="3000" b="1" dirty="0" err="1" smtClean="0">
                <a:solidFill>
                  <a:srgbClr val="FF0000"/>
                </a:solidFill>
              </a:rPr>
              <a:t>Caesarion</a:t>
            </a:r>
            <a:r>
              <a:rPr lang="en-US" sz="3000" b="1" dirty="0" smtClean="0">
                <a:solidFill>
                  <a:srgbClr val="FF0000"/>
                </a:solidFill>
              </a:rPr>
              <a:t>. </a:t>
            </a:r>
            <a:endParaRPr lang="en-US" sz="3000" b="1" dirty="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3053440" y="4191000"/>
            <a:ext cx="6090560" cy="2666999"/>
          </a:xfrm>
          <a:prstGeom prst="rect">
            <a:avLst/>
          </a:prstGeom>
          <a:noFill/>
          <a:ln w="9525">
            <a:noFill/>
            <a:miter lim="800000"/>
            <a:headEnd/>
            <a:tailEnd/>
          </a:ln>
          <a:effectLst/>
        </p:spPr>
      </p:pic>
      <p:sp>
        <p:nvSpPr>
          <p:cNvPr id="6" name="Title 1"/>
          <p:cNvSpPr>
            <a:spLocks noGrp="1"/>
          </p:cNvSpPr>
          <p:nvPr>
            <p:ph type="ctrTitle"/>
          </p:nvPr>
        </p:nvSpPr>
        <p:spPr>
          <a:xfrm>
            <a:off x="0" y="0"/>
            <a:ext cx="9144000" cy="688975"/>
          </a:xfrm>
        </p:spPr>
        <p:txBody>
          <a:bodyPr>
            <a:normAutofit fontScale="90000"/>
          </a:bodyPr>
          <a:lstStyle/>
          <a:p>
            <a:r>
              <a:rPr lang="en-US" sz="3200" dirty="0" smtClean="0">
                <a:solidFill>
                  <a:schemeClr val="accent2">
                    <a:lumMod val="75000"/>
                  </a:schemeClr>
                </a:solidFill>
                <a:latin typeface="Aharoni" pitchFamily="2" charset="-79"/>
                <a:cs typeface="Aharoni" pitchFamily="2" charset="-79"/>
              </a:rPr>
              <a:t>Cleopatra and Rome                             Ancient Rome</a:t>
            </a:r>
            <a:endParaRPr lang="en-US" sz="3200" dirty="0">
              <a:solidFill>
                <a:schemeClr val="accent2">
                  <a:lumMod val="75000"/>
                </a:schemeClr>
              </a:solidFill>
              <a:latin typeface="Aharoni" pitchFamily="2" charset="-79"/>
              <a:cs typeface="Aharoni" pitchFamily="2" charset="-79"/>
            </a:endParaRPr>
          </a:p>
        </p:txBody>
      </p:sp>
    </p:spTree>
  </p:cSld>
  <p:clrMapOvr>
    <a:masterClrMapping/>
  </p:clrMapOvr>
  <p:transition advTm="5656">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990600"/>
            <a:ext cx="6629400" cy="5410200"/>
          </a:xfrm>
        </p:spPr>
        <p:txBody>
          <a:bodyPr>
            <a:noAutofit/>
          </a:bodyPr>
          <a:lstStyle/>
          <a:p>
            <a:pPr algn="l"/>
            <a:r>
              <a:rPr lang="en-US" sz="3000" b="1" dirty="0" smtClean="0">
                <a:solidFill>
                  <a:srgbClr val="FF0000"/>
                </a:solidFill>
              </a:rPr>
              <a:t>The death of Julius Caesar 44</a:t>
            </a:r>
            <a:r>
              <a:rPr lang="en-US" sz="2400" b="1" dirty="0" smtClean="0">
                <a:solidFill>
                  <a:srgbClr val="FF0000"/>
                </a:solidFill>
              </a:rPr>
              <a:t>BCE</a:t>
            </a:r>
            <a:r>
              <a:rPr lang="en-US" sz="3000" b="1" dirty="0" smtClean="0">
                <a:solidFill>
                  <a:srgbClr val="FF0000"/>
                </a:solidFill>
              </a:rPr>
              <a:t> led </a:t>
            </a:r>
            <a:r>
              <a:rPr lang="en-US" sz="3000" b="1" dirty="0" smtClean="0">
                <a:solidFill>
                  <a:srgbClr val="FF0000"/>
                </a:solidFill>
              </a:rPr>
              <a:t>to </a:t>
            </a:r>
            <a:br>
              <a:rPr lang="en-US" sz="3000" b="1" dirty="0" smtClean="0">
                <a:solidFill>
                  <a:srgbClr val="FF0000"/>
                </a:solidFill>
              </a:rPr>
            </a:br>
            <a:r>
              <a:rPr lang="en-US" sz="3000" b="1" dirty="0" smtClean="0">
                <a:solidFill>
                  <a:srgbClr val="FF0000"/>
                </a:solidFill>
              </a:rPr>
              <a:t>thirteen </a:t>
            </a:r>
            <a:r>
              <a:rPr lang="en-US" sz="3000" b="1" dirty="0" smtClean="0">
                <a:solidFill>
                  <a:srgbClr val="FF0000"/>
                </a:solidFill>
              </a:rPr>
              <a:t>years of war and ultimately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to </a:t>
            </a:r>
            <a:r>
              <a:rPr lang="en-US" sz="3000" b="1" dirty="0" smtClean="0">
                <a:solidFill>
                  <a:srgbClr val="FF0000"/>
                </a:solidFill>
              </a:rPr>
              <a:t>the end of the Roman Republic.  </a:t>
            </a:r>
            <a:r>
              <a:rPr lang="en-US" sz="3000" b="1" dirty="0" smtClean="0">
                <a:solidFill>
                  <a:schemeClr val="tx1"/>
                </a:solidFill>
              </a:rPr>
              <a:t>By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33</a:t>
            </a:r>
            <a:r>
              <a:rPr lang="en-US" sz="2400" b="1" dirty="0" smtClean="0">
                <a:solidFill>
                  <a:schemeClr val="tx1"/>
                </a:solidFill>
              </a:rPr>
              <a:t>BCE</a:t>
            </a:r>
            <a:r>
              <a:rPr lang="en-US" sz="3000" b="1" dirty="0" smtClean="0">
                <a:solidFill>
                  <a:schemeClr val="tx1"/>
                </a:solidFill>
              </a:rPr>
              <a:t>, both Caesar’s </a:t>
            </a:r>
            <a:r>
              <a:rPr lang="en-US" sz="3000" b="1" dirty="0" smtClean="0">
                <a:solidFill>
                  <a:schemeClr val="tx1"/>
                </a:solidFill>
              </a:rPr>
              <a:t>most </a:t>
            </a:r>
            <a:r>
              <a:rPr lang="en-US" sz="3000" b="1" dirty="0" smtClean="0">
                <a:solidFill>
                  <a:schemeClr val="tx1"/>
                </a:solidFill>
              </a:rPr>
              <a:t>trusted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lieutenant </a:t>
            </a:r>
            <a:r>
              <a:rPr lang="en-US" sz="3000" b="1" dirty="0" smtClean="0">
                <a:solidFill>
                  <a:schemeClr val="tx1"/>
                </a:solidFill>
              </a:rPr>
              <a:t>and the last queen of Egypt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would </a:t>
            </a:r>
            <a:r>
              <a:rPr lang="en-US" sz="3000" b="1" dirty="0" smtClean="0">
                <a:solidFill>
                  <a:schemeClr val="tx1"/>
                </a:solidFill>
              </a:rPr>
              <a:t>be dead, and a young man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Caesar </a:t>
            </a:r>
            <a:r>
              <a:rPr lang="en-US" sz="3000" b="1" dirty="0" smtClean="0">
                <a:solidFill>
                  <a:schemeClr val="tx1"/>
                </a:solidFill>
              </a:rPr>
              <a:t>apparently met only once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would </a:t>
            </a:r>
            <a:r>
              <a:rPr lang="en-US" sz="3000" b="1" dirty="0" smtClean="0">
                <a:solidFill>
                  <a:schemeClr val="tx1"/>
                </a:solidFill>
              </a:rPr>
              <a:t>become </a:t>
            </a:r>
            <a:r>
              <a:rPr lang="en-US" sz="3000" b="1" dirty="0" smtClean="0">
                <a:solidFill>
                  <a:schemeClr val="tx1"/>
                </a:solidFill>
              </a:rPr>
              <a:t>his </a:t>
            </a:r>
            <a:r>
              <a:rPr lang="en-US" sz="3000" b="1" dirty="0" smtClean="0">
                <a:solidFill>
                  <a:schemeClr val="tx1"/>
                </a:solidFill>
              </a:rPr>
              <a:t>adopted son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and </a:t>
            </a:r>
            <a:r>
              <a:rPr lang="en-US" sz="3000" b="1" dirty="0" smtClean="0">
                <a:solidFill>
                  <a:schemeClr val="tx1"/>
                </a:solidFill>
              </a:rPr>
              <a:t>the most powerful man in Rome for over forty years.  </a:t>
            </a:r>
            <a:r>
              <a:rPr lang="en-US" sz="3000" b="1" dirty="0" smtClean="0">
                <a:solidFill>
                  <a:srgbClr val="FF0000"/>
                </a:solidFill>
              </a:rPr>
              <a:t>The story begins in Egypt.</a:t>
            </a:r>
            <a:endParaRPr lang="en-US" sz="3000" b="1" dirty="0">
              <a:solidFill>
                <a:srgbClr val="FF0000"/>
              </a:solidFill>
            </a:endParaRPr>
          </a:p>
        </p:txBody>
      </p:sp>
      <p:pic>
        <p:nvPicPr>
          <p:cNvPr id="6" name="Picture 2"/>
          <p:cNvPicPr>
            <a:picLocks noChangeAspect="1" noChangeArrowheads="1"/>
          </p:cNvPicPr>
          <p:nvPr/>
        </p:nvPicPr>
        <p:blipFill>
          <a:blip r:embed="rId2" cstate="print"/>
          <a:srcRect/>
          <a:stretch>
            <a:fillRect/>
          </a:stretch>
        </p:blipFill>
        <p:spPr bwMode="auto">
          <a:xfrm>
            <a:off x="6400800" y="990600"/>
            <a:ext cx="2743200" cy="3438144"/>
          </a:xfrm>
          <a:prstGeom prst="rect">
            <a:avLst/>
          </a:prstGeom>
          <a:noFill/>
          <a:ln w="9525">
            <a:noFill/>
            <a:miter lim="800000"/>
            <a:headEnd/>
            <a:tailEnd/>
          </a:ln>
          <a:effectLst/>
        </p:spPr>
      </p:pic>
      <p:sp>
        <p:nvSpPr>
          <p:cNvPr id="7"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16797">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838200"/>
            <a:ext cx="8382000" cy="5410200"/>
          </a:xfrm>
        </p:spPr>
        <p:txBody>
          <a:bodyPr>
            <a:noAutofit/>
          </a:bodyPr>
          <a:lstStyle/>
          <a:p>
            <a:pPr algn="l"/>
            <a:r>
              <a:rPr lang="en-US" sz="3000" b="1" dirty="0" smtClean="0">
                <a:solidFill>
                  <a:srgbClr val="FF0000"/>
                </a:solidFill>
              </a:rPr>
              <a:t>The 54-year-old Caesar began a love affair with the much younger Cleopatra. </a:t>
            </a:r>
            <a:r>
              <a:rPr lang="en-US" sz="3000" b="1" dirty="0" smtClean="0">
                <a:solidFill>
                  <a:schemeClr val="tx1"/>
                </a:solidFill>
              </a:rPr>
              <a:t> The pair traveled the Nile together where Caesar witnessed Cleopatra’s luxurious lifestyle. </a:t>
            </a:r>
            <a:r>
              <a:rPr lang="en-US" sz="3000" b="1" dirty="0" smtClean="0">
                <a:solidFill>
                  <a:srgbClr val="FF0000"/>
                </a:solidFill>
              </a:rPr>
              <a:t> Caesar was the most powerful general in the world, but the Egyptians worshipped Cleopatra as a goddess.  Soon after their voyage, Cleopatra gave birth to Caesar’s only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son</a:t>
            </a:r>
            <a:r>
              <a:rPr lang="en-US" sz="3000" b="1" dirty="0" smtClean="0">
                <a:solidFill>
                  <a:srgbClr val="FF0000"/>
                </a:solidFill>
              </a:rPr>
              <a:t>, </a:t>
            </a:r>
            <a:r>
              <a:rPr lang="en-US" sz="3000" b="1" dirty="0" err="1" smtClean="0">
                <a:solidFill>
                  <a:srgbClr val="FF0000"/>
                </a:solidFill>
              </a:rPr>
              <a:t>Caesarion</a:t>
            </a:r>
            <a:r>
              <a:rPr lang="en-US" sz="3000" b="1" dirty="0" smtClean="0">
                <a:solidFill>
                  <a:srgbClr val="FF0000"/>
                </a:solidFill>
              </a:rPr>
              <a:t>. </a:t>
            </a:r>
            <a:endParaRPr lang="en-US" sz="3000" b="1" dirty="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3053440" y="4191000"/>
            <a:ext cx="6090560" cy="2666999"/>
          </a:xfrm>
          <a:prstGeom prst="rect">
            <a:avLst/>
          </a:prstGeom>
          <a:noFill/>
          <a:ln w="9525">
            <a:noFill/>
            <a:miter lim="800000"/>
            <a:headEnd/>
            <a:tailEnd/>
          </a:ln>
          <a:effectLst/>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5906">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838200"/>
            <a:ext cx="8382000" cy="5410200"/>
          </a:xfrm>
        </p:spPr>
        <p:txBody>
          <a:bodyPr>
            <a:noAutofit/>
          </a:bodyPr>
          <a:lstStyle/>
          <a:p>
            <a:pPr algn="l"/>
            <a:r>
              <a:rPr lang="en-US" sz="3000" b="1" dirty="0" smtClean="0">
                <a:solidFill>
                  <a:srgbClr val="FF0000"/>
                </a:solidFill>
              </a:rPr>
              <a:t>The 54-year-old Caesar began a love affair with the much younger Cleopatra.  The pair traveled the Nile together where Caesar witnessed Cleopatra’s luxurious lifestyle.  </a:t>
            </a:r>
            <a:r>
              <a:rPr lang="en-US" sz="3000" b="1" dirty="0" smtClean="0">
                <a:solidFill>
                  <a:schemeClr val="tx1"/>
                </a:solidFill>
              </a:rPr>
              <a:t>Caesar was the most powerful general in the world, but the Egyptians worshipped Cleopatra as a goddess.  </a:t>
            </a:r>
            <a:r>
              <a:rPr lang="en-US" sz="3000" b="1" dirty="0" smtClean="0">
                <a:solidFill>
                  <a:srgbClr val="FF0000"/>
                </a:solidFill>
              </a:rPr>
              <a:t>Soon after their voyage, Cleopatra gave birth to Caesar’s only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son</a:t>
            </a:r>
            <a:r>
              <a:rPr lang="en-US" sz="3000" b="1" dirty="0" smtClean="0">
                <a:solidFill>
                  <a:srgbClr val="FF0000"/>
                </a:solidFill>
              </a:rPr>
              <a:t>, </a:t>
            </a:r>
            <a:r>
              <a:rPr lang="en-US" sz="3000" b="1" dirty="0" err="1" smtClean="0">
                <a:solidFill>
                  <a:srgbClr val="FF0000"/>
                </a:solidFill>
              </a:rPr>
              <a:t>Caesarion</a:t>
            </a:r>
            <a:r>
              <a:rPr lang="en-US" sz="3000" b="1" dirty="0" smtClean="0">
                <a:solidFill>
                  <a:srgbClr val="FF0000"/>
                </a:solidFill>
              </a:rPr>
              <a:t>. </a:t>
            </a:r>
            <a:endParaRPr lang="en-US" sz="3000" b="1" dirty="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3053440" y="4191000"/>
            <a:ext cx="6090560" cy="2666999"/>
          </a:xfrm>
          <a:prstGeom prst="rect">
            <a:avLst/>
          </a:prstGeom>
          <a:noFill/>
          <a:ln w="9525">
            <a:noFill/>
            <a:miter lim="800000"/>
            <a:headEnd/>
            <a:tailEnd/>
          </a:ln>
          <a:effectLst/>
        </p:spPr>
      </p:pic>
    </p:spTree>
  </p:cSld>
  <p:clrMapOvr>
    <a:masterClrMapping/>
  </p:clrMapOvr>
  <p:transition advTm="6594">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838200"/>
            <a:ext cx="8382000" cy="5410200"/>
          </a:xfrm>
        </p:spPr>
        <p:txBody>
          <a:bodyPr>
            <a:noAutofit/>
          </a:bodyPr>
          <a:lstStyle/>
          <a:p>
            <a:pPr algn="l"/>
            <a:r>
              <a:rPr lang="en-US" sz="3000" b="1" dirty="0" smtClean="0">
                <a:solidFill>
                  <a:srgbClr val="FF0000"/>
                </a:solidFill>
              </a:rPr>
              <a:t>The 54-year-old Caesar began a love affair with the much younger Cleopatra.  The pair traveled the Nile together where Caesar witnessed Cleopatra’s luxurious lifestyle.  Caesar was the most powerful general in the world, but the Egyptians worshipped Cleopatra as a goddess.  </a:t>
            </a:r>
            <a:r>
              <a:rPr lang="en-US" sz="3000" b="1" dirty="0" smtClean="0">
                <a:solidFill>
                  <a:schemeClr val="tx1"/>
                </a:solidFill>
              </a:rPr>
              <a:t>Soon after their voyage, Cleopatra gave birth to Caesar’s only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son</a:t>
            </a:r>
            <a:r>
              <a:rPr lang="en-US" sz="3000" b="1" dirty="0" smtClean="0">
                <a:solidFill>
                  <a:schemeClr val="tx1"/>
                </a:solidFill>
              </a:rPr>
              <a:t>, </a:t>
            </a:r>
            <a:r>
              <a:rPr lang="en-US" sz="3000" b="1" dirty="0" err="1" smtClean="0">
                <a:solidFill>
                  <a:schemeClr val="tx1"/>
                </a:solidFill>
              </a:rPr>
              <a:t>Caesarion</a:t>
            </a:r>
            <a:r>
              <a:rPr lang="en-US" sz="3000" b="1" dirty="0" smtClean="0">
                <a:solidFill>
                  <a:schemeClr val="tx1"/>
                </a:solidFill>
              </a:rPr>
              <a:t>. </a:t>
            </a:r>
            <a:endParaRPr lang="en-US" sz="3000" b="1"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3053440" y="4191000"/>
            <a:ext cx="6090560" cy="2666999"/>
          </a:xfrm>
          <a:prstGeom prst="rect">
            <a:avLst/>
          </a:prstGeom>
          <a:noFill/>
          <a:ln w="9525">
            <a:noFill/>
            <a:miter lim="800000"/>
            <a:headEnd/>
            <a:tailEnd/>
          </a:ln>
          <a:effectLst/>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6063">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990600"/>
            <a:ext cx="4876800" cy="5410200"/>
          </a:xfrm>
        </p:spPr>
        <p:txBody>
          <a:bodyPr>
            <a:noAutofit/>
          </a:bodyPr>
          <a:lstStyle/>
          <a:p>
            <a:pPr algn="l"/>
            <a:r>
              <a:rPr lang="en-US" sz="3000" b="1" dirty="0" smtClean="0">
                <a:solidFill>
                  <a:schemeClr val="tx1"/>
                </a:solidFill>
              </a:rPr>
              <a:t>Shortly after Caesar returned to Rome, Cleopatra and </a:t>
            </a:r>
            <a:r>
              <a:rPr lang="en-US" sz="3000" b="1" dirty="0" err="1" smtClean="0">
                <a:solidFill>
                  <a:schemeClr val="tx1"/>
                </a:solidFill>
              </a:rPr>
              <a:t>Caesarion</a:t>
            </a:r>
            <a:r>
              <a:rPr lang="en-US" sz="3000" b="1" dirty="0" smtClean="0">
                <a:solidFill>
                  <a:schemeClr val="tx1"/>
                </a:solidFill>
              </a:rPr>
              <a:t> came </a:t>
            </a:r>
            <a:r>
              <a:rPr lang="en-US" sz="3000" b="1" dirty="0" smtClean="0">
                <a:solidFill>
                  <a:schemeClr val="tx1"/>
                </a:solidFill>
              </a:rPr>
              <a:t>to visit, staying in one of Caesar’s country homes.  </a:t>
            </a:r>
            <a:r>
              <a:rPr lang="en-US" sz="3000" b="1" dirty="0" smtClean="0">
                <a:solidFill>
                  <a:srgbClr val="FF0000"/>
                </a:solidFill>
              </a:rPr>
              <a:t>Caesar was popular with the Roman people, but the presence of a foreign woman in Rome was a scandal.  Further, both Caesar and Cleopatra were married to other people. </a:t>
            </a:r>
            <a:endParaRPr lang="en-US" sz="3000" b="1" dirty="0">
              <a:solidFill>
                <a:srgbClr val="FF0000"/>
              </a:solidFill>
            </a:endParaRPr>
          </a:p>
        </p:txBody>
      </p:sp>
      <p:pic>
        <p:nvPicPr>
          <p:cNvPr id="9218" name="Picture 2" descr="Najbolje čuvane tajne o njezi kose iz cijelog svijeta"/>
          <p:cNvPicPr>
            <a:picLocks noChangeAspect="1" noChangeArrowheads="1"/>
          </p:cNvPicPr>
          <p:nvPr/>
        </p:nvPicPr>
        <p:blipFill>
          <a:blip r:embed="rId3" cstate="print"/>
          <a:srcRect/>
          <a:stretch>
            <a:fillRect/>
          </a:stretch>
        </p:blipFill>
        <p:spPr bwMode="auto">
          <a:xfrm>
            <a:off x="381000" y="1143000"/>
            <a:ext cx="3095059" cy="4343400"/>
          </a:xfrm>
          <a:prstGeom prst="rect">
            <a:avLst/>
          </a:prstGeom>
          <a:noFill/>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ustDataLst>
      <p:tags r:id="rId1"/>
    </p:custDataLst>
  </p:cSld>
  <p:clrMapOvr>
    <a:masterClrMapping/>
  </p:clrMapOvr>
  <p:transition advTm="865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990600"/>
            <a:ext cx="4876800" cy="5410200"/>
          </a:xfrm>
        </p:spPr>
        <p:txBody>
          <a:bodyPr>
            <a:noAutofit/>
          </a:bodyPr>
          <a:lstStyle/>
          <a:p>
            <a:pPr algn="l"/>
            <a:r>
              <a:rPr lang="en-US" sz="3000" b="1" dirty="0" smtClean="0">
                <a:solidFill>
                  <a:srgbClr val="FF0000"/>
                </a:solidFill>
              </a:rPr>
              <a:t>Shortly after Caesar returned to Rome, Cleopatra and </a:t>
            </a:r>
            <a:r>
              <a:rPr lang="en-US" sz="3000" b="1" dirty="0" err="1" smtClean="0">
                <a:solidFill>
                  <a:srgbClr val="FF0000"/>
                </a:solidFill>
              </a:rPr>
              <a:t>Caesarion</a:t>
            </a:r>
            <a:r>
              <a:rPr lang="en-US" sz="3000" b="1" dirty="0" smtClean="0">
                <a:solidFill>
                  <a:srgbClr val="FF0000"/>
                </a:solidFill>
              </a:rPr>
              <a:t> came </a:t>
            </a:r>
            <a:r>
              <a:rPr lang="en-US" sz="3000" b="1" dirty="0" smtClean="0">
                <a:solidFill>
                  <a:srgbClr val="FF0000"/>
                </a:solidFill>
              </a:rPr>
              <a:t>to visit, staying in one of Caesar’s country homes.  </a:t>
            </a:r>
            <a:r>
              <a:rPr lang="en-US" sz="3000" b="1" dirty="0" smtClean="0">
                <a:solidFill>
                  <a:schemeClr val="tx1"/>
                </a:solidFill>
              </a:rPr>
              <a:t>Caesar was popular with the Roman people, but the presence of a foreign woman in Rome was a scandal.  </a:t>
            </a:r>
            <a:r>
              <a:rPr lang="en-US" sz="3000" b="1" dirty="0" smtClean="0">
                <a:solidFill>
                  <a:srgbClr val="FF0000"/>
                </a:solidFill>
              </a:rPr>
              <a:t>Further, both Caesar and Cleopatra were married to other people. </a:t>
            </a:r>
            <a:endParaRPr lang="en-US" sz="3000" b="1" dirty="0">
              <a:solidFill>
                <a:srgbClr val="FF0000"/>
              </a:solidFill>
            </a:endParaRPr>
          </a:p>
        </p:txBody>
      </p:sp>
      <p:pic>
        <p:nvPicPr>
          <p:cNvPr id="9218" name="Picture 2" descr="Najbolje čuvane tajne o njezi kose iz cijelog svijeta"/>
          <p:cNvPicPr>
            <a:picLocks noChangeAspect="1" noChangeArrowheads="1"/>
          </p:cNvPicPr>
          <p:nvPr/>
        </p:nvPicPr>
        <p:blipFill>
          <a:blip r:embed="rId2" cstate="print"/>
          <a:srcRect/>
          <a:stretch>
            <a:fillRect/>
          </a:stretch>
        </p:blipFill>
        <p:spPr bwMode="auto">
          <a:xfrm>
            <a:off x="381000" y="1143000"/>
            <a:ext cx="3095059" cy="4343400"/>
          </a:xfrm>
          <a:prstGeom prst="rect">
            <a:avLst/>
          </a:prstGeom>
          <a:noFill/>
        </p:spPr>
      </p:pic>
    </p:spTree>
  </p:cSld>
  <p:clrMapOvr>
    <a:masterClrMapping/>
  </p:clrMapOvr>
  <p:transition advTm="6172">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990600"/>
            <a:ext cx="4876800" cy="5410200"/>
          </a:xfrm>
        </p:spPr>
        <p:txBody>
          <a:bodyPr>
            <a:noAutofit/>
          </a:bodyPr>
          <a:lstStyle/>
          <a:p>
            <a:pPr algn="l"/>
            <a:r>
              <a:rPr lang="en-US" sz="3000" b="1" dirty="0" smtClean="0">
                <a:solidFill>
                  <a:srgbClr val="FF0000"/>
                </a:solidFill>
              </a:rPr>
              <a:t>Shortly after Caesar returned to Rome, Cleopatra and </a:t>
            </a:r>
            <a:r>
              <a:rPr lang="en-US" sz="3000" b="1" dirty="0" err="1" smtClean="0">
                <a:solidFill>
                  <a:srgbClr val="FF0000"/>
                </a:solidFill>
              </a:rPr>
              <a:t>Caesarion</a:t>
            </a:r>
            <a:r>
              <a:rPr lang="en-US" sz="3000" b="1" dirty="0" smtClean="0">
                <a:solidFill>
                  <a:srgbClr val="FF0000"/>
                </a:solidFill>
              </a:rPr>
              <a:t> came </a:t>
            </a:r>
            <a:r>
              <a:rPr lang="en-US" sz="3000" b="1" dirty="0" smtClean="0">
                <a:solidFill>
                  <a:srgbClr val="FF0000"/>
                </a:solidFill>
              </a:rPr>
              <a:t>to visit, staying in one of Caesar’s country homes.  Caesar was popular with the Roman people, but the presence of a foreign woman in Rome was a scandal.  </a:t>
            </a:r>
            <a:r>
              <a:rPr lang="en-US" sz="3000" b="1" dirty="0" smtClean="0">
                <a:solidFill>
                  <a:schemeClr val="tx1"/>
                </a:solidFill>
              </a:rPr>
              <a:t>Further, both Caesar and Cleopatra were married to other people. </a:t>
            </a:r>
            <a:endParaRPr lang="en-US" sz="3000" b="1" dirty="0">
              <a:solidFill>
                <a:schemeClr val="tx1"/>
              </a:solidFill>
            </a:endParaRPr>
          </a:p>
        </p:txBody>
      </p:sp>
      <p:pic>
        <p:nvPicPr>
          <p:cNvPr id="9218" name="Picture 2" descr="Najbolje čuvane tajne o njezi kose iz cijelog svijeta"/>
          <p:cNvPicPr>
            <a:picLocks noChangeAspect="1" noChangeArrowheads="1"/>
          </p:cNvPicPr>
          <p:nvPr/>
        </p:nvPicPr>
        <p:blipFill>
          <a:blip r:embed="rId2" cstate="print"/>
          <a:srcRect/>
          <a:stretch>
            <a:fillRect/>
          </a:stretch>
        </p:blipFill>
        <p:spPr bwMode="auto">
          <a:xfrm>
            <a:off x="381000" y="1143000"/>
            <a:ext cx="3095059" cy="4343400"/>
          </a:xfrm>
          <a:prstGeom prst="rect">
            <a:avLst/>
          </a:prstGeom>
          <a:noFill/>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4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657600"/>
            <a:ext cx="8686800" cy="2819400"/>
          </a:xfrm>
        </p:spPr>
        <p:txBody>
          <a:bodyPr>
            <a:noAutofit/>
          </a:bodyPr>
          <a:lstStyle/>
          <a:p>
            <a:pPr algn="l"/>
            <a:r>
              <a:rPr lang="en-US" sz="2800" b="1" dirty="0" smtClean="0">
                <a:solidFill>
                  <a:schemeClr val="tx1"/>
                </a:solidFill>
              </a:rPr>
              <a:t>Caesar was murdered in 44BCE, plunging Rome back into civil war. </a:t>
            </a:r>
            <a:r>
              <a:rPr lang="en-US" sz="2800" b="1" dirty="0" smtClean="0">
                <a:solidFill>
                  <a:srgbClr val="FF0000"/>
                </a:solidFill>
              </a:rPr>
              <a:t>Caesar’s </a:t>
            </a:r>
            <a:r>
              <a:rPr lang="en-US" sz="2800" b="1" dirty="0" smtClean="0">
                <a:solidFill>
                  <a:srgbClr val="FF0000"/>
                </a:solidFill>
              </a:rPr>
              <a:t>most trusted general—Marc </a:t>
            </a:r>
            <a:r>
              <a:rPr lang="en-US" sz="2800" b="1" dirty="0" smtClean="0">
                <a:solidFill>
                  <a:srgbClr val="FF0000"/>
                </a:solidFill>
              </a:rPr>
              <a:t>Antony</a:t>
            </a:r>
            <a:r>
              <a:rPr lang="en-US" sz="2800" b="1" dirty="0" smtClean="0">
                <a:solidFill>
                  <a:srgbClr val="FF0000"/>
                </a:solidFill>
              </a:rPr>
              <a:t>—</a:t>
            </a:r>
            <a:r>
              <a:rPr lang="en-US" sz="2800" b="1" dirty="0" smtClean="0">
                <a:solidFill>
                  <a:srgbClr val="FF0000"/>
                </a:solidFill>
              </a:rPr>
              <a:t>took </a:t>
            </a:r>
            <a:r>
              <a:rPr lang="en-US" sz="2800" b="1" dirty="0" smtClean="0">
                <a:solidFill>
                  <a:srgbClr val="FF0000"/>
                </a:solidFill>
              </a:rPr>
              <a:t>control of Rome, but Caesar </a:t>
            </a:r>
            <a:r>
              <a:rPr lang="en-US" sz="2800" b="1" dirty="0" smtClean="0">
                <a:solidFill>
                  <a:srgbClr val="FF0000"/>
                </a:solidFill>
              </a:rPr>
              <a:t>had </a:t>
            </a:r>
            <a:r>
              <a:rPr lang="en-US" sz="2800" b="1" dirty="0" smtClean="0">
                <a:solidFill>
                  <a:srgbClr val="FF0000"/>
                </a:solidFill>
              </a:rPr>
              <a:t>a surprise for everyone.  The dictator’s will named Octavian, his eighteen-year-old grandnephew, as his heir.  An heir is someone who inherits a title or possessions.  </a:t>
            </a:r>
            <a:endParaRPr lang="en-US" sz="2800" b="1" dirty="0">
              <a:solidFill>
                <a:srgbClr val="FF0000"/>
              </a:solidFill>
            </a:endParaRPr>
          </a:p>
        </p:txBody>
      </p:sp>
      <p:sp>
        <p:nvSpPr>
          <p:cNvPr id="7"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9" name="Picture 2"/>
          <p:cNvPicPr>
            <a:picLocks noChangeAspect="1" noChangeArrowheads="1"/>
          </p:cNvPicPr>
          <p:nvPr/>
        </p:nvPicPr>
        <p:blipFill>
          <a:blip r:embed="rId2" cstate="print"/>
          <a:srcRect/>
          <a:stretch>
            <a:fillRect/>
          </a:stretch>
        </p:blipFill>
        <p:spPr bwMode="auto">
          <a:xfrm>
            <a:off x="1371600" y="838200"/>
            <a:ext cx="2256817" cy="2828544"/>
          </a:xfrm>
          <a:prstGeom prst="rect">
            <a:avLst/>
          </a:prstGeom>
          <a:noFill/>
          <a:ln w="9525">
            <a:noFill/>
            <a:miter lim="800000"/>
            <a:headEnd/>
            <a:tailEnd/>
          </a:ln>
          <a:effectLst/>
        </p:spPr>
      </p:pic>
    </p:spTree>
  </p:cSld>
  <p:clrMapOvr>
    <a:masterClrMapping/>
  </p:clrMapOvr>
  <p:transition advTm="62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8" name="Picture 2" descr="http://upload.wikimedia.org/wikipedia/commons/1/12/M_Antonius_modified.png"/>
          <p:cNvPicPr>
            <a:picLocks noChangeAspect="1" noChangeArrowheads="1"/>
          </p:cNvPicPr>
          <p:nvPr/>
        </p:nvPicPr>
        <p:blipFill>
          <a:blip r:embed="rId2" cstate="print"/>
          <a:srcRect/>
          <a:stretch>
            <a:fillRect/>
          </a:stretch>
        </p:blipFill>
        <p:spPr bwMode="auto">
          <a:xfrm>
            <a:off x="3657600" y="-228600"/>
            <a:ext cx="2667000" cy="3391372"/>
          </a:xfrm>
          <a:prstGeom prst="rect">
            <a:avLst/>
          </a:prstGeom>
          <a:noFill/>
        </p:spPr>
      </p:pic>
      <p:pic>
        <p:nvPicPr>
          <p:cNvPr id="9" name="Picture 2"/>
          <p:cNvPicPr>
            <a:picLocks noChangeAspect="1" noChangeArrowheads="1"/>
          </p:cNvPicPr>
          <p:nvPr/>
        </p:nvPicPr>
        <p:blipFill>
          <a:blip r:embed="rId3" cstate="print"/>
          <a:srcRect/>
          <a:stretch>
            <a:fillRect/>
          </a:stretch>
        </p:blipFill>
        <p:spPr bwMode="auto">
          <a:xfrm>
            <a:off x="1371600" y="838200"/>
            <a:ext cx="2256817" cy="2828544"/>
          </a:xfrm>
          <a:prstGeom prst="rect">
            <a:avLst/>
          </a:prstGeom>
          <a:noFill/>
          <a:ln w="9525">
            <a:noFill/>
            <a:miter lim="800000"/>
            <a:headEnd/>
            <a:tailEnd/>
          </a:ln>
          <a:effectLst/>
        </p:spPr>
      </p:pic>
      <p:sp>
        <p:nvSpPr>
          <p:cNvPr id="11" name="Subtitle 2"/>
          <p:cNvSpPr>
            <a:spLocks noGrp="1"/>
          </p:cNvSpPr>
          <p:nvPr>
            <p:ph type="subTitle" idx="1"/>
          </p:nvPr>
        </p:nvSpPr>
        <p:spPr>
          <a:xfrm>
            <a:off x="304800" y="3657600"/>
            <a:ext cx="8686800" cy="2819400"/>
          </a:xfrm>
        </p:spPr>
        <p:txBody>
          <a:bodyPr>
            <a:noAutofit/>
          </a:bodyPr>
          <a:lstStyle/>
          <a:p>
            <a:pPr algn="l"/>
            <a:r>
              <a:rPr lang="en-US" sz="2800" b="1" dirty="0" smtClean="0">
                <a:solidFill>
                  <a:srgbClr val="FF0000"/>
                </a:solidFill>
              </a:rPr>
              <a:t>Caesar was murdered in 44BCE, plunging Rome back into civil war. </a:t>
            </a:r>
            <a:r>
              <a:rPr lang="en-US" sz="2800" b="1" dirty="0" smtClean="0">
                <a:solidFill>
                  <a:schemeClr val="tx1"/>
                </a:solidFill>
              </a:rPr>
              <a:t>Caesar’s </a:t>
            </a:r>
            <a:r>
              <a:rPr lang="en-US" sz="2800" b="1" dirty="0" smtClean="0">
                <a:solidFill>
                  <a:schemeClr val="tx1"/>
                </a:solidFill>
              </a:rPr>
              <a:t>most trusted general—Marc </a:t>
            </a:r>
            <a:r>
              <a:rPr lang="en-US" sz="2800" b="1" dirty="0" smtClean="0">
                <a:solidFill>
                  <a:schemeClr val="tx1"/>
                </a:solidFill>
              </a:rPr>
              <a:t>Antony</a:t>
            </a:r>
            <a:r>
              <a:rPr lang="en-US" sz="2800" b="1" dirty="0" smtClean="0">
                <a:solidFill>
                  <a:schemeClr val="tx1"/>
                </a:solidFill>
              </a:rPr>
              <a:t>—</a:t>
            </a:r>
            <a:r>
              <a:rPr lang="en-US" sz="2800" b="1" dirty="0" smtClean="0">
                <a:solidFill>
                  <a:schemeClr val="tx1"/>
                </a:solidFill>
              </a:rPr>
              <a:t>took </a:t>
            </a:r>
            <a:r>
              <a:rPr lang="en-US" sz="2800" b="1" dirty="0" smtClean="0">
                <a:solidFill>
                  <a:schemeClr val="tx1"/>
                </a:solidFill>
              </a:rPr>
              <a:t>control of Rome, but Caesar </a:t>
            </a:r>
            <a:r>
              <a:rPr lang="en-US" sz="2800" b="1" dirty="0" smtClean="0">
                <a:solidFill>
                  <a:schemeClr val="tx1"/>
                </a:solidFill>
              </a:rPr>
              <a:t>had </a:t>
            </a:r>
            <a:r>
              <a:rPr lang="en-US" sz="2800" b="1" dirty="0" smtClean="0">
                <a:solidFill>
                  <a:schemeClr val="tx1"/>
                </a:solidFill>
              </a:rPr>
              <a:t>a surprise for everyone. </a:t>
            </a:r>
            <a:r>
              <a:rPr lang="en-US" sz="2800" b="1" dirty="0" smtClean="0">
                <a:solidFill>
                  <a:srgbClr val="FF0000"/>
                </a:solidFill>
              </a:rPr>
              <a:t> The dictator’s will named Octavian, his eighteen-year-old grandnephew, as his heir.  An heir is someone who inherits a title or possessions.  </a:t>
            </a:r>
            <a:endParaRPr lang="en-US" sz="2800" b="1" dirty="0">
              <a:solidFill>
                <a:srgbClr val="FF0000"/>
              </a:solidFill>
            </a:endParaRPr>
          </a:p>
        </p:txBody>
      </p:sp>
    </p:spTree>
  </p:cSld>
  <p:clrMapOvr>
    <a:masterClrMapping/>
  </p:clrMapOvr>
  <p:transition advTm="764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6324600" y="609600"/>
            <a:ext cx="2362200" cy="3118104"/>
          </a:xfrm>
          <a:prstGeom prst="rect">
            <a:avLst/>
          </a:prstGeom>
          <a:noFill/>
          <a:ln w="9525">
            <a:noFill/>
            <a:miter lim="800000"/>
            <a:headEnd/>
            <a:tailEnd/>
          </a:ln>
          <a:effectLst/>
        </p:spPr>
      </p:pic>
      <p:sp>
        <p:nvSpPr>
          <p:cNvPr id="8"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9" name="Picture 2" descr="http://upload.wikimedia.org/wikipedia/commons/1/12/M_Antonius_modified.png"/>
          <p:cNvPicPr>
            <a:picLocks noChangeAspect="1" noChangeArrowheads="1"/>
          </p:cNvPicPr>
          <p:nvPr/>
        </p:nvPicPr>
        <p:blipFill>
          <a:blip r:embed="rId3" cstate="print"/>
          <a:srcRect/>
          <a:stretch>
            <a:fillRect/>
          </a:stretch>
        </p:blipFill>
        <p:spPr bwMode="auto">
          <a:xfrm>
            <a:off x="3657600" y="-228600"/>
            <a:ext cx="2667000" cy="3391372"/>
          </a:xfrm>
          <a:prstGeom prst="rect">
            <a:avLst/>
          </a:prstGeom>
          <a:noFill/>
        </p:spPr>
      </p:pic>
      <p:pic>
        <p:nvPicPr>
          <p:cNvPr id="10" name="Picture 2"/>
          <p:cNvPicPr>
            <a:picLocks noChangeAspect="1" noChangeArrowheads="1"/>
          </p:cNvPicPr>
          <p:nvPr/>
        </p:nvPicPr>
        <p:blipFill>
          <a:blip r:embed="rId4" cstate="print"/>
          <a:srcRect/>
          <a:stretch>
            <a:fillRect/>
          </a:stretch>
        </p:blipFill>
        <p:spPr bwMode="auto">
          <a:xfrm>
            <a:off x="1371600" y="838200"/>
            <a:ext cx="2256817" cy="2828544"/>
          </a:xfrm>
          <a:prstGeom prst="rect">
            <a:avLst/>
          </a:prstGeom>
          <a:noFill/>
          <a:ln w="9525">
            <a:noFill/>
            <a:miter lim="800000"/>
            <a:headEnd/>
            <a:tailEnd/>
          </a:ln>
          <a:effectLst/>
        </p:spPr>
      </p:pic>
      <p:sp>
        <p:nvSpPr>
          <p:cNvPr id="12" name="Subtitle 2"/>
          <p:cNvSpPr>
            <a:spLocks noGrp="1"/>
          </p:cNvSpPr>
          <p:nvPr>
            <p:ph type="subTitle" idx="1"/>
          </p:nvPr>
        </p:nvSpPr>
        <p:spPr>
          <a:xfrm>
            <a:off x="304800" y="3657600"/>
            <a:ext cx="8686800" cy="2819400"/>
          </a:xfrm>
        </p:spPr>
        <p:txBody>
          <a:bodyPr>
            <a:noAutofit/>
          </a:bodyPr>
          <a:lstStyle/>
          <a:p>
            <a:pPr algn="l"/>
            <a:r>
              <a:rPr lang="en-US" sz="2800" b="1" dirty="0" smtClean="0">
                <a:solidFill>
                  <a:srgbClr val="FF0000"/>
                </a:solidFill>
              </a:rPr>
              <a:t>Caesar was murdered in 44BCE, plunging Rome back into civil war. </a:t>
            </a:r>
            <a:r>
              <a:rPr lang="en-US" sz="2800" b="1" dirty="0" smtClean="0">
                <a:solidFill>
                  <a:srgbClr val="FF0000"/>
                </a:solidFill>
              </a:rPr>
              <a:t>Caesar’s </a:t>
            </a:r>
            <a:r>
              <a:rPr lang="en-US" sz="2800" b="1" dirty="0" smtClean="0">
                <a:solidFill>
                  <a:srgbClr val="FF0000"/>
                </a:solidFill>
              </a:rPr>
              <a:t>most trusted general—Marc </a:t>
            </a:r>
            <a:r>
              <a:rPr lang="en-US" sz="2800" b="1" dirty="0" smtClean="0">
                <a:solidFill>
                  <a:srgbClr val="FF0000"/>
                </a:solidFill>
              </a:rPr>
              <a:t>Antony</a:t>
            </a:r>
            <a:r>
              <a:rPr lang="en-US" sz="2800" b="1" dirty="0" smtClean="0">
                <a:solidFill>
                  <a:srgbClr val="FF0000"/>
                </a:solidFill>
              </a:rPr>
              <a:t>—</a:t>
            </a:r>
            <a:r>
              <a:rPr lang="en-US" sz="2800" b="1" dirty="0" smtClean="0">
                <a:solidFill>
                  <a:srgbClr val="FF0000"/>
                </a:solidFill>
              </a:rPr>
              <a:t>took </a:t>
            </a:r>
            <a:r>
              <a:rPr lang="en-US" sz="2800" b="1" dirty="0" smtClean="0">
                <a:solidFill>
                  <a:srgbClr val="FF0000"/>
                </a:solidFill>
              </a:rPr>
              <a:t>control of Rome, but Caesar </a:t>
            </a:r>
            <a:r>
              <a:rPr lang="en-US" sz="2800" b="1" dirty="0" smtClean="0">
                <a:solidFill>
                  <a:srgbClr val="FF0000"/>
                </a:solidFill>
              </a:rPr>
              <a:t>had </a:t>
            </a:r>
            <a:r>
              <a:rPr lang="en-US" sz="2800" b="1" dirty="0" smtClean="0">
                <a:solidFill>
                  <a:srgbClr val="FF0000"/>
                </a:solidFill>
              </a:rPr>
              <a:t>a surprise for everyone.  </a:t>
            </a:r>
            <a:r>
              <a:rPr lang="en-US" sz="2800" b="1" dirty="0" smtClean="0">
                <a:solidFill>
                  <a:schemeClr val="tx1"/>
                </a:solidFill>
              </a:rPr>
              <a:t>The dictator’s will named Octavian, his eighteen-year-old grandnephew, as his heir.  </a:t>
            </a:r>
            <a:r>
              <a:rPr lang="en-US" sz="2800" b="1" dirty="0" smtClean="0">
                <a:solidFill>
                  <a:srgbClr val="FF0000"/>
                </a:solidFill>
              </a:rPr>
              <a:t>An heir is someone who inherits a title or possessions.  </a:t>
            </a:r>
            <a:endParaRPr lang="en-US" sz="2800" b="1" dirty="0">
              <a:solidFill>
                <a:srgbClr val="FF0000"/>
              </a:solidFill>
            </a:endParaRPr>
          </a:p>
        </p:txBody>
      </p:sp>
    </p:spTree>
  </p:cSld>
  <p:clrMapOvr>
    <a:masterClrMapping/>
  </p:clrMapOvr>
  <p:transition advTm="58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1/12/M_Antonius_modified.png"/>
          <p:cNvPicPr>
            <a:picLocks noChangeAspect="1" noChangeArrowheads="1"/>
          </p:cNvPicPr>
          <p:nvPr/>
        </p:nvPicPr>
        <p:blipFill>
          <a:blip r:embed="rId2" cstate="print"/>
          <a:srcRect/>
          <a:stretch>
            <a:fillRect/>
          </a:stretch>
        </p:blipFill>
        <p:spPr bwMode="auto">
          <a:xfrm>
            <a:off x="3657600" y="-228600"/>
            <a:ext cx="2667000" cy="3391372"/>
          </a:xfrm>
          <a:prstGeom prst="rect">
            <a:avLst/>
          </a:prstGeom>
          <a:noFill/>
        </p:spPr>
      </p:pic>
      <p:pic>
        <p:nvPicPr>
          <p:cNvPr id="8193" name="Picture 1"/>
          <p:cNvPicPr>
            <a:picLocks noChangeAspect="1" noChangeArrowheads="1"/>
          </p:cNvPicPr>
          <p:nvPr/>
        </p:nvPicPr>
        <p:blipFill>
          <a:blip r:embed="rId3" cstate="print"/>
          <a:srcRect/>
          <a:stretch>
            <a:fillRect/>
          </a:stretch>
        </p:blipFill>
        <p:spPr bwMode="auto">
          <a:xfrm>
            <a:off x="6324600" y="609600"/>
            <a:ext cx="2362200" cy="3118104"/>
          </a:xfrm>
          <a:prstGeom prst="rect">
            <a:avLst/>
          </a:prstGeom>
          <a:noFill/>
          <a:ln w="9525">
            <a:noFill/>
            <a:miter lim="800000"/>
            <a:headEnd/>
            <a:tailEnd/>
          </a:ln>
          <a:effectLst/>
        </p:spPr>
      </p:pic>
      <p:sp>
        <p:nvSpPr>
          <p:cNvPr id="8"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9" name="Picture 2"/>
          <p:cNvPicPr>
            <a:picLocks noChangeAspect="1" noChangeArrowheads="1"/>
          </p:cNvPicPr>
          <p:nvPr/>
        </p:nvPicPr>
        <p:blipFill>
          <a:blip r:embed="rId4" cstate="print"/>
          <a:srcRect/>
          <a:stretch>
            <a:fillRect/>
          </a:stretch>
        </p:blipFill>
        <p:spPr bwMode="auto">
          <a:xfrm>
            <a:off x="1371600" y="838200"/>
            <a:ext cx="2256817" cy="2828544"/>
          </a:xfrm>
          <a:prstGeom prst="rect">
            <a:avLst/>
          </a:prstGeom>
          <a:noFill/>
          <a:ln w="9525">
            <a:noFill/>
            <a:miter lim="800000"/>
            <a:headEnd/>
            <a:tailEnd/>
          </a:ln>
          <a:effectLst/>
        </p:spPr>
      </p:pic>
      <p:sp>
        <p:nvSpPr>
          <p:cNvPr id="11" name="Subtitle 2"/>
          <p:cNvSpPr>
            <a:spLocks noGrp="1"/>
          </p:cNvSpPr>
          <p:nvPr>
            <p:ph type="subTitle" idx="1"/>
          </p:nvPr>
        </p:nvSpPr>
        <p:spPr>
          <a:xfrm>
            <a:off x="304800" y="3657600"/>
            <a:ext cx="8686800" cy="2819400"/>
          </a:xfrm>
        </p:spPr>
        <p:txBody>
          <a:bodyPr>
            <a:noAutofit/>
          </a:bodyPr>
          <a:lstStyle/>
          <a:p>
            <a:pPr algn="l"/>
            <a:r>
              <a:rPr lang="en-US" sz="2800" b="1" dirty="0" smtClean="0">
                <a:solidFill>
                  <a:srgbClr val="FF0000"/>
                </a:solidFill>
              </a:rPr>
              <a:t>Caesar was murdered in 44BCE, plunging Rome back into civil war. </a:t>
            </a:r>
            <a:r>
              <a:rPr lang="en-US" sz="2800" b="1" dirty="0" smtClean="0">
                <a:solidFill>
                  <a:srgbClr val="FF0000"/>
                </a:solidFill>
              </a:rPr>
              <a:t>Caesar’s </a:t>
            </a:r>
            <a:r>
              <a:rPr lang="en-US" sz="2800" b="1" dirty="0" smtClean="0">
                <a:solidFill>
                  <a:srgbClr val="FF0000"/>
                </a:solidFill>
              </a:rPr>
              <a:t>most trusted general—Marc </a:t>
            </a:r>
            <a:r>
              <a:rPr lang="en-US" sz="2800" b="1" dirty="0" smtClean="0">
                <a:solidFill>
                  <a:srgbClr val="FF0000"/>
                </a:solidFill>
              </a:rPr>
              <a:t>Antony</a:t>
            </a:r>
            <a:r>
              <a:rPr lang="en-US" sz="2800" b="1" dirty="0" smtClean="0">
                <a:solidFill>
                  <a:srgbClr val="FF0000"/>
                </a:solidFill>
              </a:rPr>
              <a:t>—</a:t>
            </a:r>
            <a:r>
              <a:rPr lang="en-US" sz="2800" b="1" dirty="0" smtClean="0">
                <a:solidFill>
                  <a:srgbClr val="FF0000"/>
                </a:solidFill>
              </a:rPr>
              <a:t>took </a:t>
            </a:r>
            <a:r>
              <a:rPr lang="en-US" sz="2800" b="1" dirty="0" smtClean="0">
                <a:solidFill>
                  <a:srgbClr val="FF0000"/>
                </a:solidFill>
              </a:rPr>
              <a:t>control of Rome, but Caesar </a:t>
            </a:r>
            <a:r>
              <a:rPr lang="en-US" sz="2800" b="1" dirty="0" smtClean="0">
                <a:solidFill>
                  <a:srgbClr val="FF0000"/>
                </a:solidFill>
              </a:rPr>
              <a:t>had </a:t>
            </a:r>
            <a:r>
              <a:rPr lang="en-US" sz="2800" b="1" dirty="0" smtClean="0">
                <a:solidFill>
                  <a:srgbClr val="FF0000"/>
                </a:solidFill>
              </a:rPr>
              <a:t>a surprise for everyone.  The dictator’s will named Octavian, his eighteen-year-old grandnephew, as his heir.  </a:t>
            </a:r>
            <a:r>
              <a:rPr lang="en-US" sz="2800" b="1" dirty="0" smtClean="0">
                <a:solidFill>
                  <a:schemeClr val="tx1"/>
                </a:solidFill>
              </a:rPr>
              <a:t>An heir is someone who inherits a title or possessions.  </a:t>
            </a:r>
            <a:endParaRPr lang="en-US" sz="2800" b="1" dirty="0">
              <a:solidFill>
                <a:schemeClr val="tx1"/>
              </a:solidFill>
            </a:endParaRPr>
          </a:p>
        </p:txBody>
      </p:sp>
    </p:spTree>
  </p:cSld>
  <p:clrMapOvr>
    <a:masterClrMapping/>
  </p:clrMapOvr>
  <p:transition advTm="3375">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990600"/>
            <a:ext cx="6629400" cy="5410200"/>
          </a:xfrm>
        </p:spPr>
        <p:txBody>
          <a:bodyPr>
            <a:noAutofit/>
          </a:bodyPr>
          <a:lstStyle/>
          <a:p>
            <a:pPr algn="l"/>
            <a:r>
              <a:rPr lang="en-US" sz="3000" b="1" dirty="0" smtClean="0">
                <a:solidFill>
                  <a:srgbClr val="FF0000"/>
                </a:solidFill>
              </a:rPr>
              <a:t>The death of Julius Caesar 44</a:t>
            </a:r>
            <a:r>
              <a:rPr lang="en-US" sz="2400" b="1" dirty="0" smtClean="0">
                <a:solidFill>
                  <a:srgbClr val="FF0000"/>
                </a:solidFill>
              </a:rPr>
              <a:t>BCE</a:t>
            </a:r>
            <a:r>
              <a:rPr lang="en-US" sz="3000" b="1" dirty="0" smtClean="0">
                <a:solidFill>
                  <a:srgbClr val="FF0000"/>
                </a:solidFill>
              </a:rPr>
              <a:t> led </a:t>
            </a:r>
            <a:r>
              <a:rPr lang="en-US" sz="3000" b="1" dirty="0" smtClean="0">
                <a:solidFill>
                  <a:srgbClr val="FF0000"/>
                </a:solidFill>
              </a:rPr>
              <a:t>to </a:t>
            </a:r>
            <a:br>
              <a:rPr lang="en-US" sz="3000" b="1" dirty="0" smtClean="0">
                <a:solidFill>
                  <a:srgbClr val="FF0000"/>
                </a:solidFill>
              </a:rPr>
            </a:br>
            <a:r>
              <a:rPr lang="en-US" sz="3000" b="1" dirty="0" smtClean="0">
                <a:solidFill>
                  <a:srgbClr val="FF0000"/>
                </a:solidFill>
              </a:rPr>
              <a:t>thirteen </a:t>
            </a:r>
            <a:r>
              <a:rPr lang="en-US" sz="3000" b="1" dirty="0" smtClean="0">
                <a:solidFill>
                  <a:srgbClr val="FF0000"/>
                </a:solidFill>
              </a:rPr>
              <a:t>years of war and ultimately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to </a:t>
            </a:r>
            <a:r>
              <a:rPr lang="en-US" sz="3000" b="1" dirty="0" smtClean="0">
                <a:solidFill>
                  <a:srgbClr val="FF0000"/>
                </a:solidFill>
              </a:rPr>
              <a:t>the end of the Roman Republic.  By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33</a:t>
            </a:r>
            <a:r>
              <a:rPr lang="en-US" sz="2400" b="1" dirty="0" smtClean="0">
                <a:solidFill>
                  <a:srgbClr val="FF0000"/>
                </a:solidFill>
              </a:rPr>
              <a:t>BCE</a:t>
            </a:r>
            <a:r>
              <a:rPr lang="en-US" sz="3000" b="1" dirty="0" smtClean="0">
                <a:solidFill>
                  <a:srgbClr val="FF0000"/>
                </a:solidFill>
              </a:rPr>
              <a:t>, both Caesar’s </a:t>
            </a:r>
            <a:r>
              <a:rPr lang="en-US" sz="3000" b="1" dirty="0" smtClean="0">
                <a:solidFill>
                  <a:srgbClr val="FF0000"/>
                </a:solidFill>
              </a:rPr>
              <a:t>most </a:t>
            </a:r>
            <a:r>
              <a:rPr lang="en-US" sz="3000" b="1" dirty="0" smtClean="0">
                <a:solidFill>
                  <a:srgbClr val="FF0000"/>
                </a:solidFill>
              </a:rPr>
              <a:t>trusted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lieutenant </a:t>
            </a:r>
            <a:r>
              <a:rPr lang="en-US" sz="3000" b="1" dirty="0" smtClean="0">
                <a:solidFill>
                  <a:srgbClr val="FF0000"/>
                </a:solidFill>
              </a:rPr>
              <a:t>and the last queen of Egypt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would </a:t>
            </a:r>
            <a:r>
              <a:rPr lang="en-US" sz="3000" b="1" dirty="0" smtClean="0">
                <a:solidFill>
                  <a:srgbClr val="FF0000"/>
                </a:solidFill>
              </a:rPr>
              <a:t>be dead, and a young man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Caesar </a:t>
            </a:r>
            <a:r>
              <a:rPr lang="en-US" sz="3000" b="1" dirty="0" smtClean="0">
                <a:solidFill>
                  <a:srgbClr val="FF0000"/>
                </a:solidFill>
              </a:rPr>
              <a:t>apparently met only once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would </a:t>
            </a:r>
            <a:r>
              <a:rPr lang="en-US" sz="3000" b="1" dirty="0" smtClean="0">
                <a:solidFill>
                  <a:srgbClr val="FF0000"/>
                </a:solidFill>
              </a:rPr>
              <a:t>become </a:t>
            </a:r>
            <a:r>
              <a:rPr lang="en-US" sz="3000" b="1" dirty="0" smtClean="0">
                <a:solidFill>
                  <a:srgbClr val="FF0000"/>
                </a:solidFill>
              </a:rPr>
              <a:t>his </a:t>
            </a:r>
            <a:r>
              <a:rPr lang="en-US" sz="3000" b="1" dirty="0" smtClean="0">
                <a:solidFill>
                  <a:srgbClr val="FF0000"/>
                </a:solidFill>
              </a:rPr>
              <a:t>adopted son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and </a:t>
            </a:r>
            <a:r>
              <a:rPr lang="en-US" sz="3000" b="1" dirty="0" smtClean="0">
                <a:solidFill>
                  <a:srgbClr val="FF0000"/>
                </a:solidFill>
              </a:rPr>
              <a:t>the most powerful man in Rome for over forty years.  </a:t>
            </a:r>
            <a:r>
              <a:rPr lang="en-US" sz="3000" b="1" dirty="0" smtClean="0">
                <a:solidFill>
                  <a:schemeClr val="tx1"/>
                </a:solidFill>
              </a:rPr>
              <a:t>The story begins in Egypt.</a:t>
            </a:r>
            <a:endParaRPr lang="en-US" sz="3000" b="1" dirty="0">
              <a:solidFill>
                <a:schemeClr val="tx1"/>
              </a:solidFill>
            </a:endParaRPr>
          </a:p>
        </p:txBody>
      </p:sp>
      <p:pic>
        <p:nvPicPr>
          <p:cNvPr id="6" name="Picture 2"/>
          <p:cNvPicPr>
            <a:picLocks noChangeAspect="1" noChangeArrowheads="1"/>
          </p:cNvPicPr>
          <p:nvPr/>
        </p:nvPicPr>
        <p:blipFill>
          <a:blip r:embed="rId2" cstate="print"/>
          <a:srcRect/>
          <a:stretch>
            <a:fillRect/>
          </a:stretch>
        </p:blipFill>
        <p:spPr bwMode="auto">
          <a:xfrm>
            <a:off x="6400800" y="990600"/>
            <a:ext cx="2743200" cy="3438144"/>
          </a:xfrm>
          <a:prstGeom prst="rect">
            <a:avLst/>
          </a:prstGeom>
          <a:noFill/>
          <a:ln w="9525">
            <a:noFill/>
            <a:miter lim="800000"/>
            <a:headEnd/>
            <a:tailEnd/>
          </a:ln>
          <a:effectLst/>
        </p:spPr>
      </p:pic>
      <p:sp>
        <p:nvSpPr>
          <p:cNvPr id="7"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2328">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990600"/>
            <a:ext cx="4800600" cy="5410200"/>
          </a:xfrm>
        </p:spPr>
        <p:txBody>
          <a:bodyPr>
            <a:noAutofit/>
          </a:bodyPr>
          <a:lstStyle/>
          <a:p>
            <a:pPr algn="l"/>
            <a:r>
              <a:rPr lang="en-US" sz="3000" b="1" dirty="0" smtClean="0">
                <a:solidFill>
                  <a:schemeClr val="tx1"/>
                </a:solidFill>
              </a:rPr>
              <a:t>Despite having met only once, Caesar’s will decreed that Octavian be treated as </a:t>
            </a:r>
            <a:r>
              <a:rPr lang="en-US" sz="3000" b="1" dirty="0" smtClean="0">
                <a:solidFill>
                  <a:schemeClr val="tx1"/>
                </a:solidFill>
              </a:rPr>
              <a:t>his </a:t>
            </a:r>
            <a:r>
              <a:rPr lang="en-US" sz="3000" b="1" dirty="0" smtClean="0">
                <a:solidFill>
                  <a:schemeClr val="tx1"/>
                </a:solidFill>
              </a:rPr>
              <a:t>son.  </a:t>
            </a:r>
            <a:r>
              <a:rPr lang="en-US" sz="3000" b="1" dirty="0" smtClean="0">
                <a:solidFill>
                  <a:srgbClr val="FF0000"/>
                </a:solidFill>
              </a:rPr>
              <a:t>Octavian instantly became one of the wealthiest men in Rome, but even more important, Roman law allowed Octavian to call himself Caesar.</a:t>
            </a:r>
            <a:endParaRPr lang="en-US" sz="3000" b="1" dirty="0">
              <a:solidFill>
                <a:srgbClr val="FF0000"/>
              </a:solidFill>
            </a:endParaRPr>
          </a:p>
        </p:txBody>
      </p:sp>
      <p:pic>
        <p:nvPicPr>
          <p:cNvPr id="4" name="Picture 1"/>
          <p:cNvPicPr>
            <a:picLocks noChangeAspect="1" noChangeArrowheads="1"/>
          </p:cNvPicPr>
          <p:nvPr/>
        </p:nvPicPr>
        <p:blipFill>
          <a:blip r:embed="rId2" cstate="print"/>
          <a:srcRect/>
          <a:stretch>
            <a:fillRect/>
          </a:stretch>
        </p:blipFill>
        <p:spPr bwMode="auto">
          <a:xfrm>
            <a:off x="0" y="2532888"/>
            <a:ext cx="3276600" cy="4325112"/>
          </a:xfrm>
          <a:prstGeom prst="rect">
            <a:avLst/>
          </a:prstGeom>
          <a:noFill/>
          <a:ln w="9525">
            <a:noFill/>
            <a:miter lim="800000"/>
            <a:headEnd/>
            <a:tailEnd/>
          </a:ln>
          <a:effectLst/>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648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990600"/>
            <a:ext cx="4800600" cy="5410200"/>
          </a:xfrm>
        </p:spPr>
        <p:txBody>
          <a:bodyPr>
            <a:noAutofit/>
          </a:bodyPr>
          <a:lstStyle/>
          <a:p>
            <a:pPr algn="l"/>
            <a:r>
              <a:rPr lang="en-US" sz="3000" b="1" dirty="0" smtClean="0">
                <a:solidFill>
                  <a:srgbClr val="FF0000"/>
                </a:solidFill>
              </a:rPr>
              <a:t>Despite having met only once, Caesar’s will decreed that Octavian be treated as </a:t>
            </a:r>
            <a:r>
              <a:rPr lang="en-US" sz="3000" b="1" dirty="0" smtClean="0">
                <a:solidFill>
                  <a:srgbClr val="FF0000"/>
                </a:solidFill>
              </a:rPr>
              <a:t>his </a:t>
            </a:r>
            <a:r>
              <a:rPr lang="en-US" sz="3000" b="1" dirty="0" smtClean="0">
                <a:solidFill>
                  <a:srgbClr val="FF0000"/>
                </a:solidFill>
              </a:rPr>
              <a:t>son.  </a:t>
            </a:r>
            <a:r>
              <a:rPr lang="en-US" sz="3000" b="1" dirty="0" smtClean="0">
                <a:solidFill>
                  <a:schemeClr val="tx1"/>
                </a:solidFill>
              </a:rPr>
              <a:t>Octavian instantly became one of the wealthiest men in Rome, but even more important, Roman law allowed Octavian to call himself Caesar.</a:t>
            </a:r>
            <a:endParaRPr lang="en-US" sz="3000" b="1" dirty="0">
              <a:solidFill>
                <a:schemeClr val="tx1"/>
              </a:solidFill>
            </a:endParaRPr>
          </a:p>
        </p:txBody>
      </p:sp>
      <p:pic>
        <p:nvPicPr>
          <p:cNvPr id="4" name="Picture 1"/>
          <p:cNvPicPr>
            <a:picLocks noChangeAspect="1" noChangeArrowheads="1"/>
          </p:cNvPicPr>
          <p:nvPr/>
        </p:nvPicPr>
        <p:blipFill>
          <a:blip r:embed="rId2" cstate="print"/>
          <a:srcRect/>
          <a:stretch>
            <a:fillRect/>
          </a:stretch>
        </p:blipFill>
        <p:spPr bwMode="auto">
          <a:xfrm>
            <a:off x="0" y="2532888"/>
            <a:ext cx="3276600" cy="4325112"/>
          </a:xfrm>
          <a:prstGeom prst="rect">
            <a:avLst/>
          </a:prstGeom>
          <a:noFill/>
          <a:ln w="9525">
            <a:noFill/>
            <a:miter lim="800000"/>
            <a:headEnd/>
            <a:tailEnd/>
          </a:ln>
          <a:effectLst/>
        </p:spPr>
      </p:pic>
      <p:sp>
        <p:nvSpPr>
          <p:cNvPr id="6" name="Title 1"/>
          <p:cNvSpPr>
            <a:spLocks noGrp="1"/>
          </p:cNvSpPr>
          <p:nvPr>
            <p:ph type="ctrTitle"/>
          </p:nvPr>
        </p:nvSpPr>
        <p:spPr>
          <a:xfrm>
            <a:off x="0" y="0"/>
            <a:ext cx="9144000" cy="688975"/>
          </a:xfrm>
        </p:spPr>
        <p:txBody>
          <a:bodyPr>
            <a:normAutofit fontScale="90000"/>
          </a:bodyPr>
          <a:lstStyle/>
          <a:p>
            <a:r>
              <a:rPr lang="en-US" sz="3200" dirty="0" smtClean="0">
                <a:solidFill>
                  <a:schemeClr val="accent2">
                    <a:lumMod val="75000"/>
                  </a:schemeClr>
                </a:solidFill>
                <a:latin typeface="Aharoni" pitchFamily="2" charset="-79"/>
                <a:cs typeface="Aharoni" pitchFamily="2" charset="-79"/>
              </a:rPr>
              <a:t>Cleopatra and Rome                             Ancient Rome</a:t>
            </a:r>
            <a:endParaRPr lang="en-US" sz="3200" dirty="0">
              <a:solidFill>
                <a:schemeClr val="accent2">
                  <a:lumMod val="75000"/>
                </a:schemeClr>
              </a:solidFill>
              <a:latin typeface="Aharoni" pitchFamily="2" charset="-79"/>
              <a:cs typeface="Aharoni" pitchFamily="2" charset="-79"/>
            </a:endParaRPr>
          </a:p>
        </p:txBody>
      </p:sp>
    </p:spTree>
  </p:cSld>
  <p:clrMapOvr>
    <a:masterClrMapping/>
  </p:clrMapOvr>
  <p:transition advTm="9938">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6858000" y="533400"/>
            <a:ext cx="2286000" cy="3017520"/>
          </a:xfrm>
          <a:prstGeom prst="rect">
            <a:avLst/>
          </a:prstGeom>
          <a:noFill/>
          <a:ln w="9525">
            <a:noFill/>
            <a:miter lim="800000"/>
            <a:headEnd/>
            <a:tailEnd/>
          </a:ln>
          <a:effectLst/>
        </p:spPr>
      </p:pic>
      <p:sp>
        <p:nvSpPr>
          <p:cNvPr id="3" name="Subtitle 2"/>
          <p:cNvSpPr>
            <a:spLocks noGrp="1"/>
          </p:cNvSpPr>
          <p:nvPr>
            <p:ph type="subTitle" idx="1"/>
          </p:nvPr>
        </p:nvSpPr>
        <p:spPr>
          <a:xfrm>
            <a:off x="457200" y="914400"/>
            <a:ext cx="5334000" cy="5410200"/>
          </a:xfrm>
        </p:spPr>
        <p:txBody>
          <a:bodyPr>
            <a:noAutofit/>
          </a:bodyPr>
          <a:lstStyle/>
          <a:p>
            <a:pPr algn="l"/>
            <a:r>
              <a:rPr lang="en-US" sz="3000" b="1" dirty="0" smtClean="0">
                <a:solidFill>
                  <a:schemeClr val="tx1"/>
                </a:solidFill>
              </a:rPr>
              <a:t>Octavian came to Rome to claim his inheritance, but Marc Antony dismissed the young heir.  </a:t>
            </a:r>
            <a:r>
              <a:rPr lang="en-US" sz="3000" b="1" dirty="0" smtClean="0">
                <a:solidFill>
                  <a:srgbClr val="FF0000"/>
                </a:solidFill>
              </a:rPr>
              <a:t>Octavian raised an army of soldiers who were loyal to Julius Caesar, plunging Rome into months of turmoil. As a result, </a:t>
            </a:r>
            <a:r>
              <a:rPr lang="en-US" sz="3000" b="1" dirty="0" smtClean="0">
                <a:solidFill>
                  <a:srgbClr val="FF0000"/>
                </a:solidFill>
              </a:rPr>
              <a:t>Octavian </a:t>
            </a:r>
            <a:r>
              <a:rPr lang="en-US" sz="3000" b="1" dirty="0" smtClean="0">
                <a:solidFill>
                  <a:srgbClr val="FF0000"/>
                </a:solidFill>
              </a:rPr>
              <a:t>and Marc Antony agreed to an uneasy truce; Marc Antony married Octavian’s sister to seal the alliance. </a:t>
            </a:r>
            <a:endParaRPr lang="en-US" sz="3000" b="1" dirty="0">
              <a:solidFill>
                <a:srgbClr val="FF0000"/>
              </a:solidFill>
            </a:endParaRPr>
          </a:p>
        </p:txBody>
      </p:sp>
      <p:pic>
        <p:nvPicPr>
          <p:cNvPr id="4" name="Picture 2" descr="http://upload.wikimedia.org/wikipedia/commons/1/12/M_Antonius_modified.png"/>
          <p:cNvPicPr>
            <a:picLocks noChangeAspect="1" noChangeArrowheads="1"/>
          </p:cNvPicPr>
          <p:nvPr/>
        </p:nvPicPr>
        <p:blipFill>
          <a:blip r:embed="rId3" cstate="print"/>
          <a:srcRect/>
          <a:stretch>
            <a:fillRect/>
          </a:stretch>
        </p:blipFill>
        <p:spPr bwMode="auto">
          <a:xfrm>
            <a:off x="6248400" y="2427112"/>
            <a:ext cx="2286000" cy="2906888"/>
          </a:xfrm>
          <a:prstGeom prst="rect">
            <a:avLst/>
          </a:prstGeom>
          <a:noFill/>
        </p:spPr>
      </p:pic>
      <p:sp>
        <p:nvSpPr>
          <p:cNvPr id="7"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55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6858000" y="533400"/>
            <a:ext cx="2286000" cy="3017520"/>
          </a:xfrm>
          <a:prstGeom prst="rect">
            <a:avLst/>
          </a:prstGeom>
          <a:noFill/>
          <a:ln w="9525">
            <a:noFill/>
            <a:miter lim="800000"/>
            <a:headEnd/>
            <a:tailEnd/>
          </a:ln>
          <a:effectLst/>
        </p:spPr>
      </p:pic>
      <p:sp>
        <p:nvSpPr>
          <p:cNvPr id="3" name="Subtitle 2"/>
          <p:cNvSpPr>
            <a:spLocks noGrp="1"/>
          </p:cNvSpPr>
          <p:nvPr>
            <p:ph type="subTitle" idx="1"/>
          </p:nvPr>
        </p:nvSpPr>
        <p:spPr>
          <a:xfrm>
            <a:off x="457200" y="914400"/>
            <a:ext cx="5334000" cy="5410200"/>
          </a:xfrm>
        </p:spPr>
        <p:txBody>
          <a:bodyPr>
            <a:noAutofit/>
          </a:bodyPr>
          <a:lstStyle/>
          <a:p>
            <a:pPr algn="l"/>
            <a:r>
              <a:rPr lang="en-US" sz="3000" b="1" dirty="0" smtClean="0">
                <a:solidFill>
                  <a:srgbClr val="FF0000"/>
                </a:solidFill>
              </a:rPr>
              <a:t>Octavian came to Rome to claim his inheritance, but Marc Antony dismissed the young heir.  </a:t>
            </a:r>
            <a:r>
              <a:rPr lang="en-US" sz="3000" b="1" dirty="0" smtClean="0">
                <a:solidFill>
                  <a:schemeClr val="tx1"/>
                </a:solidFill>
              </a:rPr>
              <a:t>Octavian raised an army of soldiers who were loyal to Julius Caesar, plunging Rome into months of turmoil. </a:t>
            </a:r>
            <a:r>
              <a:rPr lang="en-US" sz="3000" b="1" dirty="0" smtClean="0">
                <a:solidFill>
                  <a:srgbClr val="FF0000"/>
                </a:solidFill>
              </a:rPr>
              <a:t>As </a:t>
            </a:r>
            <a:r>
              <a:rPr lang="en-US" sz="3000" b="1" dirty="0" smtClean="0">
                <a:solidFill>
                  <a:srgbClr val="FF0000"/>
                </a:solidFill>
              </a:rPr>
              <a:t>a result, </a:t>
            </a:r>
            <a:r>
              <a:rPr lang="en-US" sz="3000" b="1" dirty="0" smtClean="0">
                <a:solidFill>
                  <a:srgbClr val="FF0000"/>
                </a:solidFill>
              </a:rPr>
              <a:t>Octavian </a:t>
            </a:r>
            <a:r>
              <a:rPr lang="en-US" sz="3000" b="1" dirty="0" smtClean="0">
                <a:solidFill>
                  <a:srgbClr val="FF0000"/>
                </a:solidFill>
              </a:rPr>
              <a:t>and Marc Antony agreed to an uneasy truce; Marc Antony married Octavian’s sister to seal the alliance. </a:t>
            </a:r>
            <a:endParaRPr lang="en-US" sz="3000" b="1" dirty="0">
              <a:solidFill>
                <a:srgbClr val="FF0000"/>
              </a:solidFill>
            </a:endParaRPr>
          </a:p>
        </p:txBody>
      </p:sp>
      <p:pic>
        <p:nvPicPr>
          <p:cNvPr id="4" name="Picture 2" descr="http://upload.wikimedia.org/wikipedia/commons/1/12/M_Antonius_modified.png"/>
          <p:cNvPicPr>
            <a:picLocks noChangeAspect="1" noChangeArrowheads="1"/>
          </p:cNvPicPr>
          <p:nvPr/>
        </p:nvPicPr>
        <p:blipFill>
          <a:blip r:embed="rId3" cstate="print"/>
          <a:srcRect/>
          <a:stretch>
            <a:fillRect/>
          </a:stretch>
        </p:blipFill>
        <p:spPr bwMode="auto">
          <a:xfrm>
            <a:off x="6248400" y="2427112"/>
            <a:ext cx="2286000" cy="2906888"/>
          </a:xfrm>
          <a:prstGeom prst="rect">
            <a:avLst/>
          </a:prstGeom>
          <a:noFill/>
        </p:spPr>
      </p:pic>
      <p:sp>
        <p:nvSpPr>
          <p:cNvPr id="7"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7016">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6858000" y="533400"/>
            <a:ext cx="2286000" cy="3017520"/>
          </a:xfrm>
          <a:prstGeom prst="rect">
            <a:avLst/>
          </a:prstGeom>
          <a:noFill/>
          <a:ln w="9525">
            <a:noFill/>
            <a:miter lim="800000"/>
            <a:headEnd/>
            <a:tailEnd/>
          </a:ln>
          <a:effectLst/>
        </p:spPr>
      </p:pic>
      <p:sp>
        <p:nvSpPr>
          <p:cNvPr id="3" name="Subtitle 2"/>
          <p:cNvSpPr>
            <a:spLocks noGrp="1"/>
          </p:cNvSpPr>
          <p:nvPr>
            <p:ph type="subTitle" idx="1"/>
          </p:nvPr>
        </p:nvSpPr>
        <p:spPr>
          <a:xfrm>
            <a:off x="457200" y="914400"/>
            <a:ext cx="5334000" cy="5410200"/>
          </a:xfrm>
        </p:spPr>
        <p:txBody>
          <a:bodyPr>
            <a:noAutofit/>
          </a:bodyPr>
          <a:lstStyle/>
          <a:p>
            <a:pPr algn="l"/>
            <a:r>
              <a:rPr lang="en-US" sz="3000" b="1" dirty="0" smtClean="0">
                <a:solidFill>
                  <a:srgbClr val="FF0000"/>
                </a:solidFill>
              </a:rPr>
              <a:t>Octavian came to Rome to claim his inheritance, but Marc Antony dismissed the young heir.  Octavian raised an army of soldiers who were loyal to Julius Caesar, plunging Rome into months of turmoil. </a:t>
            </a:r>
            <a:r>
              <a:rPr lang="en-US" sz="3000" b="1" dirty="0" smtClean="0">
                <a:solidFill>
                  <a:schemeClr val="tx1"/>
                </a:solidFill>
              </a:rPr>
              <a:t>As a result, Octavian </a:t>
            </a:r>
            <a:r>
              <a:rPr lang="en-US" sz="3000" b="1" dirty="0" smtClean="0">
                <a:solidFill>
                  <a:schemeClr val="tx1"/>
                </a:solidFill>
              </a:rPr>
              <a:t>and Marc Antony agreed to an uneasy truce; Marc Antony married Octavian’s sister to seal the alliance. </a:t>
            </a:r>
            <a:endParaRPr lang="en-US" sz="3000" b="1" dirty="0">
              <a:solidFill>
                <a:schemeClr val="tx1"/>
              </a:solidFill>
            </a:endParaRPr>
          </a:p>
        </p:txBody>
      </p:sp>
      <p:pic>
        <p:nvPicPr>
          <p:cNvPr id="4" name="Picture 2" descr="http://upload.wikimedia.org/wikipedia/commons/1/12/M_Antonius_modified.png"/>
          <p:cNvPicPr>
            <a:picLocks noChangeAspect="1" noChangeArrowheads="1"/>
          </p:cNvPicPr>
          <p:nvPr/>
        </p:nvPicPr>
        <p:blipFill>
          <a:blip r:embed="rId3" cstate="print"/>
          <a:srcRect/>
          <a:stretch>
            <a:fillRect/>
          </a:stretch>
        </p:blipFill>
        <p:spPr bwMode="auto">
          <a:xfrm>
            <a:off x="6248400" y="2427112"/>
            <a:ext cx="2286000" cy="2906888"/>
          </a:xfrm>
          <a:prstGeom prst="rect">
            <a:avLst/>
          </a:prstGeom>
          <a:noFill/>
        </p:spPr>
      </p:pic>
      <p:sp>
        <p:nvSpPr>
          <p:cNvPr id="7"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9797">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6600" y="609600"/>
            <a:ext cx="5181600" cy="5638800"/>
          </a:xfrm>
        </p:spPr>
        <p:txBody>
          <a:bodyPr>
            <a:noAutofit/>
          </a:bodyPr>
          <a:lstStyle/>
          <a:p>
            <a:pPr algn="l"/>
            <a:r>
              <a:rPr lang="en-US" sz="3000" b="1" dirty="0" smtClean="0">
                <a:solidFill>
                  <a:schemeClr val="tx1"/>
                </a:solidFill>
              </a:rPr>
              <a:t>Octavian and Marc Antony  formed the Second Triumvirate with a third general named Lepidus.  </a:t>
            </a:r>
            <a:r>
              <a:rPr lang="en-US" sz="3000" b="1" dirty="0" smtClean="0">
                <a:solidFill>
                  <a:srgbClr val="FF0000"/>
                </a:solidFill>
              </a:rPr>
              <a:t>Octavian remained in Rome while Antony took control of the empire’s eastern provinces.  </a:t>
            </a:r>
            <a:endParaRPr lang="en-US" sz="3000" b="1" dirty="0">
              <a:solidFill>
                <a:srgbClr val="FF0000"/>
              </a:solidFill>
            </a:endParaRPr>
          </a:p>
        </p:txBody>
      </p:sp>
      <p:pic>
        <p:nvPicPr>
          <p:cNvPr id="5" name="Picture 1"/>
          <p:cNvPicPr>
            <a:picLocks noChangeAspect="1" noChangeArrowheads="1"/>
          </p:cNvPicPr>
          <p:nvPr/>
        </p:nvPicPr>
        <p:blipFill>
          <a:blip r:embed="rId2" cstate="print"/>
          <a:srcRect/>
          <a:stretch>
            <a:fillRect/>
          </a:stretch>
        </p:blipFill>
        <p:spPr bwMode="auto">
          <a:xfrm>
            <a:off x="0" y="716280"/>
            <a:ext cx="2032000" cy="2682240"/>
          </a:xfrm>
          <a:prstGeom prst="rect">
            <a:avLst/>
          </a:prstGeom>
          <a:noFill/>
          <a:ln w="9525">
            <a:noFill/>
            <a:miter lim="800000"/>
            <a:headEnd/>
            <a:tailEnd/>
          </a:ln>
          <a:effectLst/>
        </p:spPr>
      </p:pic>
      <p:pic>
        <p:nvPicPr>
          <p:cNvPr id="4" name="Picture 2" descr="http://upload.wikimedia.org/wikipedia/commons/1/12/M_Antonius_modified.png"/>
          <p:cNvPicPr>
            <a:picLocks noChangeAspect="1" noChangeArrowheads="1"/>
          </p:cNvPicPr>
          <p:nvPr/>
        </p:nvPicPr>
        <p:blipFill>
          <a:blip r:embed="rId3" cstate="print"/>
          <a:srcRect/>
          <a:stretch>
            <a:fillRect/>
          </a:stretch>
        </p:blipFill>
        <p:spPr bwMode="auto">
          <a:xfrm>
            <a:off x="990600" y="2438400"/>
            <a:ext cx="2217198" cy="2819400"/>
          </a:xfrm>
          <a:prstGeom prst="rect">
            <a:avLst/>
          </a:prstGeom>
          <a:noFill/>
        </p:spPr>
      </p:pic>
      <p:pic>
        <p:nvPicPr>
          <p:cNvPr id="5121" name="Picture 1"/>
          <p:cNvPicPr>
            <a:picLocks noChangeAspect="1" noChangeArrowheads="1"/>
          </p:cNvPicPr>
          <p:nvPr/>
        </p:nvPicPr>
        <p:blipFill>
          <a:blip r:embed="rId4" cstate="print"/>
          <a:srcRect/>
          <a:stretch>
            <a:fillRect/>
          </a:stretch>
        </p:blipFill>
        <p:spPr bwMode="auto">
          <a:xfrm>
            <a:off x="0" y="4169664"/>
            <a:ext cx="2133600" cy="2688336"/>
          </a:xfrm>
          <a:prstGeom prst="rect">
            <a:avLst/>
          </a:prstGeom>
          <a:noFill/>
          <a:ln w="9525">
            <a:noFill/>
            <a:miter lim="800000"/>
            <a:headEnd/>
            <a:tailEnd/>
          </a:ln>
          <a:effectLst/>
        </p:spPr>
      </p:pic>
      <p:sp>
        <p:nvSpPr>
          <p:cNvPr id="8"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76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121"/>
                                        </p:tgtEl>
                                        <p:attrNameLst>
                                          <p:attrName>style.visibility</p:attrName>
                                        </p:attrNameLst>
                                      </p:cBhvr>
                                      <p:to>
                                        <p:strVal val="visible"/>
                                      </p:to>
                                    </p:set>
                                    <p:animEffect transition="in" filter="fade">
                                      <p:cBhvr>
                                        <p:cTn id="15" dur="20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6600" y="609600"/>
            <a:ext cx="5181600" cy="5638800"/>
          </a:xfrm>
        </p:spPr>
        <p:txBody>
          <a:bodyPr>
            <a:noAutofit/>
          </a:bodyPr>
          <a:lstStyle/>
          <a:p>
            <a:pPr algn="l"/>
            <a:r>
              <a:rPr lang="en-US" sz="3000" b="1" dirty="0" smtClean="0">
                <a:solidFill>
                  <a:srgbClr val="FF0000"/>
                </a:solidFill>
              </a:rPr>
              <a:t>Octavian and Marc Antony  formed the Second Triumvirate with a third general named Lepidus.  </a:t>
            </a:r>
            <a:r>
              <a:rPr lang="en-US" sz="3000" b="1" dirty="0" smtClean="0">
                <a:solidFill>
                  <a:schemeClr val="tx1"/>
                </a:solidFill>
              </a:rPr>
              <a:t>Octavian remained in Rome while Antony took control of the empire’s eastern provinces.  </a:t>
            </a:r>
            <a:endParaRPr lang="en-US" sz="3000" b="1" dirty="0">
              <a:solidFill>
                <a:srgbClr val="FF0000"/>
              </a:solidFill>
            </a:endParaRPr>
          </a:p>
        </p:txBody>
      </p:sp>
      <p:pic>
        <p:nvPicPr>
          <p:cNvPr id="5" name="Picture 1"/>
          <p:cNvPicPr>
            <a:picLocks noChangeAspect="1" noChangeArrowheads="1"/>
          </p:cNvPicPr>
          <p:nvPr/>
        </p:nvPicPr>
        <p:blipFill>
          <a:blip r:embed="rId2" cstate="print"/>
          <a:srcRect/>
          <a:stretch>
            <a:fillRect/>
          </a:stretch>
        </p:blipFill>
        <p:spPr bwMode="auto">
          <a:xfrm>
            <a:off x="0" y="716280"/>
            <a:ext cx="2032000" cy="2682240"/>
          </a:xfrm>
          <a:prstGeom prst="rect">
            <a:avLst/>
          </a:prstGeom>
          <a:noFill/>
          <a:ln w="9525">
            <a:noFill/>
            <a:miter lim="800000"/>
            <a:headEnd/>
            <a:tailEnd/>
          </a:ln>
          <a:effectLst/>
        </p:spPr>
      </p:pic>
      <p:pic>
        <p:nvPicPr>
          <p:cNvPr id="4" name="Picture 2" descr="http://upload.wikimedia.org/wikipedia/commons/1/12/M_Antonius_modified.png"/>
          <p:cNvPicPr>
            <a:picLocks noChangeAspect="1" noChangeArrowheads="1"/>
          </p:cNvPicPr>
          <p:nvPr/>
        </p:nvPicPr>
        <p:blipFill>
          <a:blip r:embed="rId3" cstate="print"/>
          <a:srcRect/>
          <a:stretch>
            <a:fillRect/>
          </a:stretch>
        </p:blipFill>
        <p:spPr bwMode="auto">
          <a:xfrm>
            <a:off x="990600" y="2438400"/>
            <a:ext cx="2217198" cy="2819400"/>
          </a:xfrm>
          <a:prstGeom prst="rect">
            <a:avLst/>
          </a:prstGeom>
          <a:noFill/>
        </p:spPr>
      </p:pic>
      <p:pic>
        <p:nvPicPr>
          <p:cNvPr id="5121" name="Picture 1"/>
          <p:cNvPicPr>
            <a:picLocks noChangeAspect="1" noChangeArrowheads="1"/>
          </p:cNvPicPr>
          <p:nvPr/>
        </p:nvPicPr>
        <p:blipFill>
          <a:blip r:embed="rId4" cstate="print"/>
          <a:srcRect/>
          <a:stretch>
            <a:fillRect/>
          </a:stretch>
        </p:blipFill>
        <p:spPr bwMode="auto">
          <a:xfrm>
            <a:off x="0" y="4169664"/>
            <a:ext cx="2133600" cy="2688336"/>
          </a:xfrm>
          <a:prstGeom prst="rect">
            <a:avLst/>
          </a:prstGeom>
          <a:noFill/>
          <a:ln w="9525">
            <a:noFill/>
            <a:miter lim="800000"/>
            <a:headEnd/>
            <a:tailEnd/>
          </a:ln>
          <a:effectLst/>
        </p:spPr>
      </p:pic>
      <p:sp>
        <p:nvSpPr>
          <p:cNvPr id="8"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4797">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6600" y="609600"/>
            <a:ext cx="5181600" cy="5638800"/>
          </a:xfrm>
        </p:spPr>
        <p:txBody>
          <a:bodyPr>
            <a:noAutofit/>
          </a:bodyPr>
          <a:lstStyle/>
          <a:p>
            <a:pPr algn="l"/>
            <a:r>
              <a:rPr lang="en-US" sz="3000" b="1" dirty="0" smtClean="0">
                <a:solidFill>
                  <a:schemeClr val="tx1"/>
                </a:solidFill>
              </a:rPr>
              <a:t>In </a:t>
            </a:r>
            <a:r>
              <a:rPr lang="en-US" sz="3000" b="1" dirty="0" smtClean="0">
                <a:solidFill>
                  <a:schemeClr val="tx1"/>
                </a:solidFill>
              </a:rPr>
              <a:t>41</a:t>
            </a:r>
            <a:r>
              <a:rPr lang="en-US" sz="2400" b="1" dirty="0" smtClean="0">
                <a:solidFill>
                  <a:schemeClr val="tx1"/>
                </a:solidFill>
              </a:rPr>
              <a:t>BCE</a:t>
            </a:r>
            <a:r>
              <a:rPr lang="en-US" sz="3000" b="1" dirty="0" smtClean="0">
                <a:solidFill>
                  <a:schemeClr val="tx1"/>
                </a:solidFill>
              </a:rPr>
              <a:t>, Antony </a:t>
            </a:r>
            <a:r>
              <a:rPr lang="en-US" sz="3000" b="1" dirty="0" smtClean="0">
                <a:solidFill>
                  <a:schemeClr val="tx1"/>
                </a:solidFill>
              </a:rPr>
              <a:t>summoned </a:t>
            </a:r>
            <a:r>
              <a:rPr lang="en-US" sz="3000" b="1" dirty="0" smtClean="0">
                <a:solidFill>
                  <a:schemeClr val="tx1"/>
                </a:solidFill>
              </a:rPr>
              <a:t>Cleopatra to answer questions about her loyalty.  </a:t>
            </a:r>
            <a:r>
              <a:rPr lang="en-US" sz="3000" b="1" dirty="0" smtClean="0">
                <a:solidFill>
                  <a:srgbClr val="FF0000"/>
                </a:solidFill>
              </a:rPr>
              <a:t>The Egyptian </a:t>
            </a:r>
            <a:r>
              <a:rPr lang="en-US" sz="3000" b="1" dirty="0" smtClean="0">
                <a:solidFill>
                  <a:srgbClr val="FF0000"/>
                </a:solidFill>
              </a:rPr>
              <a:t>queen so charmed Antony that he moved to Alexandria to be with her.</a:t>
            </a:r>
            <a:endParaRPr lang="en-US" sz="3000" b="1" dirty="0">
              <a:solidFill>
                <a:srgbClr val="FF0000"/>
              </a:solidFill>
            </a:endParaRPr>
          </a:p>
        </p:txBody>
      </p:sp>
      <p:pic>
        <p:nvPicPr>
          <p:cNvPr id="4" name="Picture 2" descr="http://upload.wikimedia.org/wikipedia/commons/1/12/M_Antonius_modified.png"/>
          <p:cNvPicPr>
            <a:picLocks noChangeAspect="1" noChangeArrowheads="1"/>
          </p:cNvPicPr>
          <p:nvPr/>
        </p:nvPicPr>
        <p:blipFill>
          <a:blip r:embed="rId2" cstate="print"/>
          <a:srcRect/>
          <a:stretch>
            <a:fillRect/>
          </a:stretch>
        </p:blipFill>
        <p:spPr bwMode="auto">
          <a:xfrm>
            <a:off x="990600" y="2438400"/>
            <a:ext cx="2217198" cy="2819400"/>
          </a:xfrm>
          <a:prstGeom prst="rect">
            <a:avLst/>
          </a:prstGeom>
          <a:noFill/>
        </p:spPr>
      </p:pic>
      <p:sp>
        <p:nvSpPr>
          <p:cNvPr id="8"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41986" name="Picture 2"/>
          <p:cNvPicPr>
            <a:picLocks noChangeAspect="1" noChangeArrowheads="1"/>
          </p:cNvPicPr>
          <p:nvPr/>
        </p:nvPicPr>
        <p:blipFill>
          <a:blip r:embed="rId3" cstate="print"/>
          <a:srcRect/>
          <a:stretch>
            <a:fillRect/>
          </a:stretch>
        </p:blipFill>
        <p:spPr bwMode="auto">
          <a:xfrm>
            <a:off x="2667000" y="3657600"/>
            <a:ext cx="2362200" cy="2677160"/>
          </a:xfrm>
          <a:prstGeom prst="rect">
            <a:avLst/>
          </a:prstGeom>
          <a:noFill/>
          <a:ln w="9525">
            <a:noFill/>
            <a:miter lim="800000"/>
            <a:headEnd/>
            <a:tailEnd/>
          </a:ln>
          <a:effectLst/>
        </p:spPr>
      </p:pic>
    </p:spTree>
  </p:cSld>
  <p:clrMapOvr>
    <a:masterClrMapping/>
  </p:clrMapOvr>
  <p:transition advTm="606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5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6600" y="609600"/>
            <a:ext cx="5181600" cy="5638800"/>
          </a:xfrm>
        </p:spPr>
        <p:txBody>
          <a:bodyPr>
            <a:noAutofit/>
          </a:bodyPr>
          <a:lstStyle/>
          <a:p>
            <a:pPr algn="l"/>
            <a:r>
              <a:rPr lang="en-US" sz="3000" b="1" dirty="0" smtClean="0">
                <a:solidFill>
                  <a:srgbClr val="FF0000"/>
                </a:solidFill>
              </a:rPr>
              <a:t>In </a:t>
            </a:r>
            <a:r>
              <a:rPr lang="en-US" sz="3000" b="1" dirty="0" smtClean="0">
                <a:solidFill>
                  <a:srgbClr val="FF0000"/>
                </a:solidFill>
              </a:rPr>
              <a:t>41</a:t>
            </a:r>
            <a:r>
              <a:rPr lang="en-US" sz="2400" b="1" dirty="0" smtClean="0">
                <a:solidFill>
                  <a:srgbClr val="FF0000"/>
                </a:solidFill>
              </a:rPr>
              <a:t>BCE</a:t>
            </a:r>
            <a:r>
              <a:rPr lang="en-US" sz="3000" b="1" dirty="0" smtClean="0">
                <a:solidFill>
                  <a:srgbClr val="FF0000"/>
                </a:solidFill>
              </a:rPr>
              <a:t>, Antony </a:t>
            </a:r>
            <a:r>
              <a:rPr lang="en-US" sz="3000" b="1" dirty="0" smtClean="0">
                <a:solidFill>
                  <a:srgbClr val="FF0000"/>
                </a:solidFill>
              </a:rPr>
              <a:t>summoned </a:t>
            </a:r>
            <a:r>
              <a:rPr lang="en-US" sz="3000" b="1" dirty="0" smtClean="0">
                <a:solidFill>
                  <a:srgbClr val="FF0000"/>
                </a:solidFill>
              </a:rPr>
              <a:t>Cleopatra to answer questions about her loyalty.  </a:t>
            </a:r>
            <a:r>
              <a:rPr lang="en-US" sz="3000" b="1" dirty="0" smtClean="0">
                <a:solidFill>
                  <a:schemeClr val="tx1"/>
                </a:solidFill>
              </a:rPr>
              <a:t>The</a:t>
            </a:r>
            <a:r>
              <a:rPr lang="en-US" sz="3000" b="1" dirty="0" smtClean="0">
                <a:solidFill>
                  <a:srgbClr val="FF0000"/>
                </a:solidFill>
              </a:rPr>
              <a:t> </a:t>
            </a:r>
            <a:r>
              <a:rPr lang="en-US" sz="3000" b="1" dirty="0" smtClean="0">
                <a:solidFill>
                  <a:schemeClr val="tx1"/>
                </a:solidFill>
              </a:rPr>
              <a:t>Egyptian </a:t>
            </a:r>
            <a:r>
              <a:rPr lang="en-US" sz="3000" b="1" dirty="0" smtClean="0">
                <a:solidFill>
                  <a:schemeClr val="tx1"/>
                </a:solidFill>
              </a:rPr>
              <a:t>queen so charmed Antony that he moved to Alexandria to be with her.</a:t>
            </a:r>
            <a:endParaRPr lang="en-US" sz="3000" b="1" dirty="0">
              <a:solidFill>
                <a:schemeClr val="tx1"/>
              </a:solidFill>
            </a:endParaRPr>
          </a:p>
        </p:txBody>
      </p:sp>
      <p:pic>
        <p:nvPicPr>
          <p:cNvPr id="4" name="Picture 2" descr="http://upload.wikimedia.org/wikipedia/commons/1/12/M_Antonius_modified.png"/>
          <p:cNvPicPr>
            <a:picLocks noChangeAspect="1" noChangeArrowheads="1"/>
          </p:cNvPicPr>
          <p:nvPr/>
        </p:nvPicPr>
        <p:blipFill>
          <a:blip r:embed="rId2" cstate="print"/>
          <a:srcRect/>
          <a:stretch>
            <a:fillRect/>
          </a:stretch>
        </p:blipFill>
        <p:spPr bwMode="auto">
          <a:xfrm>
            <a:off x="990600" y="2438400"/>
            <a:ext cx="2217198" cy="2819400"/>
          </a:xfrm>
          <a:prstGeom prst="rect">
            <a:avLst/>
          </a:prstGeom>
          <a:noFill/>
        </p:spPr>
      </p:pic>
      <p:sp>
        <p:nvSpPr>
          <p:cNvPr id="8"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41986" name="Picture 2"/>
          <p:cNvPicPr>
            <a:picLocks noChangeAspect="1" noChangeArrowheads="1"/>
          </p:cNvPicPr>
          <p:nvPr/>
        </p:nvPicPr>
        <p:blipFill>
          <a:blip r:embed="rId3" cstate="print"/>
          <a:srcRect/>
          <a:stretch>
            <a:fillRect/>
          </a:stretch>
        </p:blipFill>
        <p:spPr bwMode="auto">
          <a:xfrm>
            <a:off x="2667000" y="3657600"/>
            <a:ext cx="2362200" cy="2677160"/>
          </a:xfrm>
          <a:prstGeom prst="rect">
            <a:avLst/>
          </a:prstGeom>
          <a:noFill/>
          <a:ln w="9525">
            <a:noFill/>
            <a:miter lim="800000"/>
            <a:headEnd/>
            <a:tailEnd/>
          </a:ln>
          <a:effectLst/>
        </p:spPr>
      </p:pic>
    </p:spTree>
  </p:cSld>
  <p:clrMapOvr>
    <a:masterClrMapping/>
  </p:clrMapOvr>
  <p:transition advTm="5828">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ng"/>
          <p:cNvPicPr>
            <a:picLocks noChangeAspect="1"/>
          </p:cNvPicPr>
          <p:nvPr/>
        </p:nvPicPr>
        <p:blipFill>
          <a:blip r:embed="rId2" cstate="print"/>
          <a:stretch>
            <a:fillRect/>
          </a:stretch>
        </p:blipFill>
        <p:spPr>
          <a:xfrm>
            <a:off x="1447800" y="609600"/>
            <a:ext cx="6248400" cy="3145028"/>
          </a:xfrm>
          <a:prstGeom prst="rect">
            <a:avLst/>
          </a:prstGeom>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8" name="Subtitle 2"/>
          <p:cNvSpPr>
            <a:spLocks noGrp="1"/>
          </p:cNvSpPr>
          <p:nvPr>
            <p:ph type="subTitle" idx="1"/>
          </p:nvPr>
        </p:nvSpPr>
        <p:spPr>
          <a:xfrm>
            <a:off x="304800" y="3810000"/>
            <a:ext cx="8458200" cy="2895600"/>
          </a:xfrm>
        </p:spPr>
        <p:txBody>
          <a:bodyPr>
            <a:noAutofit/>
          </a:bodyPr>
          <a:lstStyle/>
          <a:p>
            <a:pPr algn="l"/>
            <a:r>
              <a:rPr lang="en-US" sz="3000" b="1" dirty="0" smtClean="0">
                <a:solidFill>
                  <a:schemeClr val="tx1"/>
                </a:solidFill>
              </a:rPr>
              <a:t>Cleopatra regained sole control of Egypt after the mysterious poisoning of Ptolemy XIV.  </a:t>
            </a:r>
            <a:r>
              <a:rPr lang="en-US" sz="3000" b="1" dirty="0" smtClean="0">
                <a:solidFill>
                  <a:srgbClr val="FF0000"/>
                </a:solidFill>
              </a:rPr>
              <a:t>Antony and Cleopatra fell in love and had three children together.  Antony hoped to oust Octavian and rule </a:t>
            </a:r>
            <a:r>
              <a:rPr lang="en-US" sz="3000" b="1" dirty="0" smtClean="0">
                <a:solidFill>
                  <a:srgbClr val="FF0000"/>
                </a:solidFill>
              </a:rPr>
              <a:t>both Rome </a:t>
            </a:r>
            <a:r>
              <a:rPr lang="en-US" sz="3000" b="1" dirty="0" smtClean="0">
                <a:solidFill>
                  <a:srgbClr val="FF0000"/>
                </a:solidFill>
              </a:rPr>
              <a:t>and Egypt with Cleopatra, but Octavian used their </a:t>
            </a:r>
            <a:r>
              <a:rPr lang="en-US" sz="3000" b="1" dirty="0" smtClean="0">
                <a:solidFill>
                  <a:srgbClr val="FF0000"/>
                </a:solidFill>
              </a:rPr>
              <a:t>relationship </a:t>
            </a:r>
            <a:r>
              <a:rPr lang="en-US" sz="3000" b="1" dirty="0" smtClean="0">
                <a:solidFill>
                  <a:srgbClr val="FF0000"/>
                </a:solidFill>
              </a:rPr>
              <a:t>to his advantage.  </a:t>
            </a:r>
            <a:endParaRPr lang="en-US" sz="3000" b="1" dirty="0">
              <a:solidFill>
                <a:srgbClr val="FF0000"/>
              </a:solidFill>
            </a:endParaRPr>
          </a:p>
        </p:txBody>
      </p:sp>
    </p:spTree>
  </p:cSld>
  <p:clrMapOvr>
    <a:masterClrMapping/>
  </p:clrMapOvr>
  <p:transition advTm="64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43400" y="1676400"/>
            <a:ext cx="4114800" cy="4267200"/>
          </a:xfrm>
        </p:spPr>
        <p:txBody>
          <a:bodyPr>
            <a:noAutofit/>
          </a:bodyPr>
          <a:lstStyle/>
          <a:p>
            <a:pPr algn="l"/>
            <a:r>
              <a:rPr lang="en-US" sz="3000" b="1" dirty="0" smtClean="0">
                <a:solidFill>
                  <a:schemeClr val="tx1"/>
                </a:solidFill>
              </a:rPr>
              <a:t>By the time of Caesar’s death, the Greek speaking  </a:t>
            </a:r>
            <a:r>
              <a:rPr lang="en-US" sz="3000" b="1" dirty="0" smtClean="0">
                <a:solidFill>
                  <a:schemeClr val="tx1"/>
                </a:solidFill>
              </a:rPr>
              <a:t>Ptolemy family had </a:t>
            </a:r>
            <a:r>
              <a:rPr lang="en-US" sz="3000" b="1" dirty="0" smtClean="0">
                <a:solidFill>
                  <a:schemeClr val="tx1"/>
                </a:solidFill>
              </a:rPr>
              <a:t>ruled Egypt for more than 275 years.  </a:t>
            </a:r>
            <a:r>
              <a:rPr lang="en-US" sz="3000" b="1" dirty="0" smtClean="0">
                <a:solidFill>
                  <a:srgbClr val="FF0000"/>
                </a:solidFill>
              </a:rPr>
              <a:t>Ptolemy was a general who took control of the ancient land upon the death of Alexander the Great. </a:t>
            </a:r>
            <a:endParaRPr lang="en-US" sz="3000" b="1" dirty="0">
              <a:solidFill>
                <a:srgbClr val="FF0000"/>
              </a:solidFill>
            </a:endParaRPr>
          </a:p>
        </p:txBody>
      </p:sp>
      <p:pic>
        <p:nvPicPr>
          <p:cNvPr id="15361" name="Picture 1"/>
          <p:cNvPicPr>
            <a:picLocks noChangeAspect="1" noChangeArrowheads="1"/>
          </p:cNvPicPr>
          <p:nvPr/>
        </p:nvPicPr>
        <p:blipFill>
          <a:blip r:embed="rId2" cstate="print"/>
          <a:srcRect/>
          <a:stretch>
            <a:fillRect/>
          </a:stretch>
        </p:blipFill>
        <p:spPr bwMode="auto">
          <a:xfrm>
            <a:off x="0" y="1027113"/>
            <a:ext cx="3811587" cy="5830887"/>
          </a:xfrm>
          <a:prstGeom prst="rect">
            <a:avLst/>
          </a:prstGeom>
          <a:noFill/>
          <a:ln w="9525">
            <a:noFill/>
            <a:miter lim="800000"/>
            <a:headEnd/>
            <a:tailEnd/>
          </a:ln>
          <a:effectLst/>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84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fade">
                                      <p:cBhvr>
                                        <p:cTn id="7" dur="20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ng"/>
          <p:cNvPicPr>
            <a:picLocks noChangeAspect="1"/>
          </p:cNvPicPr>
          <p:nvPr/>
        </p:nvPicPr>
        <p:blipFill>
          <a:blip r:embed="rId2" cstate="print"/>
          <a:stretch>
            <a:fillRect/>
          </a:stretch>
        </p:blipFill>
        <p:spPr>
          <a:xfrm>
            <a:off x="1447800" y="609600"/>
            <a:ext cx="6248400" cy="3145028"/>
          </a:xfrm>
          <a:prstGeom prst="rect">
            <a:avLst/>
          </a:prstGeom>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8" name="Subtitle 2"/>
          <p:cNvSpPr>
            <a:spLocks noGrp="1"/>
          </p:cNvSpPr>
          <p:nvPr>
            <p:ph type="subTitle" idx="1"/>
          </p:nvPr>
        </p:nvSpPr>
        <p:spPr>
          <a:xfrm>
            <a:off x="304800" y="3810000"/>
            <a:ext cx="8458200" cy="2895600"/>
          </a:xfrm>
        </p:spPr>
        <p:txBody>
          <a:bodyPr>
            <a:noAutofit/>
          </a:bodyPr>
          <a:lstStyle/>
          <a:p>
            <a:pPr algn="l"/>
            <a:r>
              <a:rPr lang="en-US" sz="3000" b="1" dirty="0" smtClean="0">
                <a:solidFill>
                  <a:srgbClr val="FF0000"/>
                </a:solidFill>
              </a:rPr>
              <a:t>Cleopatra regained sole control of Egypt after the mysterious poisoning of Ptolemy XIV.  </a:t>
            </a:r>
            <a:r>
              <a:rPr lang="en-US" sz="3000" b="1" dirty="0" smtClean="0">
                <a:solidFill>
                  <a:schemeClr val="tx1"/>
                </a:solidFill>
              </a:rPr>
              <a:t>Antony and Cleopatra fell in love and had three children together. </a:t>
            </a:r>
            <a:r>
              <a:rPr lang="en-US" sz="3000" b="1" dirty="0" smtClean="0">
                <a:solidFill>
                  <a:srgbClr val="FF0000"/>
                </a:solidFill>
              </a:rPr>
              <a:t> Antony hoped to oust Octavian and rule </a:t>
            </a:r>
            <a:r>
              <a:rPr lang="en-US" sz="3000" b="1" dirty="0" smtClean="0">
                <a:solidFill>
                  <a:srgbClr val="FF0000"/>
                </a:solidFill>
              </a:rPr>
              <a:t>both Rome </a:t>
            </a:r>
            <a:r>
              <a:rPr lang="en-US" sz="3000" b="1" dirty="0" smtClean="0">
                <a:solidFill>
                  <a:srgbClr val="FF0000"/>
                </a:solidFill>
              </a:rPr>
              <a:t>and Egypt with Cleopatra, but Octavian used their </a:t>
            </a:r>
            <a:r>
              <a:rPr lang="en-US" sz="3000" b="1" dirty="0" smtClean="0">
                <a:solidFill>
                  <a:srgbClr val="FF0000"/>
                </a:solidFill>
              </a:rPr>
              <a:t>relationship </a:t>
            </a:r>
            <a:r>
              <a:rPr lang="en-US" sz="3000" b="1" dirty="0" smtClean="0">
                <a:solidFill>
                  <a:srgbClr val="FF0000"/>
                </a:solidFill>
              </a:rPr>
              <a:t>to his advantage.  </a:t>
            </a:r>
            <a:endParaRPr lang="en-US" sz="3000" b="1" dirty="0">
              <a:solidFill>
                <a:srgbClr val="FF0000"/>
              </a:solidFill>
            </a:endParaRPr>
          </a:p>
        </p:txBody>
      </p:sp>
    </p:spTree>
  </p:cSld>
  <p:clrMapOvr>
    <a:masterClrMapping/>
  </p:clrMapOvr>
  <p:transition advTm="3969">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0"/>
            <a:ext cx="8458200" cy="2895600"/>
          </a:xfrm>
        </p:spPr>
        <p:txBody>
          <a:bodyPr>
            <a:noAutofit/>
          </a:bodyPr>
          <a:lstStyle/>
          <a:p>
            <a:pPr algn="l"/>
            <a:r>
              <a:rPr lang="en-US" sz="3000" b="1" dirty="0" smtClean="0">
                <a:solidFill>
                  <a:srgbClr val="FF0000"/>
                </a:solidFill>
              </a:rPr>
              <a:t>Cleopatra regained sole control of Egypt after the mysterious poisoning of Ptolemy XIV.  Antony and Cleopatra fell in love and had three children together.  </a:t>
            </a:r>
            <a:r>
              <a:rPr lang="en-US" sz="3000" b="1" dirty="0" smtClean="0">
                <a:solidFill>
                  <a:schemeClr val="tx1"/>
                </a:solidFill>
              </a:rPr>
              <a:t>Antony hoped to oust Octavian and rule </a:t>
            </a:r>
            <a:r>
              <a:rPr lang="en-US" sz="3000" b="1" dirty="0" smtClean="0">
                <a:solidFill>
                  <a:schemeClr val="tx1"/>
                </a:solidFill>
              </a:rPr>
              <a:t>both Rome </a:t>
            </a:r>
            <a:r>
              <a:rPr lang="en-US" sz="3000" b="1" dirty="0" smtClean="0">
                <a:solidFill>
                  <a:schemeClr val="tx1"/>
                </a:solidFill>
              </a:rPr>
              <a:t>and Egypt with Cleopatra, but Octavian used their </a:t>
            </a:r>
            <a:r>
              <a:rPr lang="en-US" sz="3000" b="1" dirty="0" smtClean="0">
                <a:solidFill>
                  <a:schemeClr val="tx1"/>
                </a:solidFill>
              </a:rPr>
              <a:t>relationship </a:t>
            </a:r>
            <a:r>
              <a:rPr lang="en-US" sz="3000" b="1" dirty="0" smtClean="0">
                <a:solidFill>
                  <a:schemeClr val="tx1"/>
                </a:solidFill>
              </a:rPr>
              <a:t>to his advantage.  </a:t>
            </a:r>
            <a:endParaRPr lang="en-US" sz="3000" b="1" dirty="0">
              <a:solidFill>
                <a:schemeClr val="tx1"/>
              </a:solidFill>
            </a:endParaRPr>
          </a:p>
        </p:txBody>
      </p:sp>
      <p:pic>
        <p:nvPicPr>
          <p:cNvPr id="4" name="Picture 3" descr="!!.png"/>
          <p:cNvPicPr>
            <a:picLocks noChangeAspect="1"/>
          </p:cNvPicPr>
          <p:nvPr/>
        </p:nvPicPr>
        <p:blipFill>
          <a:blip r:embed="rId2" cstate="print"/>
          <a:stretch>
            <a:fillRect/>
          </a:stretch>
        </p:blipFill>
        <p:spPr>
          <a:xfrm>
            <a:off x="1447800" y="609600"/>
            <a:ext cx="6248400" cy="3145028"/>
          </a:xfrm>
          <a:prstGeom prst="rect">
            <a:avLst/>
          </a:prstGeom>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911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5800" y="914400"/>
            <a:ext cx="4495800" cy="5715000"/>
          </a:xfrm>
        </p:spPr>
        <p:txBody>
          <a:bodyPr>
            <a:noAutofit/>
          </a:bodyPr>
          <a:lstStyle/>
          <a:p>
            <a:pPr algn="l"/>
            <a:r>
              <a:rPr lang="en-US" sz="3000" b="1" dirty="0" smtClean="0">
                <a:solidFill>
                  <a:schemeClr val="tx1"/>
                </a:solidFill>
              </a:rPr>
              <a:t>Octavian told the Roman people that Cleopatra cast a spell on Antony and argued that Antony was willing to give away the Roman world to a foreign woman.  </a:t>
            </a:r>
            <a:r>
              <a:rPr lang="en-US" sz="3000" b="1" dirty="0" smtClean="0">
                <a:solidFill>
                  <a:srgbClr val="FF0000"/>
                </a:solidFill>
              </a:rPr>
              <a:t>Octavian </a:t>
            </a:r>
            <a:r>
              <a:rPr lang="en-US" sz="3000" b="1" dirty="0" smtClean="0">
                <a:solidFill>
                  <a:srgbClr val="FF0000"/>
                </a:solidFill>
              </a:rPr>
              <a:t>declared </a:t>
            </a:r>
            <a:r>
              <a:rPr lang="en-US" sz="3000" b="1" dirty="0" smtClean="0">
                <a:solidFill>
                  <a:srgbClr val="FF0000"/>
                </a:solidFill>
              </a:rPr>
              <a:t>war on Cleopatra, forcing Marc Antony to choose between Cleopatra and Rome.  Antony chose Cleopatra.</a:t>
            </a:r>
            <a:endParaRPr lang="en-US" sz="3000" b="1" dirty="0">
              <a:solidFill>
                <a:srgbClr val="FF0000"/>
              </a:solidFill>
            </a:endParaRPr>
          </a:p>
        </p:txBody>
      </p:sp>
      <p:pic>
        <p:nvPicPr>
          <p:cNvPr id="39939" name="Picture 3"/>
          <p:cNvPicPr>
            <a:picLocks noChangeAspect="1" noChangeArrowheads="1"/>
          </p:cNvPicPr>
          <p:nvPr/>
        </p:nvPicPr>
        <p:blipFill>
          <a:blip r:embed="rId2" cstate="print"/>
          <a:srcRect/>
          <a:stretch>
            <a:fillRect/>
          </a:stretch>
        </p:blipFill>
        <p:spPr bwMode="auto">
          <a:xfrm>
            <a:off x="0" y="1066801"/>
            <a:ext cx="4398820" cy="5791200"/>
          </a:xfrm>
          <a:prstGeom prst="rect">
            <a:avLst/>
          </a:prstGeom>
          <a:noFill/>
          <a:ln w="9525">
            <a:noFill/>
            <a:miter lim="800000"/>
            <a:headEnd/>
            <a:tailEnd/>
          </a:ln>
          <a:effectLst/>
        </p:spPr>
      </p:pic>
      <p:sp>
        <p:nvSpPr>
          <p:cNvPr id="8"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9891">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0" y="1066801"/>
            <a:ext cx="4398820" cy="5791200"/>
          </a:xfrm>
          <a:prstGeom prst="rect">
            <a:avLst/>
          </a:prstGeom>
          <a:noFill/>
          <a:ln w="9525">
            <a:noFill/>
            <a:miter lim="800000"/>
            <a:headEnd/>
            <a:tailEnd/>
          </a:ln>
          <a:effectLst/>
        </p:spPr>
      </p:pic>
      <p:sp>
        <p:nvSpPr>
          <p:cNvPr id="7"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Subtitle 2"/>
          <p:cNvSpPr>
            <a:spLocks noGrp="1"/>
          </p:cNvSpPr>
          <p:nvPr>
            <p:ph type="subTitle" idx="1"/>
          </p:nvPr>
        </p:nvSpPr>
        <p:spPr>
          <a:xfrm>
            <a:off x="4495800" y="914400"/>
            <a:ext cx="4495800" cy="5715000"/>
          </a:xfrm>
        </p:spPr>
        <p:txBody>
          <a:bodyPr>
            <a:noAutofit/>
          </a:bodyPr>
          <a:lstStyle/>
          <a:p>
            <a:pPr algn="l"/>
            <a:r>
              <a:rPr lang="en-US" sz="3000" b="1" dirty="0" smtClean="0">
                <a:solidFill>
                  <a:srgbClr val="FF0000"/>
                </a:solidFill>
              </a:rPr>
              <a:t>Octavian told the Roman people that Cleopatra cast a spell on Antony and argued that Antony was willing to give away the Roman world to a foreign woman.  </a:t>
            </a:r>
            <a:r>
              <a:rPr lang="en-US" sz="3000" b="1" dirty="0" smtClean="0">
                <a:solidFill>
                  <a:schemeClr val="tx1"/>
                </a:solidFill>
              </a:rPr>
              <a:t>Octavian </a:t>
            </a:r>
            <a:r>
              <a:rPr lang="en-US" sz="3000" b="1" dirty="0" smtClean="0">
                <a:solidFill>
                  <a:schemeClr val="tx1"/>
                </a:solidFill>
              </a:rPr>
              <a:t>declared </a:t>
            </a:r>
            <a:r>
              <a:rPr lang="en-US" sz="3000" b="1" dirty="0" smtClean="0">
                <a:solidFill>
                  <a:schemeClr val="tx1"/>
                </a:solidFill>
              </a:rPr>
              <a:t>war on Cleopatra, forcing Marc Antony to choose between Cleopatra and Rome.  </a:t>
            </a:r>
            <a:r>
              <a:rPr lang="en-US" sz="3000" b="1" dirty="0" smtClean="0">
                <a:solidFill>
                  <a:srgbClr val="FF0000"/>
                </a:solidFill>
              </a:rPr>
              <a:t>Antony chose Cleopatra.</a:t>
            </a:r>
            <a:endParaRPr lang="en-US" sz="3000" b="1" dirty="0">
              <a:solidFill>
                <a:srgbClr val="FF0000"/>
              </a:solidFill>
            </a:endParaRPr>
          </a:p>
        </p:txBody>
      </p:sp>
    </p:spTree>
  </p:cSld>
  <p:clrMapOvr>
    <a:masterClrMapping/>
  </p:clrMapOvr>
  <p:transition advTm="7141">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0" y="1066801"/>
            <a:ext cx="4398820" cy="5791200"/>
          </a:xfrm>
          <a:prstGeom prst="rect">
            <a:avLst/>
          </a:prstGeom>
          <a:noFill/>
          <a:ln w="9525">
            <a:noFill/>
            <a:miter lim="800000"/>
            <a:headEnd/>
            <a:tailEnd/>
          </a:ln>
          <a:effectLst/>
        </p:spPr>
      </p:pic>
      <p:sp>
        <p:nvSpPr>
          <p:cNvPr id="7"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Subtitle 2"/>
          <p:cNvSpPr txBox="1">
            <a:spLocks/>
          </p:cNvSpPr>
          <p:nvPr/>
        </p:nvSpPr>
        <p:spPr>
          <a:xfrm>
            <a:off x="4495800" y="914400"/>
            <a:ext cx="4495800" cy="57150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rgbClr val="FF0000"/>
                </a:solidFill>
                <a:effectLst/>
                <a:uLnTx/>
                <a:uFillTx/>
                <a:latin typeface="+mn-lt"/>
                <a:ea typeface="+mn-ea"/>
                <a:cs typeface="+mn-cs"/>
              </a:rPr>
              <a:t>Octavian told the Roman people that Cleopatra cast a spell on Antony and argued that Antony was willing to give away the Roman world to a foreign woman.  Octavian declared war on Cleopatra, forcing Marc Antony to choose between Cleopatra and Rome.  </a:t>
            </a:r>
            <a:r>
              <a:rPr kumimoji="0" lang="en-US" sz="3000" b="1" i="0" u="none" strike="noStrike" kern="1200" cap="none" spc="0" normalizeH="0" baseline="0" noProof="0" dirty="0" smtClean="0">
                <a:ln>
                  <a:noFill/>
                </a:ln>
                <a:effectLst/>
                <a:uLnTx/>
                <a:uFillTx/>
                <a:latin typeface="+mn-lt"/>
                <a:ea typeface="+mn-ea"/>
                <a:cs typeface="+mn-cs"/>
              </a:rPr>
              <a:t>Antony chose Cleopatra.</a:t>
            </a:r>
            <a:endParaRPr kumimoji="0" lang="en-US" sz="3000" b="1" i="0" u="none" strike="noStrike" kern="1200" cap="none" spc="0" normalizeH="0" baseline="0" noProof="0" dirty="0">
              <a:ln>
                <a:noFill/>
              </a:ln>
              <a:effectLst/>
              <a:uLnTx/>
              <a:uFillTx/>
              <a:latin typeface="+mn-lt"/>
              <a:ea typeface="+mn-ea"/>
              <a:cs typeface="+mn-cs"/>
            </a:endParaRPr>
          </a:p>
        </p:txBody>
      </p:sp>
    </p:spTree>
  </p:cSld>
  <p:clrMapOvr>
    <a:masterClrMapping/>
  </p:clrMapOvr>
  <p:transition advTm="2046">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838200"/>
            <a:ext cx="8305800" cy="4800600"/>
          </a:xfrm>
        </p:spPr>
        <p:txBody>
          <a:bodyPr>
            <a:noAutofit/>
          </a:bodyPr>
          <a:lstStyle/>
          <a:p>
            <a:pPr algn="l"/>
            <a:r>
              <a:rPr lang="en-US" sz="3000" b="1" dirty="0" smtClean="0">
                <a:solidFill>
                  <a:schemeClr val="tx1"/>
                </a:solidFill>
              </a:rPr>
              <a:t>Octavian’s forces defeated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Antony </a:t>
            </a:r>
            <a:r>
              <a:rPr lang="en-US" sz="3000" b="1" dirty="0" smtClean="0">
                <a:solidFill>
                  <a:schemeClr val="tx1"/>
                </a:solidFill>
              </a:rPr>
              <a:t>and Cleopatra’s </a:t>
            </a:r>
            <a:r>
              <a:rPr lang="en-US" sz="3000" b="1" dirty="0" smtClean="0">
                <a:solidFill>
                  <a:schemeClr val="tx1"/>
                </a:solidFill>
              </a:rPr>
              <a:t>ships </a:t>
            </a:r>
            <a:br>
              <a:rPr lang="en-US" sz="3000" b="1" dirty="0" smtClean="0">
                <a:solidFill>
                  <a:schemeClr val="tx1"/>
                </a:solidFill>
              </a:rPr>
            </a:br>
            <a:r>
              <a:rPr lang="en-US" sz="3000" b="1" dirty="0" smtClean="0">
                <a:solidFill>
                  <a:schemeClr val="tx1"/>
                </a:solidFill>
              </a:rPr>
              <a:t>in </a:t>
            </a:r>
            <a:r>
              <a:rPr lang="en-US" sz="3000" b="1" dirty="0" smtClean="0">
                <a:solidFill>
                  <a:schemeClr val="tx1"/>
                </a:solidFill>
              </a:rPr>
              <a:t>the Battle of Actium on the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Mediterranean </a:t>
            </a:r>
            <a:r>
              <a:rPr lang="en-US" sz="3000" b="1" dirty="0" smtClean="0">
                <a:solidFill>
                  <a:schemeClr val="tx1"/>
                </a:solidFill>
              </a:rPr>
              <a:t>Sea in </a:t>
            </a:r>
            <a:r>
              <a:rPr lang="en-US" sz="3000" b="1" dirty="0" smtClean="0">
                <a:solidFill>
                  <a:schemeClr val="tx1"/>
                </a:solidFill>
              </a:rPr>
              <a:t>31</a:t>
            </a:r>
            <a:r>
              <a:rPr lang="en-US" sz="2400" b="1" dirty="0" smtClean="0">
                <a:solidFill>
                  <a:schemeClr val="tx1"/>
                </a:solidFill>
              </a:rPr>
              <a:t>BCE</a:t>
            </a:r>
            <a:r>
              <a:rPr lang="en-US" sz="3000" b="1" dirty="0" smtClean="0">
                <a:solidFill>
                  <a:schemeClr val="tx1"/>
                </a:solidFill>
              </a:rPr>
              <a:t>.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Antony </a:t>
            </a:r>
            <a:r>
              <a:rPr lang="en-US" sz="3000" b="1" dirty="0" smtClean="0">
                <a:solidFill>
                  <a:srgbClr val="FF0000"/>
                </a:solidFill>
              </a:rPr>
              <a:t>and Cleopatra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managed </a:t>
            </a:r>
            <a:r>
              <a:rPr lang="en-US" sz="3000" b="1" dirty="0" smtClean="0">
                <a:solidFill>
                  <a:srgbClr val="FF0000"/>
                </a:solidFill>
              </a:rPr>
              <a:t>to escape the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encounter</a:t>
            </a:r>
            <a:r>
              <a:rPr lang="en-US" sz="3000" b="1" dirty="0" smtClean="0">
                <a:solidFill>
                  <a:srgbClr val="FF0000"/>
                </a:solidFill>
              </a:rPr>
              <a:t>, but Marc Antony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committed </a:t>
            </a:r>
            <a:r>
              <a:rPr lang="en-US" sz="3000" b="1" dirty="0" smtClean="0">
                <a:solidFill>
                  <a:srgbClr val="FF0000"/>
                </a:solidFill>
              </a:rPr>
              <a:t>suicide as Octavian’s army approached.  When Cleopatra learned of Antony’s death, she realized that Octavian’s army would kill her.  </a:t>
            </a:r>
            <a:endParaRPr lang="en-US" sz="3000" b="1" dirty="0">
              <a:solidFill>
                <a:srgbClr val="FF0000"/>
              </a:solidFill>
            </a:endParaRPr>
          </a:p>
        </p:txBody>
      </p:sp>
      <p:pic>
        <p:nvPicPr>
          <p:cNvPr id="2050" name="Picture 2" descr="http://img-fotki.yandex.ru/get/4600/e675xa.7c/0_45d6d_b37bfafa_L.jpg"/>
          <p:cNvPicPr>
            <a:picLocks noChangeAspect="1" noChangeArrowheads="1"/>
          </p:cNvPicPr>
          <p:nvPr/>
        </p:nvPicPr>
        <p:blipFill>
          <a:blip r:embed="rId2" cstate="print"/>
          <a:srcRect/>
          <a:stretch>
            <a:fillRect/>
          </a:stretch>
        </p:blipFill>
        <p:spPr bwMode="auto">
          <a:xfrm>
            <a:off x="5029200" y="838201"/>
            <a:ext cx="4114800" cy="2913279"/>
          </a:xfrm>
          <a:prstGeom prst="rect">
            <a:avLst/>
          </a:prstGeom>
          <a:noFill/>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89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838200"/>
            <a:ext cx="8305800" cy="4800600"/>
          </a:xfrm>
        </p:spPr>
        <p:txBody>
          <a:bodyPr>
            <a:noAutofit/>
          </a:bodyPr>
          <a:lstStyle/>
          <a:p>
            <a:pPr algn="l"/>
            <a:r>
              <a:rPr lang="en-US" sz="3000" b="1" dirty="0" smtClean="0">
                <a:solidFill>
                  <a:srgbClr val="FF0000"/>
                </a:solidFill>
              </a:rPr>
              <a:t>Octavian’s forces defeated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Antony </a:t>
            </a:r>
            <a:r>
              <a:rPr lang="en-US" sz="3000" b="1" dirty="0" smtClean="0">
                <a:solidFill>
                  <a:srgbClr val="FF0000"/>
                </a:solidFill>
              </a:rPr>
              <a:t>and Cleopatra’s </a:t>
            </a:r>
            <a:r>
              <a:rPr lang="en-US" sz="3000" b="1" dirty="0" smtClean="0">
                <a:solidFill>
                  <a:srgbClr val="FF0000"/>
                </a:solidFill>
              </a:rPr>
              <a:t>ships </a:t>
            </a:r>
            <a:br>
              <a:rPr lang="en-US" sz="3000" b="1" dirty="0" smtClean="0">
                <a:solidFill>
                  <a:srgbClr val="FF0000"/>
                </a:solidFill>
              </a:rPr>
            </a:br>
            <a:r>
              <a:rPr lang="en-US" sz="3000" b="1" dirty="0" smtClean="0">
                <a:solidFill>
                  <a:srgbClr val="FF0000"/>
                </a:solidFill>
              </a:rPr>
              <a:t>in </a:t>
            </a:r>
            <a:r>
              <a:rPr lang="en-US" sz="3000" b="1" dirty="0" smtClean="0">
                <a:solidFill>
                  <a:srgbClr val="FF0000"/>
                </a:solidFill>
              </a:rPr>
              <a:t>the Battle of Actium on the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Mediterranean </a:t>
            </a:r>
            <a:r>
              <a:rPr lang="en-US" sz="3000" b="1" dirty="0" smtClean="0">
                <a:solidFill>
                  <a:srgbClr val="FF0000"/>
                </a:solidFill>
              </a:rPr>
              <a:t>Sea in </a:t>
            </a:r>
            <a:r>
              <a:rPr lang="en-US" sz="3000" b="1" dirty="0" smtClean="0">
                <a:solidFill>
                  <a:srgbClr val="FF0000"/>
                </a:solidFill>
              </a:rPr>
              <a:t>31</a:t>
            </a:r>
            <a:r>
              <a:rPr lang="en-US" sz="2400" b="1" dirty="0" smtClean="0">
                <a:solidFill>
                  <a:srgbClr val="FF0000"/>
                </a:solidFill>
              </a:rPr>
              <a:t>BCE</a:t>
            </a:r>
            <a:r>
              <a:rPr lang="en-US" sz="3000" b="1" dirty="0" smtClean="0">
                <a:solidFill>
                  <a:srgbClr val="FF0000"/>
                </a:solidFill>
              </a:rPr>
              <a:t>.  </a:t>
            </a:r>
            <a:br>
              <a:rPr lang="en-US" sz="3000" b="1" dirty="0" smtClean="0">
                <a:solidFill>
                  <a:srgbClr val="FF0000"/>
                </a:solidFill>
              </a:rPr>
            </a:br>
            <a:r>
              <a:rPr lang="en-US" sz="3000" b="1" dirty="0" smtClean="0">
                <a:solidFill>
                  <a:schemeClr val="tx1"/>
                </a:solidFill>
              </a:rPr>
              <a:t>Antony </a:t>
            </a:r>
            <a:r>
              <a:rPr lang="en-US" sz="3000" b="1" dirty="0" smtClean="0">
                <a:solidFill>
                  <a:schemeClr val="tx1"/>
                </a:solidFill>
              </a:rPr>
              <a:t>and Cleopatra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managed </a:t>
            </a:r>
            <a:r>
              <a:rPr lang="en-US" sz="3000" b="1" dirty="0" smtClean="0">
                <a:solidFill>
                  <a:schemeClr val="tx1"/>
                </a:solidFill>
              </a:rPr>
              <a:t>to escape the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encounter</a:t>
            </a:r>
            <a:r>
              <a:rPr lang="en-US" sz="3000" b="1" dirty="0" smtClean="0">
                <a:solidFill>
                  <a:schemeClr val="tx1"/>
                </a:solidFill>
              </a:rPr>
              <a:t>, but Marc Antony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committed </a:t>
            </a:r>
            <a:r>
              <a:rPr lang="en-US" sz="3000" b="1" dirty="0" smtClean="0">
                <a:solidFill>
                  <a:schemeClr val="tx1"/>
                </a:solidFill>
              </a:rPr>
              <a:t>suicide as Octavian’s army approached.  </a:t>
            </a:r>
            <a:r>
              <a:rPr lang="en-US" sz="3000" b="1" dirty="0" smtClean="0">
                <a:solidFill>
                  <a:srgbClr val="FF0000"/>
                </a:solidFill>
              </a:rPr>
              <a:t>When Cleopatra learned of Antony’s death, she realized that Octavian’s army would kill her.  </a:t>
            </a:r>
            <a:endParaRPr lang="en-US" sz="3000" b="1" dirty="0">
              <a:solidFill>
                <a:srgbClr val="FF0000"/>
              </a:solidFill>
            </a:endParaRPr>
          </a:p>
        </p:txBody>
      </p:sp>
      <p:pic>
        <p:nvPicPr>
          <p:cNvPr id="2050" name="Picture 2" descr="http://img-fotki.yandex.ru/get/4600/e675xa.7c/0_45d6d_b37bfafa_L.jpg"/>
          <p:cNvPicPr>
            <a:picLocks noChangeAspect="1" noChangeArrowheads="1"/>
          </p:cNvPicPr>
          <p:nvPr/>
        </p:nvPicPr>
        <p:blipFill>
          <a:blip r:embed="rId2" cstate="print"/>
          <a:srcRect/>
          <a:stretch>
            <a:fillRect/>
          </a:stretch>
        </p:blipFill>
        <p:spPr bwMode="auto">
          <a:xfrm>
            <a:off x="5029200" y="838201"/>
            <a:ext cx="4114800" cy="2913279"/>
          </a:xfrm>
          <a:prstGeom prst="rect">
            <a:avLst/>
          </a:prstGeom>
          <a:noFill/>
        </p:spPr>
      </p:pic>
      <p:sp>
        <p:nvSpPr>
          <p:cNvPr id="6" name="Title 1"/>
          <p:cNvSpPr>
            <a:spLocks noGrp="1"/>
          </p:cNvSpPr>
          <p:nvPr>
            <p:ph type="ctrTitle"/>
          </p:nvPr>
        </p:nvSpPr>
        <p:spPr>
          <a:xfrm>
            <a:off x="0" y="0"/>
            <a:ext cx="9144000" cy="688975"/>
          </a:xfrm>
        </p:spPr>
        <p:txBody>
          <a:bodyPr>
            <a:normAutofit fontScale="90000"/>
          </a:bodyPr>
          <a:lstStyle/>
          <a:p>
            <a:r>
              <a:rPr lang="en-US" sz="3200" dirty="0" smtClean="0">
                <a:solidFill>
                  <a:schemeClr val="accent2">
                    <a:lumMod val="75000"/>
                  </a:schemeClr>
                </a:solidFill>
                <a:latin typeface="Aharoni" pitchFamily="2" charset="-79"/>
                <a:cs typeface="Aharoni" pitchFamily="2" charset="-79"/>
              </a:rPr>
              <a:t>Cleopatra and Rome                             Ancient Rome</a:t>
            </a:r>
            <a:endParaRPr lang="en-US" sz="3200" dirty="0">
              <a:solidFill>
                <a:schemeClr val="accent2">
                  <a:lumMod val="75000"/>
                </a:schemeClr>
              </a:solidFill>
              <a:latin typeface="Aharoni" pitchFamily="2" charset="-79"/>
              <a:cs typeface="Aharoni" pitchFamily="2" charset="-79"/>
            </a:endParaRPr>
          </a:p>
        </p:txBody>
      </p:sp>
    </p:spTree>
  </p:cSld>
  <p:clrMapOvr>
    <a:masterClrMapping/>
  </p:clrMapOvr>
  <p:transition advTm="8079">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838200"/>
            <a:ext cx="8305800" cy="4800600"/>
          </a:xfrm>
        </p:spPr>
        <p:txBody>
          <a:bodyPr>
            <a:noAutofit/>
          </a:bodyPr>
          <a:lstStyle/>
          <a:p>
            <a:pPr algn="l"/>
            <a:r>
              <a:rPr lang="en-US" sz="3000" b="1" dirty="0" smtClean="0">
                <a:solidFill>
                  <a:srgbClr val="FF0000"/>
                </a:solidFill>
              </a:rPr>
              <a:t>Octavian’s forces defeated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Antony </a:t>
            </a:r>
            <a:r>
              <a:rPr lang="en-US" sz="3000" b="1" dirty="0" smtClean="0">
                <a:solidFill>
                  <a:srgbClr val="FF0000"/>
                </a:solidFill>
              </a:rPr>
              <a:t>and Cleopatra’s </a:t>
            </a:r>
            <a:r>
              <a:rPr lang="en-US" sz="3000" b="1" dirty="0" smtClean="0">
                <a:solidFill>
                  <a:srgbClr val="FF0000"/>
                </a:solidFill>
              </a:rPr>
              <a:t>ships </a:t>
            </a:r>
            <a:br>
              <a:rPr lang="en-US" sz="3000" b="1" dirty="0" smtClean="0">
                <a:solidFill>
                  <a:srgbClr val="FF0000"/>
                </a:solidFill>
              </a:rPr>
            </a:br>
            <a:r>
              <a:rPr lang="en-US" sz="3000" b="1" dirty="0" smtClean="0">
                <a:solidFill>
                  <a:srgbClr val="FF0000"/>
                </a:solidFill>
              </a:rPr>
              <a:t>in </a:t>
            </a:r>
            <a:r>
              <a:rPr lang="en-US" sz="3000" b="1" dirty="0" smtClean="0">
                <a:solidFill>
                  <a:srgbClr val="FF0000"/>
                </a:solidFill>
              </a:rPr>
              <a:t>the Battle of Actium on the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Mediterranean </a:t>
            </a:r>
            <a:r>
              <a:rPr lang="en-US" sz="3000" b="1" dirty="0" smtClean="0">
                <a:solidFill>
                  <a:srgbClr val="FF0000"/>
                </a:solidFill>
              </a:rPr>
              <a:t>Sea in </a:t>
            </a:r>
            <a:r>
              <a:rPr lang="en-US" sz="3000" b="1" dirty="0" smtClean="0">
                <a:solidFill>
                  <a:srgbClr val="FF0000"/>
                </a:solidFill>
              </a:rPr>
              <a:t>31</a:t>
            </a:r>
            <a:r>
              <a:rPr lang="en-US" sz="2800" b="1" dirty="0" smtClean="0">
                <a:solidFill>
                  <a:srgbClr val="FF0000"/>
                </a:solidFill>
              </a:rPr>
              <a:t>BCE</a:t>
            </a:r>
            <a:r>
              <a:rPr lang="en-US" sz="3000" b="1" dirty="0" smtClean="0">
                <a:solidFill>
                  <a:srgbClr val="FF0000"/>
                </a:solidFill>
              </a:rPr>
              <a:t>.  </a:t>
            </a:r>
            <a:br>
              <a:rPr lang="en-US" sz="3000" b="1" dirty="0" smtClean="0">
                <a:solidFill>
                  <a:srgbClr val="FF0000"/>
                </a:solidFill>
              </a:rPr>
            </a:br>
            <a:r>
              <a:rPr lang="en-US" sz="3000" b="1" dirty="0" smtClean="0">
                <a:solidFill>
                  <a:srgbClr val="FF0000"/>
                </a:solidFill>
              </a:rPr>
              <a:t>Antony </a:t>
            </a:r>
            <a:r>
              <a:rPr lang="en-US" sz="3000" b="1" dirty="0" smtClean="0">
                <a:solidFill>
                  <a:srgbClr val="FF0000"/>
                </a:solidFill>
              </a:rPr>
              <a:t>and Cleopatra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managed </a:t>
            </a:r>
            <a:r>
              <a:rPr lang="en-US" sz="3000" b="1" dirty="0" smtClean="0">
                <a:solidFill>
                  <a:srgbClr val="FF0000"/>
                </a:solidFill>
              </a:rPr>
              <a:t>to escape the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encounter</a:t>
            </a:r>
            <a:r>
              <a:rPr lang="en-US" sz="3000" b="1" dirty="0" smtClean="0">
                <a:solidFill>
                  <a:srgbClr val="FF0000"/>
                </a:solidFill>
              </a:rPr>
              <a:t>, but Marc Antony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committed </a:t>
            </a:r>
            <a:r>
              <a:rPr lang="en-US" sz="3000" b="1" dirty="0" smtClean="0">
                <a:solidFill>
                  <a:srgbClr val="FF0000"/>
                </a:solidFill>
              </a:rPr>
              <a:t>suicide as Octavian’s army approached.  </a:t>
            </a:r>
            <a:r>
              <a:rPr lang="en-US" sz="3000" b="1" dirty="0" smtClean="0">
                <a:solidFill>
                  <a:schemeClr val="tx1"/>
                </a:solidFill>
              </a:rPr>
              <a:t>When Cleopatra learned of Antony’s death, she realized that Octavian’s army would kill her.  </a:t>
            </a:r>
            <a:endParaRPr lang="en-US" sz="3000" b="1" dirty="0">
              <a:solidFill>
                <a:schemeClr val="tx1"/>
              </a:solidFill>
            </a:endParaRPr>
          </a:p>
        </p:txBody>
      </p:sp>
      <p:pic>
        <p:nvPicPr>
          <p:cNvPr id="2050" name="Picture 2" descr="http://img-fotki.yandex.ru/get/4600/e675xa.7c/0_45d6d_b37bfafa_L.jpg"/>
          <p:cNvPicPr>
            <a:picLocks noChangeAspect="1" noChangeArrowheads="1"/>
          </p:cNvPicPr>
          <p:nvPr/>
        </p:nvPicPr>
        <p:blipFill>
          <a:blip r:embed="rId2" cstate="print"/>
          <a:srcRect/>
          <a:stretch>
            <a:fillRect/>
          </a:stretch>
        </p:blipFill>
        <p:spPr bwMode="auto">
          <a:xfrm>
            <a:off x="5029200" y="838201"/>
            <a:ext cx="4114800" cy="2913279"/>
          </a:xfrm>
          <a:prstGeom prst="rect">
            <a:avLst/>
          </a:prstGeom>
          <a:noFill/>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6469">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990600"/>
            <a:ext cx="8534400" cy="5410200"/>
          </a:xfrm>
        </p:spPr>
        <p:txBody>
          <a:bodyPr>
            <a:noAutofit/>
          </a:bodyPr>
          <a:lstStyle/>
          <a:p>
            <a:pPr algn="l"/>
            <a:r>
              <a:rPr lang="en-US" sz="3000" b="1" dirty="0" smtClean="0">
                <a:solidFill>
                  <a:schemeClr val="tx1"/>
                </a:solidFill>
              </a:rPr>
              <a:t>The Egyptian queen chose to end her life on her own terms.   </a:t>
            </a:r>
            <a:r>
              <a:rPr lang="en-US" sz="3000" b="1" dirty="0" smtClean="0">
                <a:solidFill>
                  <a:srgbClr val="FF0000"/>
                </a:solidFill>
              </a:rPr>
              <a:t>According to legend, Cleopatra wrapped an asp around her arm.  The asp </a:t>
            </a:r>
            <a:r>
              <a:rPr lang="en-US" sz="3000" b="1" dirty="0" smtClean="0">
                <a:solidFill>
                  <a:srgbClr val="FF0000"/>
                </a:solidFill>
              </a:rPr>
              <a:t>is a </a:t>
            </a:r>
            <a:r>
              <a:rPr lang="en-US" sz="3000" b="1" dirty="0" smtClean="0">
                <a:solidFill>
                  <a:srgbClr val="FF0000"/>
                </a:solidFill>
              </a:rPr>
              <a:t>venomous snake that was the symbol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for </a:t>
            </a:r>
            <a:r>
              <a:rPr lang="en-US" sz="3000" b="1" dirty="0" smtClean="0">
                <a:solidFill>
                  <a:srgbClr val="FF0000"/>
                </a:solidFill>
              </a:rPr>
              <a:t>Egyptian royalty.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The </a:t>
            </a:r>
            <a:r>
              <a:rPr lang="en-US" sz="3000" b="1" dirty="0" smtClean="0">
                <a:solidFill>
                  <a:srgbClr val="FF0000"/>
                </a:solidFill>
              </a:rPr>
              <a:t>asp’s bite ended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Cleopatra’s </a:t>
            </a:r>
            <a:r>
              <a:rPr lang="en-US" sz="3000" b="1" dirty="0" smtClean="0">
                <a:solidFill>
                  <a:srgbClr val="FF0000"/>
                </a:solidFill>
              </a:rPr>
              <a:t>life and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the </a:t>
            </a:r>
            <a:r>
              <a:rPr lang="en-US" sz="3000" b="1" dirty="0" smtClean="0">
                <a:solidFill>
                  <a:srgbClr val="FF0000"/>
                </a:solidFill>
              </a:rPr>
              <a:t>rule of the </a:t>
            </a:r>
            <a:r>
              <a:rPr lang="en-US" sz="3000" b="1" dirty="0" smtClean="0">
                <a:solidFill>
                  <a:srgbClr val="FF0000"/>
                </a:solidFill>
              </a:rPr>
              <a:t/>
            </a:r>
            <a:br>
              <a:rPr lang="en-US" sz="3000" b="1" dirty="0" smtClean="0">
                <a:solidFill>
                  <a:srgbClr val="FF0000"/>
                </a:solidFill>
              </a:rPr>
            </a:br>
            <a:r>
              <a:rPr lang="en-US" sz="3000" b="1" dirty="0" err="1" smtClean="0">
                <a:solidFill>
                  <a:srgbClr val="FF0000"/>
                </a:solidFill>
              </a:rPr>
              <a:t>Ptolemys</a:t>
            </a:r>
            <a:r>
              <a:rPr lang="en-US" sz="3000" b="1" dirty="0" smtClean="0">
                <a:solidFill>
                  <a:srgbClr val="FF0000"/>
                </a:solidFill>
              </a:rPr>
              <a:t>.</a:t>
            </a:r>
            <a:endParaRPr lang="en-US" sz="3000" b="1" dirty="0">
              <a:solidFill>
                <a:srgbClr val="FF0000"/>
              </a:solidFill>
            </a:endParaRPr>
          </a:p>
        </p:txBody>
      </p:sp>
      <p:pic>
        <p:nvPicPr>
          <p:cNvPr id="1026" name="Picture 2" descr="http://upload.wikimedia.org/wikipedia/commons/0/0d/The_Death_of_Cleopatra_by_Juan_Luna1881.jpg"/>
          <p:cNvPicPr>
            <a:picLocks noChangeAspect="1" noChangeArrowheads="1"/>
          </p:cNvPicPr>
          <p:nvPr/>
        </p:nvPicPr>
        <p:blipFill>
          <a:blip r:embed="rId2" cstate="print"/>
          <a:srcRect/>
          <a:stretch>
            <a:fillRect/>
          </a:stretch>
        </p:blipFill>
        <p:spPr bwMode="auto">
          <a:xfrm>
            <a:off x="3810000" y="3124200"/>
            <a:ext cx="5334000" cy="3733800"/>
          </a:xfrm>
          <a:prstGeom prst="rect">
            <a:avLst/>
          </a:prstGeom>
          <a:noFill/>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39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990600"/>
            <a:ext cx="8534400" cy="5410200"/>
          </a:xfrm>
        </p:spPr>
        <p:txBody>
          <a:bodyPr>
            <a:noAutofit/>
          </a:bodyPr>
          <a:lstStyle/>
          <a:p>
            <a:pPr algn="l"/>
            <a:r>
              <a:rPr lang="en-US" sz="3000" b="1" dirty="0" smtClean="0">
                <a:solidFill>
                  <a:srgbClr val="FF0000"/>
                </a:solidFill>
              </a:rPr>
              <a:t>The Egyptian queen chose to end her life on her own terms.   </a:t>
            </a:r>
            <a:r>
              <a:rPr lang="en-US" sz="3000" b="1" dirty="0" smtClean="0">
                <a:solidFill>
                  <a:schemeClr val="tx1"/>
                </a:solidFill>
              </a:rPr>
              <a:t>According to legend, Cleopatra wrapped an asp around her arm.  </a:t>
            </a:r>
            <a:r>
              <a:rPr lang="en-US" sz="3000" b="1" dirty="0" smtClean="0">
                <a:solidFill>
                  <a:srgbClr val="FF0000"/>
                </a:solidFill>
              </a:rPr>
              <a:t>The asp </a:t>
            </a:r>
            <a:r>
              <a:rPr lang="en-US" sz="3000" b="1" dirty="0" smtClean="0">
                <a:solidFill>
                  <a:srgbClr val="FF0000"/>
                </a:solidFill>
              </a:rPr>
              <a:t>is a </a:t>
            </a:r>
            <a:r>
              <a:rPr lang="en-US" sz="3000" b="1" dirty="0" smtClean="0">
                <a:solidFill>
                  <a:srgbClr val="FF0000"/>
                </a:solidFill>
              </a:rPr>
              <a:t>venomous snake that was the symbol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for </a:t>
            </a:r>
            <a:r>
              <a:rPr lang="en-US" sz="3000" b="1" dirty="0" smtClean="0">
                <a:solidFill>
                  <a:srgbClr val="FF0000"/>
                </a:solidFill>
              </a:rPr>
              <a:t>Egyptian royalty.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The </a:t>
            </a:r>
            <a:r>
              <a:rPr lang="en-US" sz="3000" b="1" dirty="0" smtClean="0">
                <a:solidFill>
                  <a:srgbClr val="FF0000"/>
                </a:solidFill>
              </a:rPr>
              <a:t>asp’s bite ended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Cleopatra’s </a:t>
            </a:r>
            <a:r>
              <a:rPr lang="en-US" sz="3000" b="1" dirty="0" smtClean="0">
                <a:solidFill>
                  <a:srgbClr val="FF0000"/>
                </a:solidFill>
              </a:rPr>
              <a:t>life and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the </a:t>
            </a:r>
            <a:r>
              <a:rPr lang="en-US" sz="3000" b="1" dirty="0" smtClean="0">
                <a:solidFill>
                  <a:srgbClr val="FF0000"/>
                </a:solidFill>
              </a:rPr>
              <a:t>rule of the </a:t>
            </a:r>
            <a:r>
              <a:rPr lang="en-US" sz="3000" b="1" dirty="0" smtClean="0">
                <a:solidFill>
                  <a:srgbClr val="FF0000"/>
                </a:solidFill>
              </a:rPr>
              <a:t/>
            </a:r>
            <a:br>
              <a:rPr lang="en-US" sz="3000" b="1" dirty="0" smtClean="0">
                <a:solidFill>
                  <a:srgbClr val="FF0000"/>
                </a:solidFill>
              </a:rPr>
            </a:br>
            <a:r>
              <a:rPr lang="en-US" sz="3000" b="1" dirty="0" err="1" smtClean="0">
                <a:solidFill>
                  <a:srgbClr val="FF0000"/>
                </a:solidFill>
              </a:rPr>
              <a:t>Ptolemys</a:t>
            </a:r>
            <a:r>
              <a:rPr lang="en-US" sz="3000" b="1" dirty="0" smtClean="0">
                <a:solidFill>
                  <a:srgbClr val="FF0000"/>
                </a:solidFill>
              </a:rPr>
              <a:t>.</a:t>
            </a:r>
            <a:endParaRPr lang="en-US" sz="3000" b="1" dirty="0">
              <a:solidFill>
                <a:srgbClr val="FF0000"/>
              </a:solidFill>
            </a:endParaRPr>
          </a:p>
        </p:txBody>
      </p:sp>
      <p:pic>
        <p:nvPicPr>
          <p:cNvPr id="1026" name="Picture 2" descr="http://upload.wikimedia.org/wikipedia/commons/0/0d/The_Death_of_Cleopatra_by_Juan_Luna1881.jpg"/>
          <p:cNvPicPr>
            <a:picLocks noChangeAspect="1" noChangeArrowheads="1"/>
          </p:cNvPicPr>
          <p:nvPr/>
        </p:nvPicPr>
        <p:blipFill>
          <a:blip r:embed="rId2" cstate="print"/>
          <a:srcRect/>
          <a:stretch>
            <a:fillRect/>
          </a:stretch>
        </p:blipFill>
        <p:spPr bwMode="auto">
          <a:xfrm>
            <a:off x="3810000" y="3124200"/>
            <a:ext cx="5334000" cy="3733800"/>
          </a:xfrm>
          <a:prstGeom prst="rect">
            <a:avLst/>
          </a:prstGeom>
          <a:noFill/>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4531">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43400" y="1676400"/>
            <a:ext cx="4114800" cy="4267200"/>
          </a:xfrm>
        </p:spPr>
        <p:txBody>
          <a:bodyPr>
            <a:noAutofit/>
          </a:bodyPr>
          <a:lstStyle/>
          <a:p>
            <a:pPr algn="l"/>
            <a:r>
              <a:rPr lang="en-US" sz="3000" b="1" dirty="0" smtClean="0">
                <a:solidFill>
                  <a:srgbClr val="FF0000"/>
                </a:solidFill>
              </a:rPr>
              <a:t>By the time of Caesar’s death, the Greek speaking  </a:t>
            </a:r>
            <a:r>
              <a:rPr lang="en-US" sz="3000" b="1" dirty="0" smtClean="0">
                <a:solidFill>
                  <a:srgbClr val="FF0000"/>
                </a:solidFill>
              </a:rPr>
              <a:t>Ptolemy family had </a:t>
            </a:r>
            <a:r>
              <a:rPr lang="en-US" sz="3000" b="1" dirty="0" smtClean="0">
                <a:solidFill>
                  <a:srgbClr val="FF0000"/>
                </a:solidFill>
              </a:rPr>
              <a:t>ruled Egypt for more than 275 years.  </a:t>
            </a:r>
            <a:r>
              <a:rPr lang="en-US" sz="3000" b="1" dirty="0" smtClean="0">
                <a:solidFill>
                  <a:schemeClr val="tx1"/>
                </a:solidFill>
              </a:rPr>
              <a:t>Ptolemy was a general who took control of the ancient land upon the death of Alexander the Great. </a:t>
            </a:r>
            <a:endParaRPr lang="en-US" sz="3000" b="1" dirty="0">
              <a:solidFill>
                <a:schemeClr val="tx1"/>
              </a:solidFill>
            </a:endParaRPr>
          </a:p>
        </p:txBody>
      </p:sp>
      <p:pic>
        <p:nvPicPr>
          <p:cNvPr id="15361" name="Picture 1"/>
          <p:cNvPicPr>
            <a:picLocks noChangeAspect="1" noChangeArrowheads="1"/>
          </p:cNvPicPr>
          <p:nvPr/>
        </p:nvPicPr>
        <p:blipFill>
          <a:blip r:embed="rId2" cstate="print"/>
          <a:srcRect/>
          <a:stretch>
            <a:fillRect/>
          </a:stretch>
        </p:blipFill>
        <p:spPr bwMode="auto">
          <a:xfrm>
            <a:off x="0" y="1027113"/>
            <a:ext cx="3811587" cy="5830887"/>
          </a:xfrm>
          <a:prstGeom prst="rect">
            <a:avLst/>
          </a:prstGeom>
          <a:noFill/>
          <a:ln w="9525">
            <a:noFill/>
            <a:miter lim="800000"/>
            <a:headEnd/>
            <a:tailEnd/>
          </a:ln>
          <a:effectLst/>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6234">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990600"/>
            <a:ext cx="8534400" cy="5410200"/>
          </a:xfrm>
        </p:spPr>
        <p:txBody>
          <a:bodyPr>
            <a:noAutofit/>
          </a:bodyPr>
          <a:lstStyle/>
          <a:p>
            <a:pPr algn="l"/>
            <a:r>
              <a:rPr lang="en-US" sz="3000" b="1" dirty="0" smtClean="0">
                <a:solidFill>
                  <a:srgbClr val="FF0000"/>
                </a:solidFill>
              </a:rPr>
              <a:t>The Egyptian queen chose to end her life on her own terms.   According to legend, Cleopatra wrapped an asp around her arm.  </a:t>
            </a:r>
            <a:r>
              <a:rPr lang="en-US" sz="3000" b="1" dirty="0" smtClean="0">
                <a:solidFill>
                  <a:schemeClr val="tx1"/>
                </a:solidFill>
              </a:rPr>
              <a:t>The asp </a:t>
            </a:r>
            <a:r>
              <a:rPr lang="en-US" sz="3000" b="1" dirty="0" smtClean="0">
                <a:solidFill>
                  <a:schemeClr val="tx1"/>
                </a:solidFill>
              </a:rPr>
              <a:t>is a </a:t>
            </a:r>
            <a:r>
              <a:rPr lang="en-US" sz="3000" b="1" dirty="0" smtClean="0">
                <a:solidFill>
                  <a:schemeClr val="tx1"/>
                </a:solidFill>
              </a:rPr>
              <a:t>venomous snake that was the symbol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for </a:t>
            </a:r>
            <a:r>
              <a:rPr lang="en-US" sz="3000" b="1" dirty="0" smtClean="0">
                <a:solidFill>
                  <a:schemeClr val="tx1"/>
                </a:solidFill>
              </a:rPr>
              <a:t>Egyptian royalty.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The </a:t>
            </a:r>
            <a:r>
              <a:rPr lang="en-US" sz="3000" b="1" dirty="0" smtClean="0">
                <a:solidFill>
                  <a:srgbClr val="FF0000"/>
                </a:solidFill>
              </a:rPr>
              <a:t>asp’s bite ended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Cleopatra’s </a:t>
            </a:r>
            <a:r>
              <a:rPr lang="en-US" sz="3000" b="1" dirty="0" smtClean="0">
                <a:solidFill>
                  <a:srgbClr val="FF0000"/>
                </a:solidFill>
              </a:rPr>
              <a:t>life and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the </a:t>
            </a:r>
            <a:r>
              <a:rPr lang="en-US" sz="3000" b="1" dirty="0" smtClean="0">
                <a:solidFill>
                  <a:srgbClr val="FF0000"/>
                </a:solidFill>
              </a:rPr>
              <a:t>rule of the </a:t>
            </a:r>
            <a:r>
              <a:rPr lang="en-US" sz="3000" b="1" dirty="0" smtClean="0">
                <a:solidFill>
                  <a:srgbClr val="FF0000"/>
                </a:solidFill>
              </a:rPr>
              <a:t/>
            </a:r>
            <a:br>
              <a:rPr lang="en-US" sz="3000" b="1" dirty="0" smtClean="0">
                <a:solidFill>
                  <a:srgbClr val="FF0000"/>
                </a:solidFill>
              </a:rPr>
            </a:br>
            <a:r>
              <a:rPr lang="en-US" sz="3000" b="1" dirty="0" err="1" smtClean="0">
                <a:solidFill>
                  <a:srgbClr val="FF0000"/>
                </a:solidFill>
              </a:rPr>
              <a:t>Ptolemys</a:t>
            </a:r>
            <a:r>
              <a:rPr lang="en-US" sz="3000" b="1" dirty="0" smtClean="0">
                <a:solidFill>
                  <a:srgbClr val="FF0000"/>
                </a:solidFill>
              </a:rPr>
              <a:t>.</a:t>
            </a:r>
            <a:endParaRPr lang="en-US" sz="3000" b="1" dirty="0">
              <a:solidFill>
                <a:srgbClr val="FF0000"/>
              </a:solidFill>
            </a:endParaRPr>
          </a:p>
        </p:txBody>
      </p:sp>
      <p:pic>
        <p:nvPicPr>
          <p:cNvPr id="1026" name="Picture 2" descr="http://upload.wikimedia.org/wikipedia/commons/0/0d/The_Death_of_Cleopatra_by_Juan_Luna1881.jpg"/>
          <p:cNvPicPr>
            <a:picLocks noChangeAspect="1" noChangeArrowheads="1"/>
          </p:cNvPicPr>
          <p:nvPr/>
        </p:nvPicPr>
        <p:blipFill>
          <a:blip r:embed="rId2" cstate="print"/>
          <a:srcRect/>
          <a:stretch>
            <a:fillRect/>
          </a:stretch>
        </p:blipFill>
        <p:spPr bwMode="auto">
          <a:xfrm>
            <a:off x="3810000" y="3124200"/>
            <a:ext cx="5334000" cy="3733800"/>
          </a:xfrm>
          <a:prstGeom prst="rect">
            <a:avLst/>
          </a:prstGeom>
          <a:noFill/>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4687">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990600"/>
            <a:ext cx="8534400" cy="5410200"/>
          </a:xfrm>
        </p:spPr>
        <p:txBody>
          <a:bodyPr>
            <a:noAutofit/>
          </a:bodyPr>
          <a:lstStyle/>
          <a:p>
            <a:pPr algn="l"/>
            <a:r>
              <a:rPr lang="en-US" sz="3000" b="1" dirty="0" smtClean="0">
                <a:solidFill>
                  <a:srgbClr val="FF0000"/>
                </a:solidFill>
              </a:rPr>
              <a:t>The Egyptian queen chose to end her life on her own terms.   According to legend, Cleopatra wrapped an asp around her arm.  The asp </a:t>
            </a:r>
            <a:r>
              <a:rPr lang="en-US" sz="3000" b="1" dirty="0" smtClean="0">
                <a:solidFill>
                  <a:srgbClr val="FF0000"/>
                </a:solidFill>
              </a:rPr>
              <a:t>is a </a:t>
            </a:r>
            <a:r>
              <a:rPr lang="en-US" sz="3000" b="1" dirty="0" smtClean="0">
                <a:solidFill>
                  <a:srgbClr val="FF0000"/>
                </a:solidFill>
              </a:rPr>
              <a:t>venomous snake that was the symbol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for </a:t>
            </a:r>
            <a:r>
              <a:rPr lang="en-US" sz="3000" b="1" dirty="0" smtClean="0">
                <a:solidFill>
                  <a:srgbClr val="FF0000"/>
                </a:solidFill>
              </a:rPr>
              <a:t>Egyptian royalty.  </a:t>
            </a:r>
            <a:r>
              <a:rPr lang="en-US" sz="3000" b="1" dirty="0" smtClean="0">
                <a:solidFill>
                  <a:srgbClr val="FF0000"/>
                </a:solidFill>
              </a:rPr>
              <a:t/>
            </a:r>
            <a:br>
              <a:rPr lang="en-US" sz="3000" b="1" dirty="0" smtClean="0">
                <a:solidFill>
                  <a:srgbClr val="FF0000"/>
                </a:solidFill>
              </a:rPr>
            </a:br>
            <a:r>
              <a:rPr lang="en-US" sz="3000" b="1" dirty="0" smtClean="0">
                <a:solidFill>
                  <a:schemeClr val="tx1"/>
                </a:solidFill>
              </a:rPr>
              <a:t>The </a:t>
            </a:r>
            <a:r>
              <a:rPr lang="en-US" sz="3000" b="1" dirty="0" smtClean="0">
                <a:solidFill>
                  <a:schemeClr val="tx1"/>
                </a:solidFill>
              </a:rPr>
              <a:t>asp’s bite ended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Cleopatra’s </a:t>
            </a:r>
            <a:r>
              <a:rPr lang="en-US" sz="3000" b="1" dirty="0" smtClean="0">
                <a:solidFill>
                  <a:schemeClr val="tx1"/>
                </a:solidFill>
              </a:rPr>
              <a:t>life and </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the </a:t>
            </a:r>
            <a:r>
              <a:rPr lang="en-US" sz="3000" b="1" dirty="0" smtClean="0">
                <a:solidFill>
                  <a:schemeClr val="tx1"/>
                </a:solidFill>
              </a:rPr>
              <a:t>rule of the </a:t>
            </a:r>
            <a:r>
              <a:rPr lang="en-US" sz="3000" b="1" dirty="0" smtClean="0">
                <a:solidFill>
                  <a:schemeClr val="tx1"/>
                </a:solidFill>
              </a:rPr>
              <a:t/>
            </a:r>
            <a:br>
              <a:rPr lang="en-US" sz="3000" b="1" dirty="0" smtClean="0">
                <a:solidFill>
                  <a:schemeClr val="tx1"/>
                </a:solidFill>
              </a:rPr>
            </a:br>
            <a:r>
              <a:rPr lang="en-US" sz="3000" b="1" dirty="0" err="1" smtClean="0">
                <a:solidFill>
                  <a:schemeClr val="tx1"/>
                </a:solidFill>
              </a:rPr>
              <a:t>Ptolemys</a:t>
            </a:r>
            <a:r>
              <a:rPr lang="en-US" sz="3000" b="1" dirty="0" smtClean="0">
                <a:solidFill>
                  <a:schemeClr val="tx1"/>
                </a:solidFill>
              </a:rPr>
              <a:t>.</a:t>
            </a:r>
            <a:endParaRPr lang="en-US" sz="3000" b="1" dirty="0">
              <a:solidFill>
                <a:schemeClr val="tx1"/>
              </a:solidFill>
            </a:endParaRPr>
          </a:p>
        </p:txBody>
      </p:sp>
      <p:pic>
        <p:nvPicPr>
          <p:cNvPr id="1026" name="Picture 2" descr="http://upload.wikimedia.org/wikipedia/commons/0/0d/The_Death_of_Cleopatra_by_Juan_Luna1881.jpg"/>
          <p:cNvPicPr>
            <a:picLocks noChangeAspect="1" noChangeArrowheads="1"/>
          </p:cNvPicPr>
          <p:nvPr/>
        </p:nvPicPr>
        <p:blipFill>
          <a:blip r:embed="rId2" cstate="print"/>
          <a:srcRect/>
          <a:stretch>
            <a:fillRect/>
          </a:stretch>
        </p:blipFill>
        <p:spPr bwMode="auto">
          <a:xfrm>
            <a:off x="3810000" y="3124200"/>
            <a:ext cx="5334000" cy="3733800"/>
          </a:xfrm>
          <a:prstGeom prst="rect">
            <a:avLst/>
          </a:prstGeom>
          <a:noFill/>
        </p:spPr>
      </p:pic>
      <p:sp>
        <p:nvSpPr>
          <p:cNvPr id="6"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6047">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4495800"/>
            <a:ext cx="8458200" cy="1077218"/>
          </a:xfrm>
          <a:prstGeom prst="rect">
            <a:avLst/>
          </a:prstGeom>
          <a:ln>
            <a:noFill/>
          </a:ln>
        </p:spPr>
        <p:txBody>
          <a:bodyPr wrap="square">
            <a:spAutoFit/>
          </a:bodyPr>
          <a:lstStyle/>
          <a:p>
            <a:pPr algn="ctr"/>
            <a:r>
              <a:rPr lang="en-US" sz="3200" b="1" dirty="0" smtClean="0">
                <a:solidFill>
                  <a:srgbClr val="C00000"/>
                </a:solidFill>
              </a:rPr>
              <a:t>Learn more about history at</a:t>
            </a:r>
          </a:p>
          <a:p>
            <a:pPr algn="ctr"/>
            <a:r>
              <a:rPr lang="en-US" sz="3200" b="1" dirty="0" smtClean="0">
                <a:solidFill>
                  <a:srgbClr val="C00000"/>
                </a:solidFill>
              </a:rPr>
              <a:t>www.mrdowling.com</a:t>
            </a:r>
            <a:endParaRPr lang="en-US" sz="3200" dirty="0">
              <a:solidFill>
                <a:srgbClr val="C00000"/>
              </a:solidFill>
            </a:endParaRPr>
          </a:p>
        </p:txBody>
      </p:sp>
      <p:pic>
        <p:nvPicPr>
          <p:cNvPr id="7" name="Picture 6"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11" name="Title 1"/>
          <p:cNvSpPr>
            <a:spLocks noGrp="1"/>
          </p:cNvSpPr>
          <p:nvPr>
            <p:ph type="ctrTitle"/>
          </p:nvPr>
        </p:nvSpPr>
        <p:spPr>
          <a:xfrm>
            <a:off x="0" y="0"/>
            <a:ext cx="9144000" cy="688975"/>
          </a:xfrm>
        </p:spPr>
        <p:txBody>
          <a:bodyPr>
            <a:normAutofit fontScale="90000"/>
          </a:bodyPr>
          <a:lstStyle/>
          <a:p>
            <a:r>
              <a:rPr lang="en-US" sz="3200" dirty="0" smtClean="0">
                <a:solidFill>
                  <a:schemeClr val="accent2">
                    <a:lumMod val="75000"/>
                  </a:schemeClr>
                </a:solidFill>
                <a:latin typeface="Aharoni" pitchFamily="2" charset="-79"/>
                <a:cs typeface="Aharoni" pitchFamily="2" charset="-79"/>
              </a:rPr>
              <a:t>Cleopatra and Rome                             Ancient Rome</a:t>
            </a:r>
            <a:endParaRPr lang="en-US" sz="3200" dirty="0">
              <a:solidFill>
                <a:schemeClr val="accent2">
                  <a:lumMod val="75000"/>
                </a:schemeClr>
              </a:solidFill>
              <a:latin typeface="Aharoni" pitchFamily="2" charset="-79"/>
              <a:cs typeface="Aharoni" pitchFamily="2" charset="-79"/>
            </a:endParaRPr>
          </a:p>
        </p:txBody>
      </p:sp>
    </p:spTree>
  </p:cSld>
  <p:clrMapOvr>
    <a:masterClrMapping/>
  </p:clrMapOvr>
  <p:transition advTm="60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762000"/>
            <a:ext cx="5334000" cy="5562600"/>
          </a:xfrm>
        </p:spPr>
        <p:txBody>
          <a:bodyPr>
            <a:noAutofit/>
          </a:bodyPr>
          <a:lstStyle/>
          <a:p>
            <a:pPr algn="l"/>
            <a:r>
              <a:rPr lang="en-US" sz="3000" b="1" dirty="0" smtClean="0">
                <a:solidFill>
                  <a:schemeClr val="tx1"/>
                </a:solidFill>
              </a:rPr>
              <a:t>Julius Caesar arrived in Egypt in pursuit of a rival general named Pompey.  </a:t>
            </a:r>
            <a:r>
              <a:rPr lang="en-US" sz="3000" b="1" dirty="0" smtClean="0">
                <a:solidFill>
                  <a:srgbClr val="FF0000"/>
                </a:solidFill>
              </a:rPr>
              <a:t>Caesar chased Pompey first to Spain, then to Greece and finally in </a:t>
            </a:r>
            <a:r>
              <a:rPr lang="en-US" sz="3000" b="1" dirty="0" smtClean="0">
                <a:solidFill>
                  <a:srgbClr val="FF0000"/>
                </a:solidFill>
              </a:rPr>
              <a:t>47</a:t>
            </a:r>
            <a:r>
              <a:rPr lang="en-US" sz="2400" b="1" dirty="0" smtClean="0">
                <a:solidFill>
                  <a:srgbClr val="FF0000"/>
                </a:solidFill>
              </a:rPr>
              <a:t>BCE</a:t>
            </a:r>
            <a:r>
              <a:rPr lang="en-US" sz="3000" b="1" dirty="0" smtClean="0">
                <a:solidFill>
                  <a:srgbClr val="FF0000"/>
                </a:solidFill>
              </a:rPr>
              <a:t> </a:t>
            </a:r>
            <a:r>
              <a:rPr lang="en-US" sz="3000" b="1" dirty="0" smtClean="0">
                <a:solidFill>
                  <a:srgbClr val="FF0000"/>
                </a:solidFill>
              </a:rPr>
              <a:t>to Egypt.  In Egypt, the ten-year-old Ptolemy XIII presented </a:t>
            </a:r>
            <a:r>
              <a:rPr lang="en-US" sz="3000" b="1" dirty="0" smtClean="0">
                <a:solidFill>
                  <a:srgbClr val="FF0000"/>
                </a:solidFill>
              </a:rPr>
              <a:t>Caesar </a:t>
            </a:r>
            <a:r>
              <a:rPr lang="en-US" sz="3000" b="1" dirty="0" smtClean="0">
                <a:solidFill>
                  <a:srgbClr val="FF0000"/>
                </a:solidFill>
              </a:rPr>
              <a:t>with the decapitated head of Pompey.  </a:t>
            </a:r>
            <a:endParaRPr lang="en-US" sz="3000" b="1" dirty="0">
              <a:solidFill>
                <a:srgbClr val="FF0000"/>
              </a:solidFill>
            </a:endParaRPr>
          </a:p>
        </p:txBody>
      </p:sp>
      <p:pic>
        <p:nvPicPr>
          <p:cNvPr id="40962" name="Picture 2"/>
          <p:cNvPicPr>
            <a:picLocks noChangeAspect="1" noChangeArrowheads="1"/>
          </p:cNvPicPr>
          <p:nvPr/>
        </p:nvPicPr>
        <p:blipFill>
          <a:blip r:embed="rId2" cstate="print"/>
          <a:srcRect/>
          <a:stretch>
            <a:fillRect/>
          </a:stretch>
        </p:blipFill>
        <p:spPr bwMode="auto">
          <a:xfrm>
            <a:off x="6400800" y="838200"/>
            <a:ext cx="2743200" cy="3438144"/>
          </a:xfrm>
          <a:prstGeom prst="rect">
            <a:avLst/>
          </a:prstGeom>
          <a:noFill/>
          <a:ln w="9525">
            <a:noFill/>
            <a:miter lim="800000"/>
            <a:headEnd/>
            <a:tailEnd/>
          </a:ln>
          <a:effectLst/>
        </p:spPr>
      </p:pic>
      <p:sp>
        <p:nvSpPr>
          <p:cNvPr id="9"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526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762000"/>
            <a:ext cx="5334000" cy="5562600"/>
          </a:xfrm>
        </p:spPr>
        <p:txBody>
          <a:bodyPr>
            <a:noAutofit/>
          </a:bodyPr>
          <a:lstStyle/>
          <a:p>
            <a:pPr algn="l"/>
            <a:r>
              <a:rPr lang="en-US" sz="3000" b="1" dirty="0" smtClean="0">
                <a:solidFill>
                  <a:srgbClr val="FF0000"/>
                </a:solidFill>
              </a:rPr>
              <a:t>Julius Caesar arrived in Egypt in pursuit of a rival general named Pompey.  </a:t>
            </a:r>
            <a:r>
              <a:rPr lang="en-US" sz="3000" b="1" dirty="0" smtClean="0">
                <a:solidFill>
                  <a:schemeClr val="tx1"/>
                </a:solidFill>
              </a:rPr>
              <a:t>Caesar chased Pompey first to Spain, then to Greece and finally in 47</a:t>
            </a:r>
            <a:r>
              <a:rPr lang="en-US" sz="2400" b="1" dirty="0" smtClean="0">
                <a:solidFill>
                  <a:schemeClr val="tx1"/>
                </a:solidFill>
              </a:rPr>
              <a:t>BCE</a:t>
            </a:r>
            <a:r>
              <a:rPr lang="en-US" sz="3000" b="1" dirty="0" smtClean="0">
                <a:solidFill>
                  <a:schemeClr val="tx1"/>
                </a:solidFill>
              </a:rPr>
              <a:t> to Egypt.  </a:t>
            </a:r>
            <a:r>
              <a:rPr lang="en-US" sz="3000" b="1" dirty="0" smtClean="0">
                <a:solidFill>
                  <a:srgbClr val="FF0000"/>
                </a:solidFill>
              </a:rPr>
              <a:t>In Egypt, the ten-year-old Ptolemy XIII presented </a:t>
            </a:r>
            <a:r>
              <a:rPr lang="en-US" sz="3000" b="1" dirty="0" smtClean="0">
                <a:solidFill>
                  <a:srgbClr val="FF0000"/>
                </a:solidFill>
              </a:rPr>
              <a:t>Caesar </a:t>
            </a:r>
            <a:r>
              <a:rPr lang="en-US" sz="3000" b="1" dirty="0" smtClean="0">
                <a:solidFill>
                  <a:srgbClr val="FF0000"/>
                </a:solidFill>
              </a:rPr>
              <a:t>with the decapitated head of Pompey.  </a:t>
            </a:r>
            <a:endParaRPr lang="en-US" sz="3000" b="1" dirty="0">
              <a:solidFill>
                <a:srgbClr val="FF0000"/>
              </a:solidFill>
            </a:endParaRPr>
          </a:p>
        </p:txBody>
      </p:sp>
      <p:pic>
        <p:nvPicPr>
          <p:cNvPr id="40962" name="Picture 2"/>
          <p:cNvPicPr>
            <a:picLocks noChangeAspect="1" noChangeArrowheads="1"/>
          </p:cNvPicPr>
          <p:nvPr/>
        </p:nvPicPr>
        <p:blipFill>
          <a:blip r:embed="rId2" cstate="print"/>
          <a:srcRect/>
          <a:stretch>
            <a:fillRect/>
          </a:stretch>
        </p:blipFill>
        <p:spPr bwMode="auto">
          <a:xfrm>
            <a:off x="6400800" y="838200"/>
            <a:ext cx="2743200" cy="3438144"/>
          </a:xfrm>
          <a:prstGeom prst="rect">
            <a:avLst/>
          </a:prstGeom>
          <a:noFill/>
          <a:ln w="9525">
            <a:noFill/>
            <a:miter lim="800000"/>
            <a:headEnd/>
            <a:tailEnd/>
          </a:ln>
          <a:effectLst/>
        </p:spPr>
      </p:pic>
      <p:pic>
        <p:nvPicPr>
          <p:cNvPr id="40964" name="Picture 4"/>
          <p:cNvPicPr>
            <a:picLocks noChangeAspect="1" noChangeArrowheads="1"/>
          </p:cNvPicPr>
          <p:nvPr/>
        </p:nvPicPr>
        <p:blipFill>
          <a:blip r:embed="rId3" cstate="print"/>
          <a:srcRect/>
          <a:stretch>
            <a:fillRect/>
          </a:stretch>
        </p:blipFill>
        <p:spPr bwMode="auto">
          <a:xfrm>
            <a:off x="5943600" y="3200400"/>
            <a:ext cx="2514600" cy="3747994"/>
          </a:xfrm>
          <a:prstGeom prst="rect">
            <a:avLst/>
          </a:prstGeom>
          <a:noFill/>
          <a:ln w="9525">
            <a:noFill/>
            <a:miter lim="800000"/>
            <a:headEnd/>
            <a:tailEnd/>
          </a:ln>
          <a:effectLst/>
        </p:spPr>
      </p:pic>
      <p:sp>
        <p:nvSpPr>
          <p:cNvPr id="7"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78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fontScale="90000"/>
          </a:bodyPr>
          <a:lstStyle/>
          <a:p>
            <a:r>
              <a:rPr lang="en-US" sz="3200" dirty="0" smtClean="0">
                <a:solidFill>
                  <a:schemeClr val="accent2">
                    <a:lumMod val="75000"/>
                  </a:schemeClr>
                </a:solidFill>
                <a:latin typeface="Aharoni" pitchFamily="2" charset="-79"/>
                <a:cs typeface="Aharoni" pitchFamily="2" charset="-79"/>
              </a:rPr>
              <a:t>Cleopatra and Rome                             Ancient Rome</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381000" y="762000"/>
            <a:ext cx="5334000" cy="5562600"/>
          </a:xfrm>
        </p:spPr>
        <p:txBody>
          <a:bodyPr>
            <a:noAutofit/>
          </a:bodyPr>
          <a:lstStyle/>
          <a:p>
            <a:pPr algn="l"/>
            <a:r>
              <a:rPr lang="en-US" sz="3000" b="1" dirty="0" smtClean="0">
                <a:solidFill>
                  <a:srgbClr val="FF0000"/>
                </a:solidFill>
              </a:rPr>
              <a:t>Julius Caesar arrived in Egypt in pursuit of a rival general named Pompey.  Caesar chased Pompey first to Spain, then to Greece and finally in 47</a:t>
            </a:r>
            <a:r>
              <a:rPr lang="en-US" sz="2400" b="1" dirty="0" smtClean="0">
                <a:solidFill>
                  <a:srgbClr val="FF0000"/>
                </a:solidFill>
              </a:rPr>
              <a:t>BCE</a:t>
            </a:r>
            <a:r>
              <a:rPr lang="en-US" sz="3000" b="1" dirty="0" smtClean="0">
                <a:solidFill>
                  <a:srgbClr val="FF0000"/>
                </a:solidFill>
              </a:rPr>
              <a:t> to Egypt.  </a:t>
            </a:r>
            <a:r>
              <a:rPr lang="en-US" sz="3000" b="1" dirty="0" smtClean="0">
                <a:solidFill>
                  <a:schemeClr val="tx1"/>
                </a:solidFill>
              </a:rPr>
              <a:t>In Egypt, the ten-year-old Ptolemy XIII presented </a:t>
            </a:r>
            <a:r>
              <a:rPr lang="en-US" sz="3000" b="1" dirty="0" smtClean="0">
                <a:solidFill>
                  <a:schemeClr val="tx1"/>
                </a:solidFill>
              </a:rPr>
              <a:t>Caesar </a:t>
            </a:r>
            <a:r>
              <a:rPr lang="en-US" sz="3000" b="1" dirty="0" smtClean="0">
                <a:solidFill>
                  <a:schemeClr val="tx1"/>
                </a:solidFill>
              </a:rPr>
              <a:t>with the decapitated head of Pompey.  </a:t>
            </a:r>
            <a:endParaRPr lang="en-US" sz="3000" b="1" dirty="0">
              <a:solidFill>
                <a:schemeClr val="tx1"/>
              </a:solidFill>
            </a:endParaRPr>
          </a:p>
        </p:txBody>
      </p:sp>
      <p:pic>
        <p:nvPicPr>
          <p:cNvPr id="40962" name="Picture 2"/>
          <p:cNvPicPr>
            <a:picLocks noChangeAspect="1" noChangeArrowheads="1"/>
          </p:cNvPicPr>
          <p:nvPr/>
        </p:nvPicPr>
        <p:blipFill>
          <a:blip r:embed="rId2" cstate="print"/>
          <a:srcRect/>
          <a:stretch>
            <a:fillRect/>
          </a:stretch>
        </p:blipFill>
        <p:spPr bwMode="auto">
          <a:xfrm>
            <a:off x="6400800" y="838200"/>
            <a:ext cx="2743200" cy="3438144"/>
          </a:xfrm>
          <a:prstGeom prst="rect">
            <a:avLst/>
          </a:prstGeom>
          <a:noFill/>
          <a:ln w="9525">
            <a:noFill/>
            <a:miter lim="800000"/>
            <a:headEnd/>
            <a:tailEnd/>
          </a:ln>
          <a:effectLst/>
        </p:spPr>
      </p:pic>
      <p:pic>
        <p:nvPicPr>
          <p:cNvPr id="40964" name="Picture 4"/>
          <p:cNvPicPr>
            <a:picLocks noChangeAspect="1" noChangeArrowheads="1"/>
          </p:cNvPicPr>
          <p:nvPr/>
        </p:nvPicPr>
        <p:blipFill>
          <a:blip r:embed="rId3" cstate="print"/>
          <a:srcRect/>
          <a:stretch>
            <a:fillRect/>
          </a:stretch>
        </p:blipFill>
        <p:spPr bwMode="auto">
          <a:xfrm>
            <a:off x="5943600" y="3200400"/>
            <a:ext cx="2514600" cy="3747994"/>
          </a:xfrm>
          <a:prstGeom prst="rect">
            <a:avLst/>
          </a:prstGeom>
          <a:noFill/>
          <a:ln w="9525">
            <a:noFill/>
            <a:miter lim="800000"/>
            <a:headEnd/>
            <a:tailEnd/>
          </a:ln>
          <a:effectLst/>
        </p:spPr>
      </p:pic>
    </p:spTree>
  </p:cSld>
  <p:clrMapOvr>
    <a:masterClrMapping/>
  </p:clrMapOvr>
  <p:transition advTm="7437">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0"/>
            <a:ext cx="8763000" cy="5715000"/>
          </a:xfrm>
        </p:spPr>
        <p:txBody>
          <a:bodyPr>
            <a:noAutofit/>
          </a:bodyPr>
          <a:lstStyle/>
          <a:p>
            <a:pPr algn="l"/>
            <a:r>
              <a:rPr lang="en-US" sz="3000" b="1" dirty="0" smtClean="0">
                <a:solidFill>
                  <a:schemeClr val="tx1"/>
                </a:solidFill>
              </a:rPr>
              <a:t>While in Egypt, Caesar found himself in the middle of a family feud.  </a:t>
            </a:r>
            <a:r>
              <a:rPr lang="en-US" sz="3000" b="1" dirty="0" smtClean="0">
                <a:solidFill>
                  <a:srgbClr val="FF0000"/>
                </a:solidFill>
              </a:rPr>
              <a:t>King Ptolemy XII had willed his throne both to his ten-year-old son, Ptolemy XIII, and his eighteen-year-old daughter,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Cleopatra</a:t>
            </a:r>
            <a:r>
              <a:rPr lang="en-US" sz="3000" b="1" dirty="0" smtClean="0">
                <a:solidFill>
                  <a:srgbClr val="FF0000"/>
                </a:solidFill>
              </a:rPr>
              <a:t>.  The </a:t>
            </a:r>
            <a:r>
              <a:rPr lang="en-US" sz="3000" b="1" dirty="0" smtClean="0">
                <a:solidFill>
                  <a:srgbClr val="FF0000"/>
                </a:solidFill>
              </a:rPr>
              <a:t>pair were </a:t>
            </a:r>
            <a:r>
              <a:rPr lang="en-US" sz="3000" b="1" dirty="0" smtClean="0">
                <a:solidFill>
                  <a:srgbClr val="FF0000"/>
                </a:solidFill>
              </a:rPr>
              <a:t>to </a:t>
            </a:r>
            <a:endParaRPr lang="en-US" sz="3000" b="1" dirty="0" smtClean="0">
              <a:solidFill>
                <a:srgbClr val="FF0000"/>
              </a:solidFill>
            </a:endParaRPr>
          </a:p>
          <a:p>
            <a:pPr algn="l"/>
            <a:r>
              <a:rPr lang="en-US" sz="3000" b="1" dirty="0" smtClean="0">
                <a:solidFill>
                  <a:srgbClr val="FF0000"/>
                </a:solidFill>
              </a:rPr>
              <a:t>rule </a:t>
            </a:r>
            <a:r>
              <a:rPr lang="en-US" sz="3000" b="1" dirty="0" smtClean="0">
                <a:solidFill>
                  <a:srgbClr val="FF0000"/>
                </a:solidFill>
              </a:rPr>
              <a:t>Egypt </a:t>
            </a:r>
            <a:r>
              <a:rPr lang="en-US" sz="3000" b="1" dirty="0" smtClean="0">
                <a:solidFill>
                  <a:srgbClr val="FF0000"/>
                </a:solidFill>
              </a:rPr>
              <a:t>together </a:t>
            </a:r>
            <a:r>
              <a:rPr lang="en-US" sz="3000" b="1" dirty="0" smtClean="0">
                <a:solidFill>
                  <a:srgbClr val="FF0000"/>
                </a:solidFill>
              </a:rPr>
              <a:t>both </a:t>
            </a:r>
            <a:endParaRPr lang="en-US" sz="3000" b="1" dirty="0" smtClean="0">
              <a:solidFill>
                <a:srgbClr val="FF0000"/>
              </a:solidFill>
            </a:endParaRPr>
          </a:p>
          <a:p>
            <a:pPr algn="l"/>
            <a:r>
              <a:rPr lang="en-US" sz="3000" b="1" dirty="0" smtClean="0">
                <a:solidFill>
                  <a:srgbClr val="FF0000"/>
                </a:solidFill>
              </a:rPr>
              <a:t>as </a:t>
            </a:r>
            <a:r>
              <a:rPr lang="en-US" sz="3000" b="1" dirty="0" smtClean="0">
                <a:solidFill>
                  <a:srgbClr val="FF0000"/>
                </a:solidFill>
              </a:rPr>
              <a:t>brother </a:t>
            </a:r>
            <a:r>
              <a:rPr lang="en-US" sz="3000" b="1" dirty="0" smtClean="0">
                <a:solidFill>
                  <a:srgbClr val="FF0000"/>
                </a:solidFill>
              </a:rPr>
              <a:t>and </a:t>
            </a:r>
            <a:r>
              <a:rPr lang="en-US" sz="3000" b="1" dirty="0" smtClean="0">
                <a:solidFill>
                  <a:srgbClr val="FF0000"/>
                </a:solidFill>
              </a:rPr>
              <a:t>sister and </a:t>
            </a:r>
            <a:endParaRPr lang="en-US" sz="3000" b="1" dirty="0" smtClean="0">
              <a:solidFill>
                <a:srgbClr val="FF0000"/>
              </a:solidFill>
            </a:endParaRPr>
          </a:p>
          <a:p>
            <a:pPr algn="l"/>
            <a:r>
              <a:rPr lang="en-US" sz="3000" b="1" dirty="0" smtClean="0">
                <a:solidFill>
                  <a:srgbClr val="FF0000"/>
                </a:solidFill>
              </a:rPr>
              <a:t>as </a:t>
            </a:r>
            <a:r>
              <a:rPr lang="en-US" sz="3000" b="1" dirty="0" smtClean="0">
                <a:solidFill>
                  <a:srgbClr val="FF0000"/>
                </a:solidFill>
              </a:rPr>
              <a:t>husband </a:t>
            </a:r>
            <a:r>
              <a:rPr lang="en-US" sz="3000" b="1" dirty="0" smtClean="0">
                <a:solidFill>
                  <a:srgbClr val="FF0000"/>
                </a:solidFill>
              </a:rPr>
              <a:t>and </a:t>
            </a:r>
            <a:r>
              <a:rPr lang="en-US" sz="3000" b="1" dirty="0" smtClean="0">
                <a:solidFill>
                  <a:srgbClr val="FF0000"/>
                </a:solidFill>
              </a:rPr>
              <a:t>wife, but </a:t>
            </a:r>
            <a:endParaRPr lang="en-US" sz="3000" b="1" dirty="0" smtClean="0">
              <a:solidFill>
                <a:srgbClr val="FF0000"/>
              </a:solidFill>
            </a:endParaRPr>
          </a:p>
          <a:p>
            <a:pPr algn="l"/>
            <a:r>
              <a:rPr lang="en-US" sz="3000" b="1" dirty="0" smtClean="0">
                <a:solidFill>
                  <a:srgbClr val="FF0000"/>
                </a:solidFill>
              </a:rPr>
              <a:t>Ptolemy </a:t>
            </a:r>
            <a:r>
              <a:rPr lang="en-US" sz="3000" b="1" dirty="0" smtClean="0">
                <a:solidFill>
                  <a:srgbClr val="FF0000"/>
                </a:solidFill>
              </a:rPr>
              <a:t>XIII </a:t>
            </a:r>
            <a:r>
              <a:rPr lang="en-US" sz="3000" b="1" dirty="0" smtClean="0">
                <a:solidFill>
                  <a:srgbClr val="FF0000"/>
                </a:solidFill>
              </a:rPr>
              <a:t>seized </a:t>
            </a:r>
            <a:br>
              <a:rPr lang="en-US" sz="3000" b="1" dirty="0" smtClean="0">
                <a:solidFill>
                  <a:srgbClr val="FF0000"/>
                </a:solidFill>
              </a:rPr>
            </a:br>
            <a:r>
              <a:rPr lang="en-US" sz="3000" b="1" dirty="0" smtClean="0">
                <a:solidFill>
                  <a:srgbClr val="FF0000"/>
                </a:solidFill>
              </a:rPr>
              <a:t>power </a:t>
            </a:r>
            <a:r>
              <a:rPr lang="en-US" sz="3000" b="1" dirty="0" smtClean="0">
                <a:solidFill>
                  <a:srgbClr val="FF0000"/>
                </a:solidFill>
              </a:rPr>
              <a:t>and </a:t>
            </a:r>
            <a:r>
              <a:rPr lang="en-US" sz="3000" b="1" dirty="0" smtClean="0">
                <a:solidFill>
                  <a:srgbClr val="FF0000"/>
                </a:solidFill>
              </a:rPr>
              <a:t>forced </a:t>
            </a:r>
            <a:r>
              <a:rPr lang="en-US" sz="3000" b="1" dirty="0" smtClean="0">
                <a:solidFill>
                  <a:srgbClr val="FF0000"/>
                </a:solidFill>
              </a:rPr>
              <a:t>his older </a:t>
            </a:r>
            <a:r>
              <a:rPr lang="en-US" sz="3000" b="1" dirty="0" smtClean="0">
                <a:solidFill>
                  <a:srgbClr val="FF0000"/>
                </a:solidFill>
              </a:rPr>
              <a:t/>
            </a:r>
            <a:br>
              <a:rPr lang="en-US" sz="3000" b="1" dirty="0" smtClean="0">
                <a:solidFill>
                  <a:srgbClr val="FF0000"/>
                </a:solidFill>
              </a:rPr>
            </a:br>
            <a:r>
              <a:rPr lang="en-US" sz="3000" b="1" dirty="0" smtClean="0">
                <a:solidFill>
                  <a:srgbClr val="FF0000"/>
                </a:solidFill>
              </a:rPr>
              <a:t>sister </a:t>
            </a:r>
            <a:r>
              <a:rPr lang="en-US" sz="3000" b="1" dirty="0" smtClean="0">
                <a:solidFill>
                  <a:srgbClr val="FF0000"/>
                </a:solidFill>
              </a:rPr>
              <a:t>from </a:t>
            </a:r>
            <a:r>
              <a:rPr lang="en-US" sz="3000" b="1" dirty="0" smtClean="0">
                <a:solidFill>
                  <a:srgbClr val="FF0000"/>
                </a:solidFill>
              </a:rPr>
              <a:t>the throne.</a:t>
            </a:r>
            <a:endParaRPr lang="en-US" sz="3000" b="1" dirty="0">
              <a:solidFill>
                <a:srgbClr val="FF0000"/>
              </a:solidFill>
            </a:endParaRPr>
          </a:p>
        </p:txBody>
      </p:sp>
      <p:pic>
        <p:nvPicPr>
          <p:cNvPr id="13314" name="Picture 2"/>
          <p:cNvPicPr>
            <a:picLocks noChangeAspect="1" noChangeArrowheads="1"/>
          </p:cNvPicPr>
          <p:nvPr/>
        </p:nvPicPr>
        <p:blipFill>
          <a:blip r:embed="rId2" cstate="print"/>
          <a:srcRect/>
          <a:stretch>
            <a:fillRect/>
          </a:stretch>
        </p:blipFill>
        <p:spPr bwMode="auto">
          <a:xfrm>
            <a:off x="4648200" y="2416175"/>
            <a:ext cx="4380513" cy="4441825"/>
          </a:xfrm>
          <a:prstGeom prst="rect">
            <a:avLst/>
          </a:prstGeom>
          <a:noFill/>
          <a:ln w="9525">
            <a:noFill/>
            <a:miter lim="800000"/>
            <a:headEnd/>
            <a:tailEnd/>
          </a:ln>
          <a:effectLst/>
        </p:spPr>
      </p:pic>
      <p:sp>
        <p:nvSpPr>
          <p:cNvPr id="7" name="Title 1"/>
          <p:cNvSpPr txBox="1">
            <a:spLocks/>
          </p:cNvSpPr>
          <p:nvPr/>
        </p:nvSpPr>
        <p:spPr>
          <a:xfrm>
            <a:off x="0" y="0"/>
            <a:ext cx="9144000" cy="68897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2">
                    <a:lumMod val="75000"/>
                  </a:schemeClr>
                </a:solidFill>
                <a:effectLst/>
                <a:uLnTx/>
                <a:uFillTx/>
                <a:latin typeface="Aharoni" pitchFamily="2" charset="-79"/>
                <a:ea typeface="+mj-ea"/>
                <a:cs typeface="Aharoni" pitchFamily="2" charset="-79"/>
              </a:rPr>
              <a:t>Cleopatra and Rome                             Ancient Rome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56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TotalTime>
  <Words>2437</Words>
  <Application>Microsoft Office PowerPoint</Application>
  <PresentationFormat>On-screen Show (4:3)</PresentationFormat>
  <Paragraphs>115</Paragraphs>
  <Slides>52</Slides>
  <Notes>0</Notes>
  <HiddenSlides>0</HiddenSlides>
  <MMClips>1</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Slide 7</vt:lpstr>
      <vt:lpstr>Cleopatra and Rome                             Ancient Rome</vt:lpstr>
      <vt:lpstr>Slide 9</vt:lpstr>
      <vt:lpstr>Slide 10</vt:lpstr>
      <vt:lpstr>Slide 11</vt:lpstr>
      <vt:lpstr>Slide 12</vt:lpstr>
      <vt:lpstr>Slide 13</vt:lpstr>
      <vt:lpstr>Slide 14</vt:lpstr>
      <vt:lpstr>Slide 15</vt:lpstr>
      <vt:lpstr>Slide 16</vt:lpstr>
      <vt:lpstr>Slide 17</vt:lpstr>
      <vt:lpstr>Slide 18</vt:lpstr>
      <vt:lpstr>Cleopatra and Rome                             Ancient Rome</vt:lpstr>
      <vt:lpstr>Slide 20</vt:lpstr>
      <vt:lpstr>Slide 21</vt:lpstr>
      <vt:lpstr>Slide 22</vt:lpstr>
      <vt:lpstr>Slide 23</vt:lpstr>
      <vt:lpstr>Slide 24</vt:lpstr>
      <vt:lpstr>Slide 25</vt:lpstr>
      <vt:lpstr>Slide 26</vt:lpstr>
      <vt:lpstr>Slide 27</vt:lpstr>
      <vt:lpstr>Slide 28</vt:lpstr>
      <vt:lpstr>Slide 29</vt:lpstr>
      <vt:lpstr>Slide 30</vt:lpstr>
      <vt:lpstr>Cleopatra and Rome                             Ancient Rome</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Cleopatra and Rome                             Ancient Rome</vt:lpstr>
      <vt:lpstr>Slide 47</vt:lpstr>
      <vt:lpstr>Slide 48</vt:lpstr>
      <vt:lpstr>Slide 49</vt:lpstr>
      <vt:lpstr>Slide 50</vt:lpstr>
      <vt:lpstr>Slide 51</vt:lpstr>
      <vt:lpstr>Cleopatra and Rome                             Ancient Rome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Gift of the Nile                       Ancient Egypt</dc:title>
  <dc:creator>mikedow1@gmail.com</dc:creator>
  <cp:lastModifiedBy>mikedow1@gmail.com</cp:lastModifiedBy>
  <cp:revision>62</cp:revision>
  <dcterms:created xsi:type="dcterms:W3CDTF">2013-10-20T20:51:24Z</dcterms:created>
  <dcterms:modified xsi:type="dcterms:W3CDTF">2014-02-02T23:27:41Z</dcterms:modified>
</cp:coreProperties>
</file>