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09" r:id="rId2"/>
    <p:sldId id="335" r:id="rId3"/>
    <p:sldId id="336" r:id="rId4"/>
    <p:sldId id="337" r:id="rId5"/>
    <p:sldId id="310" r:id="rId6"/>
    <p:sldId id="334" r:id="rId7"/>
    <p:sldId id="311" r:id="rId8"/>
    <p:sldId id="332" r:id="rId9"/>
    <p:sldId id="333" r:id="rId10"/>
    <p:sldId id="312" r:id="rId11"/>
    <p:sldId id="330" r:id="rId12"/>
    <p:sldId id="331" r:id="rId13"/>
    <p:sldId id="325" r:id="rId14"/>
    <p:sldId id="329" r:id="rId15"/>
    <p:sldId id="326" r:id="rId16"/>
    <p:sldId id="327" r:id="rId17"/>
    <p:sldId id="328" r:id="rId18"/>
    <p:sldId id="319" r:id="rId19"/>
    <p:sldId id="320" r:id="rId20"/>
    <p:sldId id="321" r:id="rId21"/>
    <p:sldId id="322" r:id="rId22"/>
    <p:sldId id="315" r:id="rId23"/>
    <p:sldId id="318" r:id="rId24"/>
    <p:sldId id="316" r:id="rId25"/>
    <p:sldId id="317" r:id="rId26"/>
    <p:sldId id="29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9900"/>
    <a:srgbClr val="99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17" autoAdjust="0"/>
    <p:restoredTop sz="94660"/>
  </p:normalViewPr>
  <p:slideViewPr>
    <p:cSldViewPr>
      <p:cViewPr varScale="1">
        <p:scale>
          <a:sx n="121" d="100"/>
          <a:sy n="121" d="100"/>
        </p:scale>
        <p:origin x="-1176"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9A949D-9475-49CE-879C-92CF21CCAC47}" type="datetimeFigureOut">
              <a:rPr lang="en-US" smtClean="0"/>
              <a:pPr/>
              <a:t>2/16/2014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C6BC60-369F-4C61-85F8-58FAEB9B1C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FD22EF-E5E4-4374-BEC5-E517F3052FF0}"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FD22EF-E5E4-4374-BEC5-E517F3052FF0}" type="datetimeFigureOut">
              <a:rPr lang="en-US" smtClean="0"/>
              <a:pPr/>
              <a:t>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FD22EF-E5E4-4374-BEC5-E517F3052FF0}" type="datetimeFigureOut">
              <a:rPr lang="en-US" smtClean="0"/>
              <a:pPr/>
              <a:t>2/16/2014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FD22EF-E5E4-4374-BEC5-E517F3052FF0}" type="datetimeFigureOut">
              <a:rPr lang="en-US" smtClean="0"/>
              <a:pPr/>
              <a:t>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D22EF-E5E4-4374-BEC5-E517F3052FF0}" type="datetimeFigureOut">
              <a:rPr lang="en-US" smtClean="0"/>
              <a:pPr/>
              <a:t>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22EF-E5E4-4374-BEC5-E517F3052FF0}" type="datetimeFigureOut">
              <a:rPr lang="en-US" smtClean="0"/>
              <a:pPr/>
              <a:t>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22EF-E5E4-4374-BEC5-E517F3052FF0}" type="datetimeFigureOut">
              <a:rPr lang="en-US" smtClean="0"/>
              <a:pPr/>
              <a:t>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rgbClr val="D9C3A5">
                <a:tint val="50000"/>
                <a:satMod val="180000"/>
              </a:srgbClr>
            </a:duotone>
            <a:lum bright="12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D22EF-E5E4-4374-BEC5-E517F3052FF0}" type="datetimeFigureOut">
              <a:rPr lang="en-US" smtClean="0"/>
              <a:pPr/>
              <a:t>2/16/2014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3A183-3CBE-44AA-ACA3-BF92CD93A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mrdowling\audio\702-emperors.mp3"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702augustus2.png"/>
          <p:cNvPicPr>
            <a:picLocks noChangeAspect="1"/>
          </p:cNvPicPr>
          <p:nvPr/>
        </p:nvPicPr>
        <p:blipFill>
          <a:blip r:embed="rId3" cstate="print"/>
          <a:stretch>
            <a:fillRect/>
          </a:stretch>
        </p:blipFill>
        <p:spPr>
          <a:xfrm>
            <a:off x="5410200" y="317500"/>
            <a:ext cx="3810000" cy="6540500"/>
          </a:xfrm>
          <a:prstGeom prst="rect">
            <a:avLst/>
          </a:prstGeom>
          <a:ln>
            <a:noFill/>
          </a:ln>
          <a:effectLst>
            <a:outerShdw blurRad="76200" dir="13500000" sy="23000" kx="1200000" algn="br" rotWithShape="0">
              <a:prstClr val="black">
                <a:alpha val="20000"/>
              </a:prstClr>
            </a:outerShdw>
          </a:effectLst>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228600" y="762000"/>
            <a:ext cx="6781800" cy="5509200"/>
          </a:xfrm>
          <a:prstGeom prst="rect">
            <a:avLst/>
          </a:prstGeom>
        </p:spPr>
        <p:txBody>
          <a:bodyPr wrap="square">
            <a:spAutoFit/>
          </a:bodyPr>
          <a:lstStyle/>
          <a:p>
            <a:r>
              <a:rPr lang="en-US" sz="3200" b="1" dirty="0" smtClean="0">
                <a:solidFill>
                  <a:schemeClr val="tx2">
                    <a:lumMod val="50000"/>
                  </a:schemeClr>
                </a:solidFill>
                <a:latin typeface="Arial" pitchFamily="34" charset="0"/>
                <a:cs typeface="Arial" pitchFamily="34" charset="0"/>
              </a:rPr>
              <a:t>Caesar Augustus showed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great </a:t>
            </a:r>
            <a:r>
              <a:rPr lang="en-US" sz="3200" b="1" dirty="0" smtClean="0">
                <a:solidFill>
                  <a:schemeClr val="tx2">
                    <a:lumMod val="50000"/>
                  </a:schemeClr>
                </a:solidFill>
                <a:latin typeface="Arial" pitchFamily="34" charset="0"/>
                <a:cs typeface="Arial" pitchFamily="34" charset="0"/>
              </a:rPr>
              <a:t>respect for the Senate,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but </a:t>
            </a:r>
            <a:r>
              <a:rPr lang="en-US" sz="3200" b="1" dirty="0" smtClean="0">
                <a:solidFill>
                  <a:schemeClr val="tx2">
                    <a:lumMod val="50000"/>
                  </a:schemeClr>
                </a:solidFill>
                <a:latin typeface="Arial" pitchFamily="34" charset="0"/>
                <a:cs typeface="Arial" pitchFamily="34" charset="0"/>
              </a:rPr>
              <a:t>later emperors made no secret of their power.  </a:t>
            </a:r>
            <a:r>
              <a:rPr lang="en-US" sz="3200" b="1" dirty="0" smtClean="0">
                <a:solidFill>
                  <a:srgbClr val="7030A0"/>
                </a:solidFill>
                <a:latin typeface="Arial" pitchFamily="34" charset="0"/>
                <a:cs typeface="Arial" pitchFamily="34" charset="0"/>
              </a:rPr>
              <a:t>The Senate continued to exist after the reign of Augustus, but senators had little say over the affairs of the empire.  Some of the emperors who followed Augustus ruled wisely.  Others were foolish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and </a:t>
            </a:r>
            <a:r>
              <a:rPr lang="en-US" sz="3200" b="1" dirty="0" smtClean="0">
                <a:solidFill>
                  <a:srgbClr val="7030A0"/>
                </a:solidFill>
                <a:latin typeface="Arial" pitchFamily="34" charset="0"/>
                <a:cs typeface="Arial" pitchFamily="34" charset="0"/>
              </a:rPr>
              <a:t>cruel.</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2" name="702-emperors.mp3">
            <a:hlinkClick r:id="" action="ppaction://media"/>
          </p:cNvPr>
          <p:cNvPicPr>
            <a:picLocks noRot="1" noChangeAspect="1"/>
          </p:cNvPicPr>
          <p:nvPr>
            <a:audioFile r:link="rId1"/>
          </p:nvPr>
        </p:nvPicPr>
        <p:blipFill>
          <a:blip r:embed="rId4" cstate="print"/>
          <a:stretch>
            <a:fillRect/>
          </a:stretch>
        </p:blipFill>
        <p:spPr>
          <a:xfrm>
            <a:off x="9448800" y="3352800"/>
            <a:ext cx="244475" cy="244475"/>
          </a:xfrm>
          <a:prstGeom prst="rect">
            <a:avLst/>
          </a:prstGeom>
        </p:spPr>
      </p:pic>
    </p:spTree>
  </p:cSld>
  <p:clrMapOvr>
    <a:masterClrMapping/>
  </p:clrMapOvr>
  <p:transition advTm="11141">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0"/>
                                        <p:tgtEl>
                                          <p:spTgt spid="9"/>
                                        </p:tgtEl>
                                      </p:cBhvr>
                                    </p:animEffect>
                                  </p:childTnLst>
                                </p:cTn>
                              </p:par>
                            </p:childTnLst>
                          </p:cTn>
                        </p:par>
                        <p:par>
                          <p:cTn id="8" fill="hold">
                            <p:stCondLst>
                              <p:cond delay="3000"/>
                            </p:stCondLst>
                            <p:childTnLst>
                              <p:par>
                                <p:cTn id="9" presetID="1" presetClass="mediacall" presetSubtype="0" fill="hold" nodeType="afterEffect">
                                  <p:stCondLst>
                                    <p:cond delay="0"/>
                                  </p:stCondLst>
                                  <p:childTnLst>
                                    <p:cmd type="call" cmd="playFrom(0.0)">
                                      <p:cBhvr>
                                        <p:cTn id="10"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12"/>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200" y="990600"/>
            <a:ext cx="9067800" cy="5509200"/>
          </a:xfrm>
          <a:prstGeom prst="rect">
            <a:avLst/>
          </a:prstGeom>
        </p:spPr>
        <p:txBody>
          <a:bodyPr wrap="square">
            <a:spAutoFit/>
          </a:bodyPr>
          <a:lstStyle/>
          <a:p>
            <a:r>
              <a:rPr lang="en-US" sz="3200" b="1" dirty="0" smtClean="0">
                <a:solidFill>
                  <a:schemeClr val="tx2">
                    <a:lumMod val="50000"/>
                  </a:schemeClr>
                </a:solidFill>
                <a:latin typeface="Arial" pitchFamily="34" charset="0"/>
                <a:cs typeface="Arial" pitchFamily="34" charset="0"/>
              </a:rPr>
              <a:t>Nero believed himself to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be </a:t>
            </a:r>
            <a:r>
              <a:rPr lang="en-US" sz="3200" b="1" dirty="0" smtClean="0">
                <a:solidFill>
                  <a:schemeClr val="tx2">
                    <a:lumMod val="50000"/>
                  </a:schemeClr>
                </a:solidFill>
                <a:latin typeface="Arial" pitchFamily="34" charset="0"/>
                <a:cs typeface="Arial" pitchFamily="34" charset="0"/>
              </a:rPr>
              <a:t>the most talented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person </a:t>
            </a:r>
            <a:r>
              <a:rPr lang="en-US" sz="3200" b="1" dirty="0" smtClean="0">
                <a:solidFill>
                  <a:schemeClr val="tx2">
                    <a:lumMod val="50000"/>
                  </a:schemeClr>
                </a:solidFill>
                <a:latin typeface="Arial" pitchFamily="34" charset="0"/>
                <a:cs typeface="Arial" pitchFamily="34" charset="0"/>
              </a:rPr>
              <a:t>in the Roman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Empire</a:t>
            </a:r>
            <a:r>
              <a:rPr lang="en-US" sz="3200" b="1" dirty="0" smtClean="0">
                <a:solidFill>
                  <a:schemeClr val="tx2">
                    <a:lumMod val="50000"/>
                  </a:schemeClr>
                </a:solidFill>
                <a:latin typeface="Arial" pitchFamily="34" charset="0"/>
                <a:cs typeface="Arial" pitchFamily="34" charset="0"/>
              </a:rPr>
              <a:t>.  </a:t>
            </a:r>
            <a:r>
              <a:rPr lang="en-US" sz="3200" b="1" dirty="0" smtClean="0">
                <a:solidFill>
                  <a:srgbClr val="7030A0"/>
                </a:solidFill>
                <a:latin typeface="Arial" pitchFamily="34" charset="0"/>
                <a:cs typeface="Arial" pitchFamily="34" charset="0"/>
              </a:rPr>
              <a:t>Never before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had </a:t>
            </a:r>
            <a:r>
              <a:rPr lang="en-US" sz="3200" b="1" dirty="0" smtClean="0">
                <a:solidFill>
                  <a:srgbClr val="7030A0"/>
                </a:solidFill>
                <a:latin typeface="Arial" pitchFamily="34" charset="0"/>
                <a:cs typeface="Arial" pitchFamily="34" charset="0"/>
              </a:rPr>
              <a:t>an emperor </a:t>
            </a:r>
            <a:r>
              <a:rPr lang="en-US" sz="3200" b="1" dirty="0" smtClean="0">
                <a:solidFill>
                  <a:srgbClr val="7030A0"/>
                </a:solidFill>
                <a:latin typeface="Arial" pitchFamily="34" charset="0"/>
                <a:cs typeface="Arial" pitchFamily="34" charset="0"/>
              </a:rPr>
              <a:t>performed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on </a:t>
            </a:r>
            <a:r>
              <a:rPr lang="en-US" sz="3200" b="1" dirty="0" smtClean="0">
                <a:solidFill>
                  <a:srgbClr val="7030A0"/>
                </a:solidFill>
                <a:latin typeface="Arial" pitchFamily="34" charset="0"/>
                <a:cs typeface="Arial" pitchFamily="34" charset="0"/>
              </a:rPr>
              <a:t>a stage as </a:t>
            </a:r>
            <a:r>
              <a:rPr lang="en-US" sz="3200" b="1" dirty="0" smtClean="0">
                <a:solidFill>
                  <a:srgbClr val="7030A0"/>
                </a:solidFill>
                <a:latin typeface="Arial" pitchFamily="34" charset="0"/>
                <a:cs typeface="Arial" pitchFamily="34" charset="0"/>
              </a:rPr>
              <a:t>an </a:t>
            </a:r>
            <a:r>
              <a:rPr lang="en-US" sz="3200" b="1" dirty="0" smtClean="0">
                <a:solidFill>
                  <a:srgbClr val="7030A0"/>
                </a:solidFill>
                <a:latin typeface="Arial" pitchFamily="34" charset="0"/>
                <a:cs typeface="Arial" pitchFamily="34" charset="0"/>
              </a:rPr>
              <a:t>actor or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singer</a:t>
            </a:r>
            <a:r>
              <a:rPr lang="en-US" sz="3200" b="1" dirty="0" smtClean="0">
                <a:solidFill>
                  <a:srgbClr val="7030A0"/>
                </a:solidFill>
                <a:latin typeface="Arial" pitchFamily="34" charset="0"/>
                <a:cs typeface="Arial" pitchFamily="34" charset="0"/>
              </a:rPr>
              <a:t>.  Many </a:t>
            </a:r>
            <a:r>
              <a:rPr lang="en-US" sz="3200" b="1" dirty="0" smtClean="0">
                <a:solidFill>
                  <a:srgbClr val="7030A0"/>
                </a:solidFill>
                <a:latin typeface="Arial" pitchFamily="34" charset="0"/>
                <a:cs typeface="Arial" pitchFamily="34" charset="0"/>
              </a:rPr>
              <a:t>Roman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nobles </a:t>
            </a:r>
            <a:r>
              <a:rPr lang="en-US" sz="3200" b="1" dirty="0" smtClean="0">
                <a:solidFill>
                  <a:srgbClr val="7030A0"/>
                </a:solidFill>
                <a:latin typeface="Arial" pitchFamily="34" charset="0"/>
                <a:cs typeface="Arial" pitchFamily="34" charset="0"/>
              </a:rPr>
              <a:t>considered </a:t>
            </a:r>
            <a:r>
              <a:rPr lang="en-US" sz="3200" b="1" dirty="0" smtClean="0">
                <a:solidFill>
                  <a:srgbClr val="7030A0"/>
                </a:solidFill>
                <a:latin typeface="Arial" pitchFamily="34" charset="0"/>
                <a:cs typeface="Arial" pitchFamily="34" charset="0"/>
              </a:rPr>
              <a:t>Nero’s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performances </a:t>
            </a:r>
            <a:r>
              <a:rPr lang="en-US" sz="3200" b="1" dirty="0" smtClean="0">
                <a:solidFill>
                  <a:srgbClr val="7030A0"/>
                </a:solidFill>
                <a:latin typeface="Arial" pitchFamily="34" charset="0"/>
                <a:cs typeface="Arial" pitchFamily="34" charset="0"/>
              </a:rPr>
              <a:t>to </a:t>
            </a:r>
            <a:r>
              <a:rPr lang="en-US" sz="3200" b="1" dirty="0" smtClean="0">
                <a:solidFill>
                  <a:srgbClr val="7030A0"/>
                </a:solidFill>
                <a:latin typeface="Arial" pitchFamily="34" charset="0"/>
                <a:cs typeface="Arial" pitchFamily="34" charset="0"/>
              </a:rPr>
              <a:t>be outrageous </a:t>
            </a:r>
            <a:r>
              <a:rPr lang="en-US" sz="3200" b="1" dirty="0" smtClean="0">
                <a:solidFill>
                  <a:srgbClr val="7030A0"/>
                </a:solidFill>
                <a:latin typeface="Arial" pitchFamily="34" charset="0"/>
                <a:cs typeface="Arial" pitchFamily="34" charset="0"/>
              </a:rPr>
              <a:t>and lacking talent, but no one would risk torture or death by criticizing the emperor. </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7" name="Picture 6" descr="702nero_fiddle.jpg"/>
          <p:cNvPicPr>
            <a:picLocks noChangeAspect="1"/>
          </p:cNvPicPr>
          <p:nvPr/>
        </p:nvPicPr>
        <p:blipFill>
          <a:blip r:embed="rId2" cstate="print"/>
          <a:stretch>
            <a:fillRect/>
          </a:stretch>
        </p:blipFill>
        <p:spPr>
          <a:xfrm>
            <a:off x="5486400" y="1219200"/>
            <a:ext cx="3444658" cy="3352800"/>
          </a:xfrm>
          <a:prstGeom prst="rect">
            <a:avLst/>
          </a:prstGeom>
          <a:effectLst>
            <a:outerShdw blurRad="50800" dist="114300" dir="8100000" algn="tr" rotWithShape="0">
              <a:prstClr val="black">
                <a:alpha val="40000"/>
              </a:prstClr>
            </a:outerShdw>
          </a:effectLst>
        </p:spPr>
      </p:pic>
    </p:spTree>
  </p:cSld>
  <p:clrMapOvr>
    <a:masterClrMapping/>
  </p:clrMapOvr>
  <p:transition advTm="5109">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200" y="990600"/>
            <a:ext cx="90678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Nero believed himself to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be </a:t>
            </a:r>
            <a:r>
              <a:rPr lang="en-US" sz="3200" b="1" dirty="0" smtClean="0">
                <a:solidFill>
                  <a:srgbClr val="7030A0"/>
                </a:solidFill>
                <a:latin typeface="Arial" pitchFamily="34" charset="0"/>
                <a:cs typeface="Arial" pitchFamily="34" charset="0"/>
              </a:rPr>
              <a:t>the most talented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person </a:t>
            </a:r>
            <a:r>
              <a:rPr lang="en-US" sz="3200" b="1" dirty="0" smtClean="0">
                <a:solidFill>
                  <a:srgbClr val="7030A0"/>
                </a:solidFill>
                <a:latin typeface="Arial" pitchFamily="34" charset="0"/>
                <a:cs typeface="Arial" pitchFamily="34" charset="0"/>
              </a:rPr>
              <a:t>in the Roman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Empire</a:t>
            </a:r>
            <a:r>
              <a:rPr lang="en-US" sz="3200" b="1" dirty="0" smtClean="0">
                <a:solidFill>
                  <a:srgbClr val="7030A0"/>
                </a:solidFill>
                <a:latin typeface="Arial" pitchFamily="34" charset="0"/>
                <a:cs typeface="Arial" pitchFamily="34" charset="0"/>
              </a:rPr>
              <a:t>. </a:t>
            </a:r>
            <a:r>
              <a:rPr lang="en-US" sz="3200" b="1" dirty="0" smtClean="0">
                <a:solidFill>
                  <a:schemeClr val="tx2">
                    <a:lumMod val="50000"/>
                  </a:schemeClr>
                </a:solidFill>
                <a:latin typeface="Arial" pitchFamily="34" charset="0"/>
                <a:cs typeface="Arial" pitchFamily="34" charset="0"/>
              </a:rPr>
              <a:t> Never before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had </a:t>
            </a:r>
            <a:r>
              <a:rPr lang="en-US" sz="3200" b="1" dirty="0" smtClean="0">
                <a:solidFill>
                  <a:schemeClr val="tx2">
                    <a:lumMod val="50000"/>
                  </a:schemeClr>
                </a:solidFill>
                <a:latin typeface="Arial" pitchFamily="34" charset="0"/>
                <a:cs typeface="Arial" pitchFamily="34" charset="0"/>
              </a:rPr>
              <a:t>an emperor </a:t>
            </a:r>
            <a:r>
              <a:rPr lang="en-US" sz="3200" b="1" dirty="0" smtClean="0">
                <a:solidFill>
                  <a:schemeClr val="tx2">
                    <a:lumMod val="50000"/>
                  </a:schemeClr>
                </a:solidFill>
                <a:latin typeface="Arial" pitchFamily="34" charset="0"/>
                <a:cs typeface="Arial" pitchFamily="34" charset="0"/>
              </a:rPr>
              <a:t>performed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on </a:t>
            </a:r>
            <a:r>
              <a:rPr lang="en-US" sz="3200" b="1" dirty="0" smtClean="0">
                <a:solidFill>
                  <a:schemeClr val="tx2">
                    <a:lumMod val="50000"/>
                  </a:schemeClr>
                </a:solidFill>
                <a:latin typeface="Arial" pitchFamily="34" charset="0"/>
                <a:cs typeface="Arial" pitchFamily="34" charset="0"/>
              </a:rPr>
              <a:t>a stage as </a:t>
            </a:r>
            <a:r>
              <a:rPr lang="en-US" sz="3200" b="1" dirty="0" smtClean="0">
                <a:solidFill>
                  <a:schemeClr val="tx2">
                    <a:lumMod val="50000"/>
                  </a:schemeClr>
                </a:solidFill>
                <a:latin typeface="Arial" pitchFamily="34" charset="0"/>
                <a:cs typeface="Arial" pitchFamily="34" charset="0"/>
              </a:rPr>
              <a:t>an </a:t>
            </a:r>
            <a:r>
              <a:rPr lang="en-US" sz="3200" b="1" dirty="0" smtClean="0">
                <a:solidFill>
                  <a:schemeClr val="tx2">
                    <a:lumMod val="50000"/>
                  </a:schemeClr>
                </a:solidFill>
                <a:latin typeface="Arial" pitchFamily="34" charset="0"/>
                <a:cs typeface="Arial" pitchFamily="34" charset="0"/>
              </a:rPr>
              <a:t>actor or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singer</a:t>
            </a:r>
            <a:r>
              <a:rPr lang="en-US" sz="3200" b="1" dirty="0" smtClean="0">
                <a:solidFill>
                  <a:schemeClr val="tx2">
                    <a:lumMod val="50000"/>
                  </a:schemeClr>
                </a:solidFill>
                <a:latin typeface="Arial" pitchFamily="34" charset="0"/>
                <a:cs typeface="Arial" pitchFamily="34" charset="0"/>
              </a:rPr>
              <a:t>.  </a:t>
            </a:r>
            <a:r>
              <a:rPr lang="en-US" sz="3200" b="1" dirty="0" smtClean="0">
                <a:solidFill>
                  <a:srgbClr val="7030A0"/>
                </a:solidFill>
                <a:latin typeface="Arial" pitchFamily="34" charset="0"/>
                <a:cs typeface="Arial" pitchFamily="34" charset="0"/>
              </a:rPr>
              <a:t>Many </a:t>
            </a:r>
            <a:r>
              <a:rPr lang="en-US" sz="3200" b="1" dirty="0" smtClean="0">
                <a:solidFill>
                  <a:srgbClr val="7030A0"/>
                </a:solidFill>
                <a:latin typeface="Arial" pitchFamily="34" charset="0"/>
                <a:cs typeface="Arial" pitchFamily="34" charset="0"/>
              </a:rPr>
              <a:t>Roman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nobles </a:t>
            </a:r>
            <a:r>
              <a:rPr lang="en-US" sz="3200" b="1" dirty="0" smtClean="0">
                <a:solidFill>
                  <a:srgbClr val="7030A0"/>
                </a:solidFill>
                <a:latin typeface="Arial" pitchFamily="34" charset="0"/>
                <a:cs typeface="Arial" pitchFamily="34" charset="0"/>
              </a:rPr>
              <a:t>considered </a:t>
            </a:r>
            <a:r>
              <a:rPr lang="en-US" sz="3200" b="1" dirty="0" smtClean="0">
                <a:solidFill>
                  <a:srgbClr val="7030A0"/>
                </a:solidFill>
                <a:latin typeface="Arial" pitchFamily="34" charset="0"/>
                <a:cs typeface="Arial" pitchFamily="34" charset="0"/>
              </a:rPr>
              <a:t>Nero’s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performances </a:t>
            </a:r>
            <a:r>
              <a:rPr lang="en-US" sz="3200" b="1" dirty="0" smtClean="0">
                <a:solidFill>
                  <a:srgbClr val="7030A0"/>
                </a:solidFill>
                <a:latin typeface="Arial" pitchFamily="34" charset="0"/>
                <a:cs typeface="Arial" pitchFamily="34" charset="0"/>
              </a:rPr>
              <a:t>to </a:t>
            </a:r>
            <a:r>
              <a:rPr lang="en-US" sz="3200" b="1" dirty="0" smtClean="0">
                <a:solidFill>
                  <a:srgbClr val="7030A0"/>
                </a:solidFill>
                <a:latin typeface="Arial" pitchFamily="34" charset="0"/>
                <a:cs typeface="Arial" pitchFamily="34" charset="0"/>
              </a:rPr>
              <a:t>be outrageous </a:t>
            </a:r>
            <a:r>
              <a:rPr lang="en-US" sz="3200" b="1" dirty="0" smtClean="0">
                <a:solidFill>
                  <a:srgbClr val="7030A0"/>
                </a:solidFill>
                <a:latin typeface="Arial" pitchFamily="34" charset="0"/>
                <a:cs typeface="Arial" pitchFamily="34" charset="0"/>
              </a:rPr>
              <a:t>and lacking talent, but no one would risk torture or death by criticizing the emperor. </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7" name="Picture 6" descr="702nero_fiddle.jpg"/>
          <p:cNvPicPr>
            <a:picLocks noChangeAspect="1"/>
          </p:cNvPicPr>
          <p:nvPr/>
        </p:nvPicPr>
        <p:blipFill>
          <a:blip r:embed="rId2" cstate="print"/>
          <a:stretch>
            <a:fillRect/>
          </a:stretch>
        </p:blipFill>
        <p:spPr>
          <a:xfrm>
            <a:off x="5486400" y="1219200"/>
            <a:ext cx="3444658" cy="3352800"/>
          </a:xfrm>
          <a:prstGeom prst="rect">
            <a:avLst/>
          </a:prstGeom>
          <a:effectLst>
            <a:outerShdw blurRad="50800" dist="114300" dir="8100000" algn="tr" rotWithShape="0">
              <a:prstClr val="black">
                <a:alpha val="40000"/>
              </a:prstClr>
            </a:outerShdw>
          </a:effectLst>
        </p:spPr>
      </p:pic>
    </p:spTree>
  </p:cSld>
  <p:clrMapOvr>
    <a:masterClrMapping/>
  </p:clrMapOvr>
  <p:transition advTm="5094">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200" y="990600"/>
            <a:ext cx="90678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Nero believed himself to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be </a:t>
            </a:r>
            <a:r>
              <a:rPr lang="en-US" sz="3200" b="1" dirty="0" smtClean="0">
                <a:solidFill>
                  <a:srgbClr val="7030A0"/>
                </a:solidFill>
                <a:latin typeface="Arial" pitchFamily="34" charset="0"/>
                <a:cs typeface="Arial" pitchFamily="34" charset="0"/>
              </a:rPr>
              <a:t>the most talented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person </a:t>
            </a:r>
            <a:r>
              <a:rPr lang="en-US" sz="3200" b="1" dirty="0" smtClean="0">
                <a:solidFill>
                  <a:srgbClr val="7030A0"/>
                </a:solidFill>
                <a:latin typeface="Arial" pitchFamily="34" charset="0"/>
                <a:cs typeface="Arial" pitchFamily="34" charset="0"/>
              </a:rPr>
              <a:t>in the Roman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Empire</a:t>
            </a:r>
            <a:r>
              <a:rPr lang="en-US" sz="3200" b="1" dirty="0" smtClean="0">
                <a:solidFill>
                  <a:srgbClr val="7030A0"/>
                </a:solidFill>
                <a:latin typeface="Arial" pitchFamily="34" charset="0"/>
                <a:cs typeface="Arial" pitchFamily="34" charset="0"/>
              </a:rPr>
              <a:t>.  Never before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had </a:t>
            </a:r>
            <a:r>
              <a:rPr lang="en-US" sz="3200" b="1" dirty="0" smtClean="0">
                <a:solidFill>
                  <a:srgbClr val="7030A0"/>
                </a:solidFill>
                <a:latin typeface="Arial" pitchFamily="34" charset="0"/>
                <a:cs typeface="Arial" pitchFamily="34" charset="0"/>
              </a:rPr>
              <a:t>an emperor </a:t>
            </a:r>
            <a:r>
              <a:rPr lang="en-US" sz="3200" b="1" dirty="0" smtClean="0">
                <a:solidFill>
                  <a:srgbClr val="7030A0"/>
                </a:solidFill>
                <a:latin typeface="Arial" pitchFamily="34" charset="0"/>
                <a:cs typeface="Arial" pitchFamily="34" charset="0"/>
              </a:rPr>
              <a:t>performed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on </a:t>
            </a:r>
            <a:r>
              <a:rPr lang="en-US" sz="3200" b="1" dirty="0" smtClean="0">
                <a:solidFill>
                  <a:srgbClr val="7030A0"/>
                </a:solidFill>
                <a:latin typeface="Arial" pitchFamily="34" charset="0"/>
                <a:cs typeface="Arial" pitchFamily="34" charset="0"/>
              </a:rPr>
              <a:t>a stage as </a:t>
            </a:r>
            <a:r>
              <a:rPr lang="en-US" sz="3200" b="1" dirty="0" smtClean="0">
                <a:solidFill>
                  <a:srgbClr val="7030A0"/>
                </a:solidFill>
                <a:latin typeface="Arial" pitchFamily="34" charset="0"/>
                <a:cs typeface="Arial" pitchFamily="34" charset="0"/>
              </a:rPr>
              <a:t>an </a:t>
            </a:r>
            <a:r>
              <a:rPr lang="en-US" sz="3200" b="1" dirty="0" smtClean="0">
                <a:solidFill>
                  <a:srgbClr val="7030A0"/>
                </a:solidFill>
                <a:latin typeface="Arial" pitchFamily="34" charset="0"/>
                <a:cs typeface="Arial" pitchFamily="34" charset="0"/>
              </a:rPr>
              <a:t>actor or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singer</a:t>
            </a:r>
            <a:r>
              <a:rPr lang="en-US" sz="3200" b="1" dirty="0" smtClean="0">
                <a:solidFill>
                  <a:srgbClr val="7030A0"/>
                </a:solidFill>
                <a:latin typeface="Arial" pitchFamily="34" charset="0"/>
                <a:cs typeface="Arial" pitchFamily="34" charset="0"/>
              </a:rPr>
              <a:t>.  </a:t>
            </a:r>
            <a:r>
              <a:rPr lang="en-US" sz="3200" b="1" dirty="0" smtClean="0">
                <a:solidFill>
                  <a:schemeClr val="tx2">
                    <a:lumMod val="50000"/>
                  </a:schemeClr>
                </a:solidFill>
                <a:latin typeface="Arial" pitchFamily="34" charset="0"/>
                <a:cs typeface="Arial" pitchFamily="34" charset="0"/>
              </a:rPr>
              <a:t>Many </a:t>
            </a:r>
            <a:r>
              <a:rPr lang="en-US" sz="3200" b="1" dirty="0" smtClean="0">
                <a:solidFill>
                  <a:schemeClr val="tx2">
                    <a:lumMod val="50000"/>
                  </a:schemeClr>
                </a:solidFill>
                <a:latin typeface="Arial" pitchFamily="34" charset="0"/>
                <a:cs typeface="Arial" pitchFamily="34" charset="0"/>
              </a:rPr>
              <a:t>Roman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nobles </a:t>
            </a:r>
            <a:r>
              <a:rPr lang="en-US" sz="3200" b="1" dirty="0" smtClean="0">
                <a:solidFill>
                  <a:schemeClr val="tx2">
                    <a:lumMod val="50000"/>
                  </a:schemeClr>
                </a:solidFill>
                <a:latin typeface="Arial" pitchFamily="34" charset="0"/>
                <a:cs typeface="Arial" pitchFamily="34" charset="0"/>
              </a:rPr>
              <a:t>considered </a:t>
            </a:r>
            <a:r>
              <a:rPr lang="en-US" sz="3200" b="1" dirty="0" smtClean="0">
                <a:solidFill>
                  <a:schemeClr val="tx2">
                    <a:lumMod val="50000"/>
                  </a:schemeClr>
                </a:solidFill>
                <a:latin typeface="Arial" pitchFamily="34" charset="0"/>
                <a:cs typeface="Arial" pitchFamily="34" charset="0"/>
              </a:rPr>
              <a:t>Nero’s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performances </a:t>
            </a:r>
            <a:r>
              <a:rPr lang="en-US" sz="3200" b="1" dirty="0" smtClean="0">
                <a:solidFill>
                  <a:schemeClr val="tx2">
                    <a:lumMod val="50000"/>
                  </a:schemeClr>
                </a:solidFill>
                <a:latin typeface="Arial" pitchFamily="34" charset="0"/>
                <a:cs typeface="Arial" pitchFamily="34" charset="0"/>
              </a:rPr>
              <a:t>to </a:t>
            </a:r>
            <a:r>
              <a:rPr lang="en-US" sz="3200" b="1" dirty="0" smtClean="0">
                <a:solidFill>
                  <a:schemeClr val="tx2">
                    <a:lumMod val="50000"/>
                  </a:schemeClr>
                </a:solidFill>
                <a:latin typeface="Arial" pitchFamily="34" charset="0"/>
                <a:cs typeface="Arial" pitchFamily="34" charset="0"/>
              </a:rPr>
              <a:t>be outrageous </a:t>
            </a:r>
            <a:r>
              <a:rPr lang="en-US" sz="3200" b="1" dirty="0" smtClean="0">
                <a:solidFill>
                  <a:schemeClr val="tx2">
                    <a:lumMod val="50000"/>
                  </a:schemeClr>
                </a:solidFill>
                <a:latin typeface="Arial" pitchFamily="34" charset="0"/>
                <a:cs typeface="Arial" pitchFamily="34" charset="0"/>
              </a:rPr>
              <a:t>and lacking talent, but no one would risk torture or death by criticizing the emperor. </a:t>
            </a:r>
            <a:endParaRPr lang="en-US" sz="32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7" name="Picture 6" descr="702nero_fiddle.jpg"/>
          <p:cNvPicPr>
            <a:picLocks noChangeAspect="1"/>
          </p:cNvPicPr>
          <p:nvPr/>
        </p:nvPicPr>
        <p:blipFill>
          <a:blip r:embed="rId2" cstate="print"/>
          <a:stretch>
            <a:fillRect/>
          </a:stretch>
        </p:blipFill>
        <p:spPr>
          <a:xfrm>
            <a:off x="5486400" y="1219200"/>
            <a:ext cx="3444658" cy="3352800"/>
          </a:xfrm>
          <a:prstGeom prst="rect">
            <a:avLst/>
          </a:prstGeom>
          <a:effectLst>
            <a:outerShdw blurRad="50800" dist="114300" dir="8100000" algn="tr" rotWithShape="0">
              <a:prstClr val="black">
                <a:alpha val="40000"/>
              </a:prstClr>
            </a:outerShdw>
          </a:effectLst>
        </p:spPr>
      </p:pic>
    </p:spTree>
  </p:cSld>
  <p:clrMapOvr>
    <a:masterClrMapping/>
  </p:clrMapOvr>
  <p:transition advTm="10359">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152400" y="609600"/>
            <a:ext cx="8763000" cy="5509200"/>
          </a:xfrm>
          <a:prstGeom prst="rect">
            <a:avLst/>
          </a:prstGeom>
        </p:spPr>
        <p:txBody>
          <a:bodyPr wrap="square">
            <a:spAutoFit/>
          </a:bodyPr>
          <a:lstStyle/>
          <a:p>
            <a:r>
              <a:rPr lang="en-US" sz="3200" b="1" dirty="0" smtClean="0">
                <a:solidFill>
                  <a:schemeClr val="tx2">
                    <a:lumMod val="50000"/>
                  </a:schemeClr>
                </a:solidFill>
                <a:latin typeface="Arial" pitchFamily="34" charset="0"/>
                <a:cs typeface="Arial" pitchFamily="34" charset="0"/>
              </a:rPr>
              <a:t>In </a:t>
            </a:r>
            <a:r>
              <a:rPr lang="en-US" sz="2600" b="1" dirty="0" smtClean="0">
                <a:solidFill>
                  <a:schemeClr val="tx2">
                    <a:lumMod val="50000"/>
                  </a:schemeClr>
                </a:solidFill>
                <a:latin typeface="Arial" pitchFamily="34" charset="0"/>
                <a:cs typeface="Arial" pitchFamily="34" charset="0"/>
              </a:rPr>
              <a:t>AD</a:t>
            </a:r>
            <a:r>
              <a:rPr lang="en-US" sz="3200" b="1" dirty="0" smtClean="0">
                <a:solidFill>
                  <a:schemeClr val="tx2">
                    <a:lumMod val="50000"/>
                  </a:schemeClr>
                </a:solidFill>
                <a:latin typeface="Arial" pitchFamily="34" charset="0"/>
                <a:cs typeface="Arial" pitchFamily="34" charset="0"/>
              </a:rPr>
              <a:t>67, Nero toured Greece.  </a:t>
            </a:r>
            <a:r>
              <a:rPr lang="en-US" sz="3200" b="1" dirty="0" smtClean="0">
                <a:solidFill>
                  <a:srgbClr val="7030A0"/>
                </a:solidFill>
                <a:latin typeface="Arial" pitchFamily="34" charset="0"/>
                <a:cs typeface="Arial" pitchFamily="34" charset="0"/>
              </a:rPr>
              <a:t>He participated in many games and contests, but no rival dared to beat the emperor.  As Nero devoted himself to his outside pursuits, he lost ruling power.  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68</a:t>
            </a:r>
            <a:r>
              <a:rPr lang="en-US" sz="3200" b="1" dirty="0" smtClean="0">
                <a:solidFill>
                  <a:srgbClr val="7030A0"/>
                </a:solidFill>
                <a:latin typeface="Arial" pitchFamily="34" charset="0"/>
                <a:cs typeface="Arial" pitchFamily="34" charset="0"/>
              </a:rPr>
              <a:t>, Nero faced an attack from his soldiers.  His guard claimed Nero cried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out</a:t>
            </a:r>
            <a:r>
              <a:rPr lang="en-US" sz="3200" b="1" dirty="0" smtClean="0">
                <a:solidFill>
                  <a:srgbClr val="7030A0"/>
                </a:solidFill>
                <a:latin typeface="Arial" pitchFamily="34" charset="0"/>
                <a:cs typeface="Arial" pitchFamily="34" charset="0"/>
              </a:rPr>
              <a:t>, “What an artist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the </a:t>
            </a:r>
            <a:r>
              <a:rPr lang="en-US" sz="3200" b="1" dirty="0" smtClean="0">
                <a:solidFill>
                  <a:srgbClr val="7030A0"/>
                </a:solidFill>
                <a:latin typeface="Arial" pitchFamily="34" charset="0"/>
                <a:cs typeface="Arial" pitchFamily="34" charset="0"/>
              </a:rPr>
              <a:t>world is losing,”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as </a:t>
            </a:r>
            <a:r>
              <a:rPr lang="en-US" sz="3200" b="1" dirty="0" smtClean="0">
                <a:solidFill>
                  <a:srgbClr val="7030A0"/>
                </a:solidFill>
                <a:latin typeface="Arial" pitchFamily="34" charset="0"/>
                <a:cs typeface="Arial" pitchFamily="34" charset="0"/>
              </a:rPr>
              <a:t>he stabbed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himself </a:t>
            </a:r>
            <a:r>
              <a:rPr lang="en-US" sz="3200" b="1" dirty="0" smtClean="0">
                <a:solidFill>
                  <a:srgbClr val="7030A0"/>
                </a:solidFill>
                <a:latin typeface="Arial" pitchFamily="34" charset="0"/>
                <a:cs typeface="Arial" pitchFamily="34" charset="0"/>
              </a:rPr>
              <a:t>in the neck.</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4098" name="Picture 2" descr="http://blog.straightnorth.com/wp-content/uploads/2008/07/death-of-nero.gif"/>
          <p:cNvPicPr>
            <a:picLocks noChangeAspect="1" noChangeArrowheads="1"/>
          </p:cNvPicPr>
          <p:nvPr/>
        </p:nvPicPr>
        <p:blipFill>
          <a:blip r:embed="rId2" cstate="print"/>
          <a:srcRect/>
          <a:stretch>
            <a:fillRect/>
          </a:stretch>
        </p:blipFill>
        <p:spPr bwMode="auto">
          <a:xfrm>
            <a:off x="4388392" y="3733801"/>
            <a:ext cx="4755608" cy="3124200"/>
          </a:xfrm>
          <a:prstGeom prst="rect">
            <a:avLst/>
          </a:prstGeom>
          <a:noFill/>
          <a:effectLst>
            <a:outerShdw blurRad="139700" dist="38100" dir="13500000" sx="103000" sy="103000" algn="br" rotWithShape="0">
              <a:prstClr val="black">
                <a:alpha val="36000"/>
              </a:prstClr>
            </a:outerShdw>
          </a:effectLst>
        </p:spPr>
      </p:pic>
    </p:spTree>
  </p:cSld>
  <p:clrMapOvr>
    <a:masterClrMapping/>
  </p:clrMapOvr>
  <p:transition advTm="2953">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152400" y="609600"/>
            <a:ext cx="87630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67, Nero toured Greece.  </a:t>
            </a:r>
            <a:r>
              <a:rPr lang="en-US" sz="3200" b="1" dirty="0" smtClean="0">
                <a:solidFill>
                  <a:schemeClr val="tx2">
                    <a:lumMod val="50000"/>
                  </a:schemeClr>
                </a:solidFill>
                <a:latin typeface="Arial" pitchFamily="34" charset="0"/>
                <a:cs typeface="Arial" pitchFamily="34" charset="0"/>
              </a:rPr>
              <a:t>He participated in many games and contests, but no rival dared to beat the emperor.  </a:t>
            </a:r>
            <a:r>
              <a:rPr lang="en-US" sz="3200" b="1" dirty="0" smtClean="0">
                <a:solidFill>
                  <a:srgbClr val="7030A0"/>
                </a:solidFill>
                <a:latin typeface="Arial" pitchFamily="34" charset="0"/>
                <a:cs typeface="Arial" pitchFamily="34" charset="0"/>
              </a:rPr>
              <a:t>As Nero devoted himself to his outside pursuits, he lost ruling power.  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68</a:t>
            </a:r>
            <a:r>
              <a:rPr lang="en-US" sz="3200" b="1" dirty="0" smtClean="0">
                <a:solidFill>
                  <a:srgbClr val="7030A0"/>
                </a:solidFill>
                <a:latin typeface="Arial" pitchFamily="34" charset="0"/>
                <a:cs typeface="Arial" pitchFamily="34" charset="0"/>
              </a:rPr>
              <a:t>, Nero faced an attack from his soldiers.  His guard claimed Nero cried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out</a:t>
            </a:r>
            <a:r>
              <a:rPr lang="en-US" sz="3200" b="1" dirty="0" smtClean="0">
                <a:solidFill>
                  <a:srgbClr val="7030A0"/>
                </a:solidFill>
                <a:latin typeface="Arial" pitchFamily="34" charset="0"/>
                <a:cs typeface="Arial" pitchFamily="34" charset="0"/>
              </a:rPr>
              <a:t>, “What an artist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the </a:t>
            </a:r>
            <a:r>
              <a:rPr lang="en-US" sz="3200" b="1" dirty="0" smtClean="0">
                <a:solidFill>
                  <a:srgbClr val="7030A0"/>
                </a:solidFill>
                <a:latin typeface="Arial" pitchFamily="34" charset="0"/>
                <a:cs typeface="Arial" pitchFamily="34" charset="0"/>
              </a:rPr>
              <a:t>world is losing,”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as </a:t>
            </a:r>
            <a:r>
              <a:rPr lang="en-US" sz="3200" b="1" dirty="0" smtClean="0">
                <a:solidFill>
                  <a:srgbClr val="7030A0"/>
                </a:solidFill>
                <a:latin typeface="Arial" pitchFamily="34" charset="0"/>
                <a:cs typeface="Arial" pitchFamily="34" charset="0"/>
              </a:rPr>
              <a:t>he stabbed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himself </a:t>
            </a:r>
            <a:r>
              <a:rPr lang="en-US" sz="3200" b="1" dirty="0" smtClean="0">
                <a:solidFill>
                  <a:srgbClr val="7030A0"/>
                </a:solidFill>
                <a:latin typeface="Arial" pitchFamily="34" charset="0"/>
                <a:cs typeface="Arial" pitchFamily="34" charset="0"/>
              </a:rPr>
              <a:t>in the neck.</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4098" name="Picture 2" descr="http://blog.straightnorth.com/wp-content/uploads/2008/07/death-of-nero.gif"/>
          <p:cNvPicPr>
            <a:picLocks noChangeAspect="1" noChangeArrowheads="1"/>
          </p:cNvPicPr>
          <p:nvPr/>
        </p:nvPicPr>
        <p:blipFill>
          <a:blip r:embed="rId2" cstate="print"/>
          <a:srcRect/>
          <a:stretch>
            <a:fillRect/>
          </a:stretch>
        </p:blipFill>
        <p:spPr bwMode="auto">
          <a:xfrm>
            <a:off x="4388392" y="3733801"/>
            <a:ext cx="4755608" cy="3124200"/>
          </a:xfrm>
          <a:prstGeom prst="rect">
            <a:avLst/>
          </a:prstGeom>
          <a:noFill/>
          <a:effectLst>
            <a:outerShdw blurRad="139700" dist="38100" dir="13500000" sx="103000" sy="103000" algn="br" rotWithShape="0">
              <a:prstClr val="black">
                <a:alpha val="36000"/>
              </a:prstClr>
            </a:outerShdw>
          </a:effectLst>
        </p:spPr>
      </p:pic>
    </p:spTree>
  </p:cSld>
  <p:clrMapOvr>
    <a:masterClrMapping/>
  </p:clrMapOvr>
  <p:transition advTm="6094">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152400" y="609600"/>
            <a:ext cx="87630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67, Nero toured Greece.  He participated in many games and contests, but no rival dared to beat the emperor. </a:t>
            </a:r>
            <a:r>
              <a:rPr lang="en-US" sz="3200" b="1" dirty="0" smtClean="0">
                <a:solidFill>
                  <a:schemeClr val="tx2">
                    <a:lumMod val="50000"/>
                  </a:schemeClr>
                </a:solidFill>
                <a:latin typeface="Arial" pitchFamily="34" charset="0"/>
                <a:cs typeface="Arial" pitchFamily="34" charset="0"/>
              </a:rPr>
              <a:t> As Nero devoted himself to his outside pursuits, he lost ruling power.  </a:t>
            </a:r>
            <a:r>
              <a:rPr lang="en-US" sz="3200" b="1" dirty="0" smtClean="0">
                <a:solidFill>
                  <a:srgbClr val="7030A0"/>
                </a:solidFill>
                <a:latin typeface="Arial" pitchFamily="34" charset="0"/>
                <a:cs typeface="Arial" pitchFamily="34" charset="0"/>
              </a:rPr>
              <a:t>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68</a:t>
            </a:r>
            <a:r>
              <a:rPr lang="en-US" sz="3200" b="1" dirty="0" smtClean="0">
                <a:solidFill>
                  <a:srgbClr val="7030A0"/>
                </a:solidFill>
                <a:latin typeface="Arial" pitchFamily="34" charset="0"/>
                <a:cs typeface="Arial" pitchFamily="34" charset="0"/>
              </a:rPr>
              <a:t>, Nero faced an attack from his soldiers.  His guard claimed Nero cried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out</a:t>
            </a:r>
            <a:r>
              <a:rPr lang="en-US" sz="3200" b="1" dirty="0" smtClean="0">
                <a:solidFill>
                  <a:srgbClr val="7030A0"/>
                </a:solidFill>
                <a:latin typeface="Arial" pitchFamily="34" charset="0"/>
                <a:cs typeface="Arial" pitchFamily="34" charset="0"/>
              </a:rPr>
              <a:t>, “What an artist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the </a:t>
            </a:r>
            <a:r>
              <a:rPr lang="en-US" sz="3200" b="1" dirty="0" smtClean="0">
                <a:solidFill>
                  <a:srgbClr val="7030A0"/>
                </a:solidFill>
                <a:latin typeface="Arial" pitchFamily="34" charset="0"/>
                <a:cs typeface="Arial" pitchFamily="34" charset="0"/>
              </a:rPr>
              <a:t>world is losing,”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as </a:t>
            </a:r>
            <a:r>
              <a:rPr lang="en-US" sz="3200" b="1" dirty="0" smtClean="0">
                <a:solidFill>
                  <a:srgbClr val="7030A0"/>
                </a:solidFill>
                <a:latin typeface="Arial" pitchFamily="34" charset="0"/>
                <a:cs typeface="Arial" pitchFamily="34" charset="0"/>
              </a:rPr>
              <a:t>he stabbed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himself </a:t>
            </a:r>
            <a:r>
              <a:rPr lang="en-US" sz="3200" b="1" dirty="0" smtClean="0">
                <a:solidFill>
                  <a:srgbClr val="7030A0"/>
                </a:solidFill>
                <a:latin typeface="Arial" pitchFamily="34" charset="0"/>
                <a:cs typeface="Arial" pitchFamily="34" charset="0"/>
              </a:rPr>
              <a:t>in the neck.</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4098" name="Picture 2" descr="http://blog.straightnorth.com/wp-content/uploads/2008/07/death-of-nero.gif"/>
          <p:cNvPicPr>
            <a:picLocks noChangeAspect="1" noChangeArrowheads="1"/>
          </p:cNvPicPr>
          <p:nvPr/>
        </p:nvPicPr>
        <p:blipFill>
          <a:blip r:embed="rId2" cstate="print"/>
          <a:srcRect/>
          <a:stretch>
            <a:fillRect/>
          </a:stretch>
        </p:blipFill>
        <p:spPr bwMode="auto">
          <a:xfrm>
            <a:off x="4388392" y="3733801"/>
            <a:ext cx="4755608" cy="3124200"/>
          </a:xfrm>
          <a:prstGeom prst="rect">
            <a:avLst/>
          </a:prstGeom>
          <a:noFill/>
          <a:effectLst>
            <a:outerShdw blurRad="139700" dist="38100" dir="13500000" sx="103000" sy="103000" algn="br" rotWithShape="0">
              <a:prstClr val="black">
                <a:alpha val="36000"/>
              </a:prstClr>
            </a:outerShdw>
          </a:effectLst>
        </p:spPr>
      </p:pic>
    </p:spTree>
  </p:cSld>
  <p:clrMapOvr>
    <a:masterClrMapping/>
  </p:clrMapOvr>
  <p:transition advTm="5765">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152400" y="609600"/>
            <a:ext cx="87630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67, Nero toured Greece.  He participated in many games and contests, but no rival dared to beat the emperor.  As Nero devoted himself to his outside pursuits, he lost ruling power.  </a:t>
            </a:r>
            <a:r>
              <a:rPr lang="en-US" sz="3200" b="1" dirty="0" smtClean="0">
                <a:solidFill>
                  <a:schemeClr val="tx2">
                    <a:lumMod val="50000"/>
                  </a:schemeClr>
                </a:solidFill>
                <a:latin typeface="Arial" pitchFamily="34" charset="0"/>
                <a:cs typeface="Arial" pitchFamily="34" charset="0"/>
              </a:rPr>
              <a:t>In </a:t>
            </a:r>
            <a:r>
              <a:rPr lang="en-US" sz="2600" b="1" dirty="0" smtClean="0">
                <a:solidFill>
                  <a:schemeClr val="tx2">
                    <a:lumMod val="50000"/>
                  </a:schemeClr>
                </a:solidFill>
                <a:latin typeface="Arial" pitchFamily="34" charset="0"/>
                <a:cs typeface="Arial" pitchFamily="34" charset="0"/>
              </a:rPr>
              <a:t>AD</a:t>
            </a:r>
            <a:r>
              <a:rPr lang="en-US" sz="3200" b="1" dirty="0" smtClean="0">
                <a:solidFill>
                  <a:schemeClr val="tx2">
                    <a:lumMod val="50000"/>
                  </a:schemeClr>
                </a:solidFill>
                <a:latin typeface="Arial" pitchFamily="34" charset="0"/>
                <a:cs typeface="Arial" pitchFamily="34" charset="0"/>
              </a:rPr>
              <a:t>68</a:t>
            </a:r>
            <a:r>
              <a:rPr lang="en-US" sz="3200" b="1" dirty="0" smtClean="0">
                <a:solidFill>
                  <a:schemeClr val="tx2">
                    <a:lumMod val="50000"/>
                  </a:schemeClr>
                </a:solidFill>
                <a:latin typeface="Arial" pitchFamily="34" charset="0"/>
                <a:cs typeface="Arial" pitchFamily="34" charset="0"/>
              </a:rPr>
              <a:t>, Nero faced an attack from his soldiers.  </a:t>
            </a:r>
            <a:r>
              <a:rPr lang="en-US" sz="3200" b="1" dirty="0" smtClean="0">
                <a:solidFill>
                  <a:srgbClr val="7030A0"/>
                </a:solidFill>
                <a:latin typeface="Arial" pitchFamily="34" charset="0"/>
                <a:cs typeface="Arial" pitchFamily="34" charset="0"/>
              </a:rPr>
              <a:t>His guard claimed Nero cried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out</a:t>
            </a:r>
            <a:r>
              <a:rPr lang="en-US" sz="3200" b="1" dirty="0" smtClean="0">
                <a:solidFill>
                  <a:srgbClr val="7030A0"/>
                </a:solidFill>
                <a:latin typeface="Arial" pitchFamily="34" charset="0"/>
                <a:cs typeface="Arial" pitchFamily="34" charset="0"/>
              </a:rPr>
              <a:t>, “What an artist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the </a:t>
            </a:r>
            <a:r>
              <a:rPr lang="en-US" sz="3200" b="1" dirty="0" smtClean="0">
                <a:solidFill>
                  <a:srgbClr val="7030A0"/>
                </a:solidFill>
                <a:latin typeface="Arial" pitchFamily="34" charset="0"/>
                <a:cs typeface="Arial" pitchFamily="34" charset="0"/>
              </a:rPr>
              <a:t>world is losing,”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as </a:t>
            </a:r>
            <a:r>
              <a:rPr lang="en-US" sz="3200" b="1" dirty="0" smtClean="0">
                <a:solidFill>
                  <a:srgbClr val="7030A0"/>
                </a:solidFill>
                <a:latin typeface="Arial" pitchFamily="34" charset="0"/>
                <a:cs typeface="Arial" pitchFamily="34" charset="0"/>
              </a:rPr>
              <a:t>he stabbed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himself </a:t>
            </a:r>
            <a:r>
              <a:rPr lang="en-US" sz="3200" b="1" dirty="0" smtClean="0">
                <a:solidFill>
                  <a:srgbClr val="7030A0"/>
                </a:solidFill>
                <a:latin typeface="Arial" pitchFamily="34" charset="0"/>
                <a:cs typeface="Arial" pitchFamily="34" charset="0"/>
              </a:rPr>
              <a:t>in the neck.</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4098" name="Picture 2" descr="http://blog.straightnorth.com/wp-content/uploads/2008/07/death-of-nero.gif"/>
          <p:cNvPicPr>
            <a:picLocks noChangeAspect="1" noChangeArrowheads="1"/>
          </p:cNvPicPr>
          <p:nvPr/>
        </p:nvPicPr>
        <p:blipFill>
          <a:blip r:embed="rId2" cstate="print"/>
          <a:srcRect/>
          <a:stretch>
            <a:fillRect/>
          </a:stretch>
        </p:blipFill>
        <p:spPr bwMode="auto">
          <a:xfrm>
            <a:off x="4388392" y="3733801"/>
            <a:ext cx="4755608" cy="3124200"/>
          </a:xfrm>
          <a:prstGeom prst="rect">
            <a:avLst/>
          </a:prstGeom>
          <a:noFill/>
          <a:effectLst>
            <a:outerShdw blurRad="139700" dist="38100" dir="13500000" sx="103000" sy="103000" algn="br" rotWithShape="0">
              <a:prstClr val="black">
                <a:alpha val="36000"/>
              </a:prstClr>
            </a:outerShdw>
          </a:effectLst>
        </p:spPr>
      </p:pic>
    </p:spTree>
  </p:cSld>
  <p:clrMapOvr>
    <a:masterClrMapping/>
  </p:clrMapOvr>
  <p:transition advTm="4578">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152400" y="609600"/>
            <a:ext cx="87630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67, Nero toured Greece.  He participated in many games and contests, but no rival dared to beat the emperor.  As Nero devoted himself to his outside pursuits, he lost ruling power.  In </a:t>
            </a:r>
            <a:r>
              <a:rPr lang="en-US" sz="2600" b="1" dirty="0" smtClean="0">
                <a:solidFill>
                  <a:srgbClr val="7030A0"/>
                </a:solidFill>
                <a:latin typeface="Arial" pitchFamily="34" charset="0"/>
                <a:cs typeface="Arial" pitchFamily="34" charset="0"/>
              </a:rPr>
              <a:t>AD</a:t>
            </a:r>
            <a:r>
              <a:rPr lang="en-US" sz="3200" b="1" dirty="0" smtClean="0">
                <a:solidFill>
                  <a:srgbClr val="7030A0"/>
                </a:solidFill>
                <a:latin typeface="Arial" pitchFamily="34" charset="0"/>
                <a:cs typeface="Arial" pitchFamily="34" charset="0"/>
              </a:rPr>
              <a:t>68</a:t>
            </a:r>
            <a:r>
              <a:rPr lang="en-US" sz="3200" b="1" dirty="0" smtClean="0">
                <a:solidFill>
                  <a:srgbClr val="7030A0"/>
                </a:solidFill>
                <a:latin typeface="Arial" pitchFamily="34" charset="0"/>
                <a:cs typeface="Arial" pitchFamily="34" charset="0"/>
              </a:rPr>
              <a:t>, Nero faced an attack from his soldiers.  </a:t>
            </a:r>
            <a:r>
              <a:rPr lang="en-US" sz="3200" b="1" dirty="0" smtClean="0">
                <a:solidFill>
                  <a:schemeClr val="tx2">
                    <a:lumMod val="50000"/>
                  </a:schemeClr>
                </a:solidFill>
                <a:latin typeface="Arial" pitchFamily="34" charset="0"/>
                <a:cs typeface="Arial" pitchFamily="34" charset="0"/>
              </a:rPr>
              <a:t>His guard claimed Nero cried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out</a:t>
            </a:r>
            <a:r>
              <a:rPr lang="en-US" sz="3200" b="1" dirty="0" smtClean="0">
                <a:solidFill>
                  <a:schemeClr val="tx2">
                    <a:lumMod val="50000"/>
                  </a:schemeClr>
                </a:solidFill>
                <a:latin typeface="Arial" pitchFamily="34" charset="0"/>
                <a:cs typeface="Arial" pitchFamily="34" charset="0"/>
              </a:rPr>
              <a:t>, “What an artist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the </a:t>
            </a:r>
            <a:r>
              <a:rPr lang="en-US" sz="3200" b="1" dirty="0" smtClean="0">
                <a:solidFill>
                  <a:schemeClr val="tx2">
                    <a:lumMod val="50000"/>
                  </a:schemeClr>
                </a:solidFill>
                <a:latin typeface="Arial" pitchFamily="34" charset="0"/>
                <a:cs typeface="Arial" pitchFamily="34" charset="0"/>
              </a:rPr>
              <a:t>world is losing,”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as </a:t>
            </a:r>
            <a:r>
              <a:rPr lang="en-US" sz="3200" b="1" dirty="0" smtClean="0">
                <a:solidFill>
                  <a:schemeClr val="tx2">
                    <a:lumMod val="50000"/>
                  </a:schemeClr>
                </a:solidFill>
                <a:latin typeface="Arial" pitchFamily="34" charset="0"/>
                <a:cs typeface="Arial" pitchFamily="34" charset="0"/>
              </a:rPr>
              <a:t>he stabbed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himself </a:t>
            </a:r>
            <a:r>
              <a:rPr lang="en-US" sz="3200" b="1" dirty="0" smtClean="0">
                <a:solidFill>
                  <a:schemeClr val="tx2">
                    <a:lumMod val="50000"/>
                  </a:schemeClr>
                </a:solidFill>
                <a:latin typeface="Arial" pitchFamily="34" charset="0"/>
                <a:cs typeface="Arial" pitchFamily="34" charset="0"/>
              </a:rPr>
              <a:t>in the neck.</a:t>
            </a:r>
            <a:endParaRPr lang="en-US" sz="32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4098" name="Picture 2" descr="http://blog.straightnorth.com/wp-content/uploads/2008/07/death-of-nero.gif"/>
          <p:cNvPicPr>
            <a:picLocks noChangeAspect="1" noChangeArrowheads="1"/>
          </p:cNvPicPr>
          <p:nvPr/>
        </p:nvPicPr>
        <p:blipFill>
          <a:blip r:embed="rId2" cstate="print"/>
          <a:srcRect/>
          <a:stretch>
            <a:fillRect/>
          </a:stretch>
        </p:blipFill>
        <p:spPr bwMode="auto">
          <a:xfrm>
            <a:off x="4388392" y="3733801"/>
            <a:ext cx="4755608" cy="3124200"/>
          </a:xfrm>
          <a:prstGeom prst="rect">
            <a:avLst/>
          </a:prstGeom>
          <a:noFill/>
          <a:effectLst>
            <a:outerShdw blurRad="139700" dist="38100" dir="13500000" sx="103000" sy="103000" algn="br" rotWithShape="0">
              <a:prstClr val="black">
                <a:alpha val="36000"/>
              </a:prstClr>
            </a:outerShdw>
          </a:effectLst>
        </p:spPr>
      </p:pic>
    </p:spTree>
  </p:cSld>
  <p:clrMapOvr>
    <a:masterClrMapping/>
  </p:clrMapOvr>
  <p:transition advTm="7703">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4419600" y="762000"/>
            <a:ext cx="4724400" cy="3070860"/>
          </a:xfrm>
          <a:prstGeom prst="rect">
            <a:avLst/>
          </a:prstGeom>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 y="609600"/>
            <a:ext cx="8382000" cy="5693866"/>
          </a:xfrm>
          <a:prstGeom prst="rect">
            <a:avLst/>
          </a:prstGeom>
        </p:spPr>
        <p:txBody>
          <a:bodyPr wrap="square">
            <a:spAutoFit/>
          </a:bodyPr>
          <a:lstStyle/>
          <a:p>
            <a:r>
              <a:rPr lang="en-US" sz="2800" b="1" dirty="0" smtClean="0">
                <a:solidFill>
                  <a:schemeClr val="tx2">
                    <a:lumMod val="50000"/>
                  </a:schemeClr>
                </a:solidFill>
                <a:latin typeface="Arial" pitchFamily="34" charset="0"/>
                <a:cs typeface="Arial" pitchFamily="34" charset="0"/>
              </a:rPr>
              <a:t>It was under the emperor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Trajan </a:t>
            </a:r>
            <a:r>
              <a:rPr lang="en-US" sz="2800" b="1" dirty="0" smtClean="0">
                <a:solidFill>
                  <a:schemeClr val="tx2">
                    <a:lumMod val="50000"/>
                  </a:schemeClr>
                </a:solidFill>
                <a:latin typeface="Arial" pitchFamily="34" charset="0"/>
                <a:cs typeface="Arial" pitchFamily="34" charset="0"/>
              </a:rPr>
              <a:t>that, by </a:t>
            </a:r>
            <a:r>
              <a:rPr lang="en-US" sz="2200" b="1" dirty="0" smtClean="0">
                <a:solidFill>
                  <a:schemeClr val="tx2">
                    <a:lumMod val="50000"/>
                  </a:schemeClr>
                </a:solidFill>
                <a:latin typeface="Arial" pitchFamily="34" charset="0"/>
                <a:cs typeface="Arial" pitchFamily="34" charset="0"/>
              </a:rPr>
              <a:t>AD</a:t>
            </a:r>
            <a:r>
              <a:rPr lang="en-US" sz="2800" b="1" dirty="0" smtClean="0">
                <a:solidFill>
                  <a:schemeClr val="tx2">
                    <a:lumMod val="50000"/>
                  </a:schemeClr>
                </a:solidFill>
                <a:latin typeface="Arial" pitchFamily="34" charset="0"/>
                <a:cs typeface="Arial" pitchFamily="34" charset="0"/>
              </a:rPr>
              <a:t>117, the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Roman </a:t>
            </a:r>
            <a:r>
              <a:rPr lang="en-US" sz="2800" b="1" dirty="0" smtClean="0">
                <a:solidFill>
                  <a:schemeClr val="tx2">
                    <a:lumMod val="50000"/>
                  </a:schemeClr>
                </a:solidFill>
                <a:latin typeface="Arial" pitchFamily="34" charset="0"/>
                <a:cs typeface="Arial" pitchFamily="34" charset="0"/>
              </a:rPr>
              <a:t>Empire reached its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greatest </a:t>
            </a:r>
            <a:r>
              <a:rPr lang="en-US" sz="2800" b="1" dirty="0" smtClean="0">
                <a:solidFill>
                  <a:schemeClr val="tx2">
                    <a:lumMod val="50000"/>
                  </a:schemeClr>
                </a:solidFill>
                <a:latin typeface="Arial" pitchFamily="34" charset="0"/>
                <a:cs typeface="Arial" pitchFamily="34" charset="0"/>
              </a:rPr>
              <a:t>size.  </a:t>
            </a:r>
            <a:r>
              <a:rPr lang="en-US" sz="2800" b="1" dirty="0" smtClean="0">
                <a:solidFill>
                  <a:srgbClr val="7030A0"/>
                </a:solidFill>
                <a:latin typeface="Arial" pitchFamily="34" charset="0"/>
                <a:cs typeface="Arial" pitchFamily="34" charset="0"/>
              </a:rPr>
              <a:t>The empire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extended </a:t>
            </a:r>
            <a:r>
              <a:rPr lang="en-US" sz="2800" b="1" dirty="0" smtClean="0">
                <a:solidFill>
                  <a:srgbClr val="7030A0"/>
                </a:solidFill>
                <a:latin typeface="Arial" pitchFamily="34" charset="0"/>
                <a:cs typeface="Arial" pitchFamily="34" charset="0"/>
              </a:rPr>
              <a:t>from Britain and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Spain</a:t>
            </a:r>
            <a:r>
              <a:rPr lang="en-US" sz="2800" b="1" dirty="0" smtClean="0">
                <a:solidFill>
                  <a:srgbClr val="7030A0"/>
                </a:solidFill>
                <a:latin typeface="Arial" pitchFamily="34" charset="0"/>
                <a:cs typeface="Arial" pitchFamily="34" charset="0"/>
              </a:rPr>
              <a:t>, across France,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southern </a:t>
            </a:r>
            <a:r>
              <a:rPr lang="en-US" sz="2800" b="1" dirty="0" smtClean="0">
                <a:solidFill>
                  <a:srgbClr val="7030A0"/>
                </a:solidFill>
                <a:latin typeface="Arial" pitchFamily="34" charset="0"/>
                <a:cs typeface="Arial" pitchFamily="34" charset="0"/>
              </a:rPr>
              <a:t>Germany, and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the </a:t>
            </a:r>
            <a:r>
              <a:rPr lang="en-US" sz="2800" b="1" dirty="0" smtClean="0">
                <a:solidFill>
                  <a:srgbClr val="7030A0"/>
                </a:solidFill>
                <a:latin typeface="Arial" pitchFamily="34" charset="0"/>
                <a:cs typeface="Arial" pitchFamily="34" charset="0"/>
              </a:rPr>
              <a:t>Balkan Mountains.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The </a:t>
            </a:r>
            <a:r>
              <a:rPr lang="en-US" sz="2800" b="1" dirty="0" smtClean="0">
                <a:solidFill>
                  <a:srgbClr val="7030A0"/>
                </a:solidFill>
                <a:latin typeface="Arial" pitchFamily="34" charset="0"/>
                <a:cs typeface="Arial" pitchFamily="34" charset="0"/>
              </a:rPr>
              <a:t>empire also included North Africa and stretched as far east as the Caspian Sea.  By that time, the empire completely surrounded the vast Mediterranean Sea, which later historians described as being a mere “Roman lake.” </a:t>
            </a:r>
            <a:endParaRPr lang="en-US" sz="28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776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4419600" y="762000"/>
            <a:ext cx="4724400" cy="3070860"/>
          </a:xfrm>
          <a:prstGeom prst="rect">
            <a:avLst/>
          </a:prstGeom>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 y="609600"/>
            <a:ext cx="8382000" cy="5693866"/>
          </a:xfrm>
          <a:prstGeom prst="rect">
            <a:avLst/>
          </a:prstGeom>
        </p:spPr>
        <p:txBody>
          <a:bodyPr wrap="square">
            <a:spAutoFit/>
          </a:bodyPr>
          <a:lstStyle/>
          <a:p>
            <a:r>
              <a:rPr lang="en-US" sz="2800" b="1" dirty="0" smtClean="0">
                <a:solidFill>
                  <a:srgbClr val="7030A0"/>
                </a:solidFill>
                <a:latin typeface="Arial" pitchFamily="34" charset="0"/>
                <a:cs typeface="Arial" pitchFamily="34" charset="0"/>
              </a:rPr>
              <a:t>It was under the emperor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Trajan </a:t>
            </a:r>
            <a:r>
              <a:rPr lang="en-US" sz="2800" b="1" dirty="0" smtClean="0">
                <a:solidFill>
                  <a:srgbClr val="7030A0"/>
                </a:solidFill>
                <a:latin typeface="Arial" pitchFamily="34" charset="0"/>
                <a:cs typeface="Arial" pitchFamily="34" charset="0"/>
              </a:rPr>
              <a:t>that, by </a:t>
            </a:r>
            <a:r>
              <a:rPr lang="en-US" sz="2200" b="1" dirty="0" smtClean="0">
                <a:solidFill>
                  <a:srgbClr val="7030A0"/>
                </a:solidFill>
                <a:latin typeface="Arial" pitchFamily="34" charset="0"/>
                <a:cs typeface="Arial" pitchFamily="34" charset="0"/>
              </a:rPr>
              <a:t>AD</a:t>
            </a:r>
            <a:r>
              <a:rPr lang="en-US" sz="2800" b="1" dirty="0" smtClean="0">
                <a:solidFill>
                  <a:srgbClr val="7030A0"/>
                </a:solidFill>
                <a:latin typeface="Arial" pitchFamily="34" charset="0"/>
                <a:cs typeface="Arial" pitchFamily="34" charset="0"/>
              </a:rPr>
              <a:t>117, the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Roman </a:t>
            </a:r>
            <a:r>
              <a:rPr lang="en-US" sz="2800" b="1" dirty="0" smtClean="0">
                <a:solidFill>
                  <a:srgbClr val="7030A0"/>
                </a:solidFill>
                <a:latin typeface="Arial" pitchFamily="34" charset="0"/>
                <a:cs typeface="Arial" pitchFamily="34" charset="0"/>
              </a:rPr>
              <a:t>Empire reached its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greatest </a:t>
            </a:r>
            <a:r>
              <a:rPr lang="en-US" sz="2800" b="1" dirty="0" smtClean="0">
                <a:solidFill>
                  <a:srgbClr val="7030A0"/>
                </a:solidFill>
                <a:latin typeface="Arial" pitchFamily="34" charset="0"/>
                <a:cs typeface="Arial" pitchFamily="34" charset="0"/>
              </a:rPr>
              <a:t>size.  </a:t>
            </a:r>
            <a:r>
              <a:rPr lang="en-US" sz="2800" b="1" dirty="0" smtClean="0">
                <a:solidFill>
                  <a:schemeClr val="tx2">
                    <a:lumMod val="50000"/>
                  </a:schemeClr>
                </a:solidFill>
                <a:latin typeface="Arial" pitchFamily="34" charset="0"/>
                <a:cs typeface="Arial" pitchFamily="34" charset="0"/>
              </a:rPr>
              <a:t>The empire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extended </a:t>
            </a:r>
            <a:r>
              <a:rPr lang="en-US" sz="2800" b="1" dirty="0" smtClean="0">
                <a:solidFill>
                  <a:schemeClr val="tx2">
                    <a:lumMod val="50000"/>
                  </a:schemeClr>
                </a:solidFill>
                <a:latin typeface="Arial" pitchFamily="34" charset="0"/>
                <a:cs typeface="Arial" pitchFamily="34" charset="0"/>
              </a:rPr>
              <a:t>from Britain and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Spain</a:t>
            </a:r>
            <a:r>
              <a:rPr lang="en-US" sz="2800" b="1" dirty="0" smtClean="0">
                <a:solidFill>
                  <a:schemeClr val="tx2">
                    <a:lumMod val="50000"/>
                  </a:schemeClr>
                </a:solidFill>
                <a:latin typeface="Arial" pitchFamily="34" charset="0"/>
                <a:cs typeface="Arial" pitchFamily="34" charset="0"/>
              </a:rPr>
              <a:t>, across France,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southern </a:t>
            </a:r>
            <a:r>
              <a:rPr lang="en-US" sz="2800" b="1" dirty="0" smtClean="0">
                <a:solidFill>
                  <a:schemeClr val="tx2">
                    <a:lumMod val="50000"/>
                  </a:schemeClr>
                </a:solidFill>
                <a:latin typeface="Arial" pitchFamily="34" charset="0"/>
                <a:cs typeface="Arial" pitchFamily="34" charset="0"/>
              </a:rPr>
              <a:t>Germany, and </a:t>
            </a:r>
            <a:r>
              <a:rPr lang="en-US" sz="2800" b="1" dirty="0" smtClean="0">
                <a:solidFill>
                  <a:schemeClr val="tx2">
                    <a:lumMod val="50000"/>
                  </a:schemeClr>
                </a:solidFill>
                <a:latin typeface="Arial" pitchFamily="34" charset="0"/>
                <a:cs typeface="Arial" pitchFamily="34" charset="0"/>
              </a:rPr>
              <a:t/>
            </a:r>
            <a:br>
              <a:rPr lang="en-US" sz="2800" b="1" dirty="0" smtClean="0">
                <a:solidFill>
                  <a:schemeClr val="tx2">
                    <a:lumMod val="50000"/>
                  </a:schemeClr>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the </a:t>
            </a:r>
            <a:r>
              <a:rPr lang="en-US" sz="2800" b="1" dirty="0" smtClean="0">
                <a:solidFill>
                  <a:schemeClr val="tx2">
                    <a:lumMod val="50000"/>
                  </a:schemeClr>
                </a:solidFill>
                <a:latin typeface="Arial" pitchFamily="34" charset="0"/>
                <a:cs typeface="Arial" pitchFamily="34" charset="0"/>
              </a:rPr>
              <a:t>Balkan Mountains.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The </a:t>
            </a:r>
            <a:r>
              <a:rPr lang="en-US" sz="2800" b="1" dirty="0" smtClean="0">
                <a:solidFill>
                  <a:srgbClr val="7030A0"/>
                </a:solidFill>
                <a:latin typeface="Arial" pitchFamily="34" charset="0"/>
                <a:cs typeface="Arial" pitchFamily="34" charset="0"/>
              </a:rPr>
              <a:t>empire also included North Africa and stretched as far east as the Caspian Sea.  By that time, the empire completely surrounded the vast Mediterranean Sea, which later historians described as being a mere “Roman lake.” </a:t>
            </a:r>
            <a:endParaRPr lang="en-US" sz="28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7016">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702augustus2.png"/>
          <p:cNvPicPr>
            <a:picLocks noChangeAspect="1"/>
          </p:cNvPicPr>
          <p:nvPr/>
        </p:nvPicPr>
        <p:blipFill>
          <a:blip r:embed="rId2" cstate="print"/>
          <a:stretch>
            <a:fillRect/>
          </a:stretch>
        </p:blipFill>
        <p:spPr>
          <a:xfrm>
            <a:off x="5410200" y="317500"/>
            <a:ext cx="3810000" cy="6540500"/>
          </a:xfrm>
          <a:prstGeom prst="rect">
            <a:avLst/>
          </a:prstGeom>
          <a:ln>
            <a:noFill/>
          </a:ln>
          <a:effectLst>
            <a:outerShdw blurRad="76200" dir="13500000" sy="23000" kx="1200000" algn="br" rotWithShape="0">
              <a:prstClr val="black">
                <a:alpha val="20000"/>
              </a:prstClr>
            </a:outerShdw>
          </a:effectLst>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228600" y="762000"/>
            <a:ext cx="67818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Caesar Augustus showed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great </a:t>
            </a:r>
            <a:r>
              <a:rPr lang="en-US" sz="3200" b="1" dirty="0" smtClean="0">
                <a:solidFill>
                  <a:srgbClr val="7030A0"/>
                </a:solidFill>
                <a:latin typeface="Arial" pitchFamily="34" charset="0"/>
                <a:cs typeface="Arial" pitchFamily="34" charset="0"/>
              </a:rPr>
              <a:t>respect for the Senate,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but </a:t>
            </a:r>
            <a:r>
              <a:rPr lang="en-US" sz="3200" b="1" dirty="0" smtClean="0">
                <a:solidFill>
                  <a:srgbClr val="7030A0"/>
                </a:solidFill>
                <a:latin typeface="Arial" pitchFamily="34" charset="0"/>
                <a:cs typeface="Arial" pitchFamily="34" charset="0"/>
              </a:rPr>
              <a:t>later emperors made no secret of their power.  </a:t>
            </a:r>
            <a:r>
              <a:rPr lang="en-US" sz="3200" b="1" dirty="0" smtClean="0">
                <a:solidFill>
                  <a:schemeClr val="tx2">
                    <a:lumMod val="50000"/>
                  </a:schemeClr>
                </a:solidFill>
                <a:latin typeface="Arial" pitchFamily="34" charset="0"/>
                <a:cs typeface="Arial" pitchFamily="34" charset="0"/>
              </a:rPr>
              <a:t>The Senate continued to exist after the reign of Augustus, but senators had little say over the affairs of the empire.  </a:t>
            </a:r>
            <a:r>
              <a:rPr lang="en-US" sz="3200" b="1" dirty="0" smtClean="0">
                <a:solidFill>
                  <a:srgbClr val="7030A0"/>
                </a:solidFill>
                <a:latin typeface="Arial" pitchFamily="34" charset="0"/>
                <a:cs typeface="Arial" pitchFamily="34" charset="0"/>
              </a:rPr>
              <a:t>Some of the emperors who followed Augustus ruled wisely.  Others were foolish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and </a:t>
            </a:r>
            <a:r>
              <a:rPr lang="en-US" sz="3200" b="1" dirty="0" smtClean="0">
                <a:solidFill>
                  <a:srgbClr val="7030A0"/>
                </a:solidFill>
                <a:latin typeface="Arial" pitchFamily="34" charset="0"/>
                <a:cs typeface="Arial" pitchFamily="34" charset="0"/>
              </a:rPr>
              <a:t>cruel.</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7312">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4419600" y="762000"/>
            <a:ext cx="4724400" cy="3070860"/>
          </a:xfrm>
          <a:prstGeom prst="rect">
            <a:avLst/>
          </a:prstGeom>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 y="609600"/>
            <a:ext cx="8382000" cy="5693866"/>
          </a:xfrm>
          <a:prstGeom prst="rect">
            <a:avLst/>
          </a:prstGeom>
        </p:spPr>
        <p:txBody>
          <a:bodyPr wrap="square">
            <a:spAutoFit/>
          </a:bodyPr>
          <a:lstStyle/>
          <a:p>
            <a:r>
              <a:rPr lang="en-US" sz="2800" b="1" dirty="0" smtClean="0">
                <a:solidFill>
                  <a:srgbClr val="7030A0"/>
                </a:solidFill>
                <a:latin typeface="Arial" pitchFamily="34" charset="0"/>
                <a:cs typeface="Arial" pitchFamily="34" charset="0"/>
              </a:rPr>
              <a:t>It was under the emperor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Trajan </a:t>
            </a:r>
            <a:r>
              <a:rPr lang="en-US" sz="2800" b="1" dirty="0" smtClean="0">
                <a:solidFill>
                  <a:srgbClr val="7030A0"/>
                </a:solidFill>
                <a:latin typeface="Arial" pitchFamily="34" charset="0"/>
                <a:cs typeface="Arial" pitchFamily="34" charset="0"/>
              </a:rPr>
              <a:t>that, by </a:t>
            </a:r>
            <a:r>
              <a:rPr lang="en-US" sz="2200" b="1" dirty="0" smtClean="0">
                <a:solidFill>
                  <a:srgbClr val="7030A0"/>
                </a:solidFill>
                <a:latin typeface="Arial" pitchFamily="34" charset="0"/>
                <a:cs typeface="Arial" pitchFamily="34" charset="0"/>
              </a:rPr>
              <a:t>AD</a:t>
            </a:r>
            <a:r>
              <a:rPr lang="en-US" sz="2800" b="1" dirty="0" smtClean="0">
                <a:solidFill>
                  <a:srgbClr val="7030A0"/>
                </a:solidFill>
                <a:latin typeface="Arial" pitchFamily="34" charset="0"/>
                <a:cs typeface="Arial" pitchFamily="34" charset="0"/>
              </a:rPr>
              <a:t>117, the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Roman </a:t>
            </a:r>
            <a:r>
              <a:rPr lang="en-US" sz="2800" b="1" dirty="0" smtClean="0">
                <a:solidFill>
                  <a:srgbClr val="7030A0"/>
                </a:solidFill>
                <a:latin typeface="Arial" pitchFamily="34" charset="0"/>
                <a:cs typeface="Arial" pitchFamily="34" charset="0"/>
              </a:rPr>
              <a:t>Empire reached its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greatest </a:t>
            </a:r>
            <a:r>
              <a:rPr lang="en-US" sz="2800" b="1" dirty="0" smtClean="0">
                <a:solidFill>
                  <a:srgbClr val="7030A0"/>
                </a:solidFill>
                <a:latin typeface="Arial" pitchFamily="34" charset="0"/>
                <a:cs typeface="Arial" pitchFamily="34" charset="0"/>
              </a:rPr>
              <a:t>size.  The empire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extended </a:t>
            </a:r>
            <a:r>
              <a:rPr lang="en-US" sz="2800" b="1" dirty="0" smtClean="0">
                <a:solidFill>
                  <a:srgbClr val="7030A0"/>
                </a:solidFill>
                <a:latin typeface="Arial" pitchFamily="34" charset="0"/>
                <a:cs typeface="Arial" pitchFamily="34" charset="0"/>
              </a:rPr>
              <a:t>from Britain and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Spain</a:t>
            </a:r>
            <a:r>
              <a:rPr lang="en-US" sz="2800" b="1" dirty="0" smtClean="0">
                <a:solidFill>
                  <a:srgbClr val="7030A0"/>
                </a:solidFill>
                <a:latin typeface="Arial" pitchFamily="34" charset="0"/>
                <a:cs typeface="Arial" pitchFamily="34" charset="0"/>
              </a:rPr>
              <a:t>, across France,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southern </a:t>
            </a:r>
            <a:r>
              <a:rPr lang="en-US" sz="2800" b="1" dirty="0" smtClean="0">
                <a:solidFill>
                  <a:srgbClr val="7030A0"/>
                </a:solidFill>
                <a:latin typeface="Arial" pitchFamily="34" charset="0"/>
                <a:cs typeface="Arial" pitchFamily="34" charset="0"/>
              </a:rPr>
              <a:t>Germany, and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the </a:t>
            </a:r>
            <a:r>
              <a:rPr lang="en-US" sz="2800" b="1" dirty="0" smtClean="0">
                <a:solidFill>
                  <a:srgbClr val="7030A0"/>
                </a:solidFill>
                <a:latin typeface="Arial" pitchFamily="34" charset="0"/>
                <a:cs typeface="Arial" pitchFamily="34" charset="0"/>
              </a:rPr>
              <a:t>Balkan Mountains.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chemeClr val="tx2">
                    <a:lumMod val="50000"/>
                  </a:schemeClr>
                </a:solidFill>
                <a:latin typeface="Arial" pitchFamily="34" charset="0"/>
                <a:cs typeface="Arial" pitchFamily="34" charset="0"/>
              </a:rPr>
              <a:t>The </a:t>
            </a:r>
            <a:r>
              <a:rPr lang="en-US" sz="2800" b="1" dirty="0" smtClean="0">
                <a:solidFill>
                  <a:schemeClr val="tx2">
                    <a:lumMod val="50000"/>
                  </a:schemeClr>
                </a:solidFill>
                <a:latin typeface="Arial" pitchFamily="34" charset="0"/>
                <a:cs typeface="Arial" pitchFamily="34" charset="0"/>
              </a:rPr>
              <a:t>empire also included North Africa and stretched as far east as the Caspian Sea.  </a:t>
            </a:r>
            <a:r>
              <a:rPr lang="en-US" sz="2800" b="1" dirty="0" smtClean="0">
                <a:solidFill>
                  <a:srgbClr val="7030A0"/>
                </a:solidFill>
                <a:latin typeface="Arial" pitchFamily="34" charset="0"/>
                <a:cs typeface="Arial" pitchFamily="34" charset="0"/>
              </a:rPr>
              <a:t>By that time, the empire completely surrounded the vast Mediterranean Sea, which later historians described as being a mere “Roman lake.” </a:t>
            </a:r>
            <a:endParaRPr lang="en-US" sz="28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614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4419600" y="762000"/>
            <a:ext cx="4724400" cy="3070860"/>
          </a:xfrm>
          <a:prstGeom prst="rect">
            <a:avLst/>
          </a:prstGeom>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 y="609600"/>
            <a:ext cx="8382000" cy="5693866"/>
          </a:xfrm>
          <a:prstGeom prst="rect">
            <a:avLst/>
          </a:prstGeom>
        </p:spPr>
        <p:txBody>
          <a:bodyPr wrap="square">
            <a:spAutoFit/>
          </a:bodyPr>
          <a:lstStyle/>
          <a:p>
            <a:r>
              <a:rPr lang="en-US" sz="2800" b="1" dirty="0" smtClean="0">
                <a:solidFill>
                  <a:srgbClr val="7030A0"/>
                </a:solidFill>
                <a:latin typeface="Arial" pitchFamily="34" charset="0"/>
                <a:cs typeface="Arial" pitchFamily="34" charset="0"/>
              </a:rPr>
              <a:t>It was under the emperor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Trajan </a:t>
            </a:r>
            <a:r>
              <a:rPr lang="en-US" sz="2800" b="1" dirty="0" smtClean="0">
                <a:solidFill>
                  <a:srgbClr val="7030A0"/>
                </a:solidFill>
                <a:latin typeface="Arial" pitchFamily="34" charset="0"/>
                <a:cs typeface="Arial" pitchFamily="34" charset="0"/>
              </a:rPr>
              <a:t>that, by </a:t>
            </a:r>
            <a:r>
              <a:rPr lang="en-US" sz="2200" b="1" dirty="0" smtClean="0">
                <a:solidFill>
                  <a:srgbClr val="7030A0"/>
                </a:solidFill>
                <a:latin typeface="Arial" pitchFamily="34" charset="0"/>
                <a:cs typeface="Arial" pitchFamily="34" charset="0"/>
              </a:rPr>
              <a:t>AD</a:t>
            </a:r>
            <a:r>
              <a:rPr lang="en-US" sz="2800" b="1" dirty="0" smtClean="0">
                <a:solidFill>
                  <a:srgbClr val="7030A0"/>
                </a:solidFill>
                <a:latin typeface="Arial" pitchFamily="34" charset="0"/>
                <a:cs typeface="Arial" pitchFamily="34" charset="0"/>
              </a:rPr>
              <a:t>117, the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Roman </a:t>
            </a:r>
            <a:r>
              <a:rPr lang="en-US" sz="2800" b="1" dirty="0" smtClean="0">
                <a:solidFill>
                  <a:srgbClr val="7030A0"/>
                </a:solidFill>
                <a:latin typeface="Arial" pitchFamily="34" charset="0"/>
                <a:cs typeface="Arial" pitchFamily="34" charset="0"/>
              </a:rPr>
              <a:t>Empire reached its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greatest </a:t>
            </a:r>
            <a:r>
              <a:rPr lang="en-US" sz="2800" b="1" dirty="0" smtClean="0">
                <a:solidFill>
                  <a:srgbClr val="7030A0"/>
                </a:solidFill>
                <a:latin typeface="Arial" pitchFamily="34" charset="0"/>
                <a:cs typeface="Arial" pitchFamily="34" charset="0"/>
              </a:rPr>
              <a:t>size.  The empire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extended </a:t>
            </a:r>
            <a:r>
              <a:rPr lang="en-US" sz="2800" b="1" dirty="0" smtClean="0">
                <a:solidFill>
                  <a:srgbClr val="7030A0"/>
                </a:solidFill>
                <a:latin typeface="Arial" pitchFamily="34" charset="0"/>
                <a:cs typeface="Arial" pitchFamily="34" charset="0"/>
              </a:rPr>
              <a:t>from Britain and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Spain</a:t>
            </a:r>
            <a:r>
              <a:rPr lang="en-US" sz="2800" b="1" dirty="0" smtClean="0">
                <a:solidFill>
                  <a:srgbClr val="7030A0"/>
                </a:solidFill>
                <a:latin typeface="Arial" pitchFamily="34" charset="0"/>
                <a:cs typeface="Arial" pitchFamily="34" charset="0"/>
              </a:rPr>
              <a:t>, across France,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southern </a:t>
            </a:r>
            <a:r>
              <a:rPr lang="en-US" sz="2800" b="1" dirty="0" smtClean="0">
                <a:solidFill>
                  <a:srgbClr val="7030A0"/>
                </a:solidFill>
                <a:latin typeface="Arial" pitchFamily="34" charset="0"/>
                <a:cs typeface="Arial" pitchFamily="34" charset="0"/>
              </a:rPr>
              <a:t>Germany, and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the </a:t>
            </a:r>
            <a:r>
              <a:rPr lang="en-US" sz="2800" b="1" dirty="0" smtClean="0">
                <a:solidFill>
                  <a:srgbClr val="7030A0"/>
                </a:solidFill>
                <a:latin typeface="Arial" pitchFamily="34" charset="0"/>
                <a:cs typeface="Arial" pitchFamily="34" charset="0"/>
              </a:rPr>
              <a:t>Balkan Mountains.  </a:t>
            </a:r>
            <a:r>
              <a:rPr lang="en-US" sz="2800" b="1" dirty="0" smtClean="0">
                <a:solidFill>
                  <a:srgbClr val="7030A0"/>
                </a:solidFill>
                <a:latin typeface="Arial" pitchFamily="34" charset="0"/>
                <a:cs typeface="Arial" pitchFamily="34" charset="0"/>
              </a:rPr>
              <a:t/>
            </a:r>
            <a:br>
              <a:rPr lang="en-US" sz="2800" b="1" dirty="0" smtClean="0">
                <a:solidFill>
                  <a:srgbClr val="7030A0"/>
                </a:solidFill>
                <a:latin typeface="Arial" pitchFamily="34" charset="0"/>
                <a:cs typeface="Arial" pitchFamily="34" charset="0"/>
              </a:rPr>
            </a:br>
            <a:r>
              <a:rPr lang="en-US" sz="2800" b="1" dirty="0" smtClean="0">
                <a:solidFill>
                  <a:srgbClr val="7030A0"/>
                </a:solidFill>
                <a:latin typeface="Arial" pitchFamily="34" charset="0"/>
                <a:cs typeface="Arial" pitchFamily="34" charset="0"/>
              </a:rPr>
              <a:t>The </a:t>
            </a:r>
            <a:r>
              <a:rPr lang="en-US" sz="2800" b="1" dirty="0" smtClean="0">
                <a:solidFill>
                  <a:srgbClr val="7030A0"/>
                </a:solidFill>
                <a:latin typeface="Arial" pitchFamily="34" charset="0"/>
                <a:cs typeface="Arial" pitchFamily="34" charset="0"/>
              </a:rPr>
              <a:t>empire also included North Africa and stretched as far east as the Caspian Sea.  </a:t>
            </a:r>
            <a:r>
              <a:rPr lang="en-US" sz="2800" b="1" dirty="0" smtClean="0">
                <a:solidFill>
                  <a:schemeClr val="tx2">
                    <a:lumMod val="50000"/>
                  </a:schemeClr>
                </a:solidFill>
                <a:latin typeface="Arial" pitchFamily="34" charset="0"/>
                <a:cs typeface="Arial" pitchFamily="34" charset="0"/>
              </a:rPr>
              <a:t>By that time, the empire completely surrounded the vast Mediterranean Sea, which later historians described as being a mere “Roman lake.” </a:t>
            </a:r>
            <a:endParaRPr lang="en-US" sz="28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10391">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0" y="1143000"/>
            <a:ext cx="5562600" cy="3970318"/>
          </a:xfrm>
          <a:prstGeom prst="rect">
            <a:avLst/>
          </a:prstGeom>
        </p:spPr>
        <p:txBody>
          <a:bodyPr wrap="square">
            <a:spAutoFit/>
          </a:bodyPr>
          <a:lstStyle/>
          <a:p>
            <a:r>
              <a:rPr lang="en-US" sz="2800" b="1" dirty="0" smtClean="0">
                <a:solidFill>
                  <a:schemeClr val="tx2">
                    <a:lumMod val="50000"/>
                  </a:schemeClr>
                </a:solidFill>
                <a:latin typeface="Arial" pitchFamily="34" charset="0"/>
                <a:cs typeface="Arial" pitchFamily="34" charset="0"/>
              </a:rPr>
              <a:t>In </a:t>
            </a:r>
            <a:r>
              <a:rPr lang="en-US" sz="2200" b="1" dirty="0" smtClean="0">
                <a:solidFill>
                  <a:schemeClr val="tx2">
                    <a:lumMod val="50000"/>
                  </a:schemeClr>
                </a:solidFill>
                <a:latin typeface="Arial" pitchFamily="34" charset="0"/>
                <a:cs typeface="Arial" pitchFamily="34" charset="0"/>
              </a:rPr>
              <a:t>AD</a:t>
            </a:r>
            <a:r>
              <a:rPr lang="en-US" sz="2800" b="1" dirty="0" smtClean="0">
                <a:solidFill>
                  <a:schemeClr val="tx2">
                    <a:lumMod val="50000"/>
                  </a:schemeClr>
                </a:solidFill>
                <a:latin typeface="Arial" pitchFamily="34" charset="0"/>
                <a:cs typeface="Arial" pitchFamily="34" charset="0"/>
              </a:rPr>
              <a:t>121</a:t>
            </a:r>
            <a:r>
              <a:rPr lang="en-US" sz="2800" b="1" dirty="0" smtClean="0">
                <a:solidFill>
                  <a:schemeClr val="tx2">
                    <a:lumMod val="50000"/>
                  </a:schemeClr>
                </a:solidFill>
                <a:latin typeface="Arial" pitchFamily="34" charset="0"/>
                <a:cs typeface="Arial" pitchFamily="34" charset="0"/>
              </a:rPr>
              <a:t>, the emperor Hadrian built a wall across northern England to keep out invaders from Scotland.  </a:t>
            </a:r>
            <a:r>
              <a:rPr lang="en-US" sz="2800" b="1" dirty="0" smtClean="0">
                <a:solidFill>
                  <a:srgbClr val="7030A0"/>
                </a:solidFill>
                <a:latin typeface="Arial" pitchFamily="34" charset="0"/>
                <a:cs typeface="Arial" pitchFamily="34" charset="0"/>
              </a:rPr>
              <a:t>The Romans called the Scots “barbarians,” possibly because their Celtic language reminded the Romans of the sounds made by sheep.  </a:t>
            </a:r>
            <a:endParaRPr lang="en-US" sz="28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6" name="Picture 5" descr="702hadrians_wall.jpg"/>
          <p:cNvPicPr>
            <a:picLocks noChangeAspect="1"/>
          </p:cNvPicPr>
          <p:nvPr/>
        </p:nvPicPr>
        <p:blipFill>
          <a:blip r:embed="rId2" cstate="print"/>
          <a:stretch>
            <a:fillRect/>
          </a:stretch>
        </p:blipFill>
        <p:spPr>
          <a:xfrm>
            <a:off x="0" y="838200"/>
            <a:ext cx="2808616" cy="6019800"/>
          </a:xfrm>
          <a:prstGeom prst="rect">
            <a:avLst/>
          </a:prstGeom>
        </p:spPr>
      </p:pic>
    </p:spTree>
  </p:cSld>
  <p:clrMapOvr>
    <a:masterClrMapping/>
  </p:clrMapOvr>
  <p:transition advTm="998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0" y="1143000"/>
            <a:ext cx="5562600" cy="3970318"/>
          </a:xfrm>
          <a:prstGeom prst="rect">
            <a:avLst/>
          </a:prstGeom>
        </p:spPr>
        <p:txBody>
          <a:bodyPr wrap="square">
            <a:spAutoFit/>
          </a:bodyPr>
          <a:lstStyle/>
          <a:p>
            <a:r>
              <a:rPr lang="en-US" sz="2800" b="1" dirty="0" smtClean="0">
                <a:solidFill>
                  <a:srgbClr val="7030A0"/>
                </a:solidFill>
                <a:latin typeface="Arial" pitchFamily="34" charset="0"/>
                <a:cs typeface="Arial" pitchFamily="34" charset="0"/>
              </a:rPr>
              <a:t>In </a:t>
            </a:r>
            <a:r>
              <a:rPr lang="en-US" sz="2200" b="1" dirty="0" smtClean="0">
                <a:solidFill>
                  <a:srgbClr val="7030A0"/>
                </a:solidFill>
                <a:latin typeface="Arial" pitchFamily="34" charset="0"/>
                <a:cs typeface="Arial" pitchFamily="34" charset="0"/>
              </a:rPr>
              <a:t>AD</a:t>
            </a:r>
            <a:r>
              <a:rPr lang="en-US" sz="2800" b="1" dirty="0" smtClean="0">
                <a:solidFill>
                  <a:srgbClr val="7030A0"/>
                </a:solidFill>
                <a:latin typeface="Arial" pitchFamily="34" charset="0"/>
                <a:cs typeface="Arial" pitchFamily="34" charset="0"/>
              </a:rPr>
              <a:t>121</a:t>
            </a:r>
            <a:r>
              <a:rPr lang="en-US" sz="2800" b="1" dirty="0" smtClean="0">
                <a:solidFill>
                  <a:srgbClr val="7030A0"/>
                </a:solidFill>
                <a:latin typeface="Arial" pitchFamily="34" charset="0"/>
                <a:cs typeface="Arial" pitchFamily="34" charset="0"/>
              </a:rPr>
              <a:t>, the emperor Hadrian built a wall across northern England to keep out invaders from Scotland.  </a:t>
            </a:r>
            <a:r>
              <a:rPr lang="en-US" sz="2800" b="1" dirty="0" smtClean="0">
                <a:solidFill>
                  <a:schemeClr val="tx2">
                    <a:lumMod val="50000"/>
                  </a:schemeClr>
                </a:solidFill>
                <a:latin typeface="Arial" pitchFamily="34" charset="0"/>
                <a:cs typeface="Arial" pitchFamily="34" charset="0"/>
              </a:rPr>
              <a:t>The Romans called the Scots “barbarians,” possibly because their Celtic language reminded the Romans of the sounds made by sheep.  </a:t>
            </a:r>
            <a:endParaRPr lang="en-US" sz="28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6" name="Picture 5" descr="702hadrians_wall.jpg"/>
          <p:cNvPicPr>
            <a:picLocks noChangeAspect="1"/>
          </p:cNvPicPr>
          <p:nvPr/>
        </p:nvPicPr>
        <p:blipFill>
          <a:blip r:embed="rId2" cstate="print"/>
          <a:stretch>
            <a:fillRect/>
          </a:stretch>
        </p:blipFill>
        <p:spPr>
          <a:xfrm>
            <a:off x="0" y="838200"/>
            <a:ext cx="2808616" cy="6019800"/>
          </a:xfrm>
          <a:prstGeom prst="rect">
            <a:avLst/>
          </a:prstGeom>
        </p:spPr>
      </p:pic>
    </p:spTree>
  </p:cSld>
  <p:clrMapOvr>
    <a:masterClrMapping/>
  </p:clrMapOvr>
  <p:transition advTm="6813">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0" y="1143000"/>
            <a:ext cx="5410200" cy="3108543"/>
          </a:xfrm>
          <a:prstGeom prst="rect">
            <a:avLst/>
          </a:prstGeom>
        </p:spPr>
        <p:txBody>
          <a:bodyPr wrap="square">
            <a:spAutoFit/>
          </a:bodyPr>
          <a:lstStyle/>
          <a:p>
            <a:r>
              <a:rPr lang="en-US" sz="2800" b="1" dirty="0" smtClean="0">
                <a:solidFill>
                  <a:schemeClr val="tx2">
                    <a:lumMod val="50000"/>
                  </a:schemeClr>
                </a:solidFill>
                <a:latin typeface="Arial" pitchFamily="34" charset="0"/>
                <a:cs typeface="Arial" pitchFamily="34" charset="0"/>
              </a:rPr>
              <a:t>In time, the Romans used this term for any civilization  they considered uncultured.  </a:t>
            </a:r>
            <a:r>
              <a:rPr lang="en-US" sz="2800" b="1" dirty="0" smtClean="0">
                <a:solidFill>
                  <a:srgbClr val="7030A0"/>
                </a:solidFill>
                <a:latin typeface="Arial" pitchFamily="34" charset="0"/>
                <a:cs typeface="Arial" pitchFamily="34" charset="0"/>
              </a:rPr>
              <a:t>Eventually, another group of barbarian warriors—from Germany—would lead to the end of the Roman Empire.</a:t>
            </a:r>
            <a:endParaRPr lang="en-US" sz="28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6" name="Picture 5" descr="702hadrians_wall.jpg"/>
          <p:cNvPicPr>
            <a:picLocks noChangeAspect="1"/>
          </p:cNvPicPr>
          <p:nvPr/>
        </p:nvPicPr>
        <p:blipFill>
          <a:blip r:embed="rId2" cstate="print"/>
          <a:stretch>
            <a:fillRect/>
          </a:stretch>
        </p:blipFill>
        <p:spPr>
          <a:xfrm>
            <a:off x="0" y="838200"/>
            <a:ext cx="2808616" cy="6019800"/>
          </a:xfrm>
          <a:prstGeom prst="rect">
            <a:avLst/>
          </a:prstGeom>
        </p:spPr>
      </p:pic>
    </p:spTree>
  </p:cSld>
  <p:clrMapOvr>
    <a:masterClrMapping/>
  </p:clrMapOvr>
  <p:transition advTm="6609">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3048000" y="1143000"/>
            <a:ext cx="5410200" cy="3108543"/>
          </a:xfrm>
          <a:prstGeom prst="rect">
            <a:avLst/>
          </a:prstGeom>
        </p:spPr>
        <p:txBody>
          <a:bodyPr wrap="square">
            <a:spAutoFit/>
          </a:bodyPr>
          <a:lstStyle/>
          <a:p>
            <a:r>
              <a:rPr lang="en-US" sz="2800" b="1" dirty="0" smtClean="0">
                <a:solidFill>
                  <a:srgbClr val="7030A0"/>
                </a:solidFill>
                <a:latin typeface="Arial" pitchFamily="34" charset="0"/>
                <a:cs typeface="Arial" pitchFamily="34" charset="0"/>
              </a:rPr>
              <a:t>In time, the Romans used this term for any civilization  they considered uncultured.  </a:t>
            </a:r>
            <a:r>
              <a:rPr lang="en-US" sz="2800" b="1" dirty="0" smtClean="0">
                <a:solidFill>
                  <a:schemeClr val="tx2">
                    <a:lumMod val="50000"/>
                  </a:schemeClr>
                </a:solidFill>
                <a:latin typeface="Arial" pitchFamily="34" charset="0"/>
                <a:cs typeface="Arial" pitchFamily="34" charset="0"/>
              </a:rPr>
              <a:t>Eventually, another group of barbarian warriors—from Germany—would lead to the end of the Roman Empire.</a:t>
            </a:r>
            <a:endParaRPr lang="en-US" sz="28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6" name="Picture 5" descr="702hadrians_wall.jpg"/>
          <p:cNvPicPr>
            <a:picLocks noChangeAspect="1"/>
          </p:cNvPicPr>
          <p:nvPr/>
        </p:nvPicPr>
        <p:blipFill>
          <a:blip r:embed="rId2" cstate="print"/>
          <a:stretch>
            <a:fillRect/>
          </a:stretch>
        </p:blipFill>
        <p:spPr>
          <a:xfrm>
            <a:off x="0" y="838200"/>
            <a:ext cx="2808616" cy="6019800"/>
          </a:xfrm>
          <a:prstGeom prst="rect">
            <a:avLst/>
          </a:prstGeom>
        </p:spPr>
      </p:pic>
    </p:spTree>
  </p:cSld>
  <p:clrMapOvr>
    <a:masterClrMapping/>
  </p:clrMapOvr>
  <p:transition advTm="7672">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4495800"/>
            <a:ext cx="8458200" cy="1077218"/>
          </a:xfrm>
          <a:prstGeom prst="rect">
            <a:avLst/>
          </a:prstGeom>
          <a:ln>
            <a:noFill/>
          </a:ln>
        </p:spPr>
        <p:txBody>
          <a:bodyPr wrap="square">
            <a:spAutoFit/>
          </a:bodyPr>
          <a:lstStyle/>
          <a:p>
            <a:pPr algn="ctr"/>
            <a:r>
              <a:rPr lang="en-US" sz="3200" b="1" dirty="0" smtClean="0">
                <a:solidFill>
                  <a:srgbClr val="7030A0"/>
                </a:solidFill>
              </a:rPr>
              <a:t>Learn more about history at</a:t>
            </a:r>
          </a:p>
          <a:p>
            <a:pPr algn="ctr"/>
            <a:r>
              <a:rPr lang="en-US" sz="3200" b="1" dirty="0" smtClean="0">
                <a:solidFill>
                  <a:srgbClr val="7030A0"/>
                </a:solidFill>
              </a:rPr>
              <a:t>www.mrdowling.com</a:t>
            </a:r>
            <a:endParaRPr lang="en-US" sz="3200" dirty="0">
              <a:solidFill>
                <a:srgbClr val="7030A0"/>
              </a:solidFill>
            </a:endParaRPr>
          </a:p>
        </p:txBody>
      </p:sp>
      <p:pic>
        <p:nvPicPr>
          <p:cNvPr id="8" name="Picture 7" descr="logotransparent.png"/>
          <p:cNvPicPr>
            <a:picLocks noChangeAspect="1"/>
          </p:cNvPicPr>
          <p:nvPr/>
        </p:nvPicPr>
        <p:blipFill>
          <a:blip r:embed="rId2" cstate="print"/>
          <a:stretch>
            <a:fillRect/>
          </a:stretch>
        </p:blipFill>
        <p:spPr>
          <a:xfrm>
            <a:off x="2590800" y="2590800"/>
            <a:ext cx="3898270" cy="1630526"/>
          </a:xfrm>
          <a:prstGeom prst="rect">
            <a:avLst/>
          </a:prstGeom>
        </p:spPr>
      </p:pic>
      <p:sp>
        <p:nvSpPr>
          <p:cNvPr id="4" name="Rectangle 3"/>
          <p:cNvSpPr/>
          <p:nvPr/>
        </p:nvSpPr>
        <p:spPr>
          <a:xfrm>
            <a:off x="381000" y="762000"/>
            <a:ext cx="4191000" cy="830997"/>
          </a:xfrm>
          <a:prstGeom prst="rect">
            <a:avLst/>
          </a:prstGeom>
        </p:spPr>
        <p:txBody>
          <a:bodyPr wrap="square">
            <a:spAutoFit/>
          </a:bodyPr>
          <a:lstStyle/>
          <a:p>
            <a:pPr algn="ctr"/>
            <a:r>
              <a:rPr lang="en-US" sz="1600" b="1" dirty="0" smtClean="0">
                <a:solidFill>
                  <a:srgbClr val="7030A0"/>
                </a:solidFill>
              </a:rPr>
              <a:t>Music </a:t>
            </a:r>
            <a:r>
              <a:rPr lang="en-US" sz="1600" b="1" dirty="0" smtClean="0">
                <a:solidFill>
                  <a:srgbClr val="7030A0"/>
                </a:solidFill>
              </a:rPr>
              <a:t>credit:</a:t>
            </a:r>
            <a:endParaRPr lang="en-US" sz="1600" b="1" dirty="0" smtClean="0">
              <a:solidFill>
                <a:srgbClr val="7030A0"/>
              </a:solidFill>
            </a:endParaRPr>
          </a:p>
          <a:p>
            <a:pPr algn="ctr"/>
            <a:r>
              <a:rPr lang="en-US" sz="1600" b="1" dirty="0" smtClean="0">
                <a:solidFill>
                  <a:srgbClr val="7030A0"/>
                </a:solidFill>
              </a:rPr>
              <a:t>Today More Than Tomorrow</a:t>
            </a:r>
            <a:br>
              <a:rPr lang="en-US" sz="1600" b="1" dirty="0" smtClean="0">
                <a:solidFill>
                  <a:srgbClr val="7030A0"/>
                </a:solidFill>
              </a:rPr>
            </a:br>
            <a:r>
              <a:rPr lang="en-US" sz="1600" b="1" dirty="0" smtClean="0">
                <a:solidFill>
                  <a:srgbClr val="7030A0"/>
                </a:solidFill>
              </a:rPr>
              <a:t>by Dan-O and DanoSongs.com</a:t>
            </a:r>
            <a:endParaRPr lang="en-US" sz="1600" b="1" dirty="0" smtClean="0">
              <a:solidFill>
                <a:srgbClr val="7030A0"/>
              </a:solidFill>
            </a:endParaRPr>
          </a:p>
        </p:txBody>
      </p:sp>
    </p:spTree>
  </p:cSld>
  <p:clrMapOvr>
    <a:masterClrMapping/>
  </p:clrMapOvr>
  <p:transition advTm="598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702augustus2.png"/>
          <p:cNvPicPr>
            <a:picLocks noChangeAspect="1"/>
          </p:cNvPicPr>
          <p:nvPr/>
        </p:nvPicPr>
        <p:blipFill>
          <a:blip r:embed="rId2" cstate="print"/>
          <a:stretch>
            <a:fillRect/>
          </a:stretch>
        </p:blipFill>
        <p:spPr>
          <a:xfrm>
            <a:off x="5410200" y="317500"/>
            <a:ext cx="3810000" cy="6540500"/>
          </a:xfrm>
          <a:prstGeom prst="rect">
            <a:avLst/>
          </a:prstGeom>
          <a:ln>
            <a:noFill/>
          </a:ln>
          <a:effectLst>
            <a:outerShdw blurRad="76200" dir="13500000" sy="23000" kx="1200000" algn="br" rotWithShape="0">
              <a:prstClr val="black">
                <a:alpha val="20000"/>
              </a:prstClr>
            </a:outerShdw>
          </a:effectLst>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228600" y="762000"/>
            <a:ext cx="67818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Caesar Augustus showed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great </a:t>
            </a:r>
            <a:r>
              <a:rPr lang="en-US" sz="3200" b="1" dirty="0" smtClean="0">
                <a:solidFill>
                  <a:srgbClr val="7030A0"/>
                </a:solidFill>
                <a:latin typeface="Arial" pitchFamily="34" charset="0"/>
                <a:cs typeface="Arial" pitchFamily="34" charset="0"/>
              </a:rPr>
              <a:t>respect for the Senate,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but </a:t>
            </a:r>
            <a:r>
              <a:rPr lang="en-US" sz="3200" b="1" dirty="0" smtClean="0">
                <a:solidFill>
                  <a:srgbClr val="7030A0"/>
                </a:solidFill>
                <a:latin typeface="Arial" pitchFamily="34" charset="0"/>
                <a:cs typeface="Arial" pitchFamily="34" charset="0"/>
              </a:rPr>
              <a:t>later emperors made no secret of their power.  The Senate continued to exist after the reign of Augustus, but senators had little say over the affairs of the empire. </a:t>
            </a:r>
            <a:r>
              <a:rPr lang="en-US" sz="3200" b="1" dirty="0" smtClean="0">
                <a:solidFill>
                  <a:schemeClr val="tx2">
                    <a:lumMod val="50000"/>
                  </a:schemeClr>
                </a:solidFill>
                <a:latin typeface="Arial" pitchFamily="34" charset="0"/>
                <a:cs typeface="Arial" pitchFamily="34" charset="0"/>
              </a:rPr>
              <a:t> Some of the emperors who followed Augustus ruled wisely.  </a:t>
            </a:r>
            <a:r>
              <a:rPr lang="en-US" sz="3200" b="1" dirty="0" smtClean="0">
                <a:solidFill>
                  <a:srgbClr val="7030A0"/>
                </a:solidFill>
                <a:latin typeface="Arial" pitchFamily="34" charset="0"/>
                <a:cs typeface="Arial" pitchFamily="34" charset="0"/>
              </a:rPr>
              <a:t>Others were foolish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and </a:t>
            </a:r>
            <a:r>
              <a:rPr lang="en-US" sz="3200" b="1" dirty="0" smtClean="0">
                <a:solidFill>
                  <a:srgbClr val="7030A0"/>
                </a:solidFill>
                <a:latin typeface="Arial" pitchFamily="34" charset="0"/>
                <a:cs typeface="Arial" pitchFamily="34" charset="0"/>
              </a:rPr>
              <a:t>cruel.</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3766">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702augustus2.png"/>
          <p:cNvPicPr>
            <a:picLocks noChangeAspect="1"/>
          </p:cNvPicPr>
          <p:nvPr/>
        </p:nvPicPr>
        <p:blipFill>
          <a:blip r:embed="rId2" cstate="print"/>
          <a:stretch>
            <a:fillRect/>
          </a:stretch>
        </p:blipFill>
        <p:spPr>
          <a:xfrm>
            <a:off x="5410200" y="317500"/>
            <a:ext cx="3810000" cy="6540500"/>
          </a:xfrm>
          <a:prstGeom prst="rect">
            <a:avLst/>
          </a:prstGeom>
          <a:ln>
            <a:noFill/>
          </a:ln>
          <a:effectLst>
            <a:outerShdw blurRad="76200" dir="13500000" sy="23000" kx="1200000" algn="br" rotWithShape="0">
              <a:prstClr val="black">
                <a:alpha val="20000"/>
              </a:prstClr>
            </a:outerShdw>
          </a:effectLst>
        </p:spPr>
      </p:pic>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228600" y="762000"/>
            <a:ext cx="6781800" cy="5509200"/>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Caesar Augustus showed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great </a:t>
            </a:r>
            <a:r>
              <a:rPr lang="en-US" sz="3200" b="1" dirty="0" smtClean="0">
                <a:solidFill>
                  <a:srgbClr val="7030A0"/>
                </a:solidFill>
                <a:latin typeface="Arial" pitchFamily="34" charset="0"/>
                <a:cs typeface="Arial" pitchFamily="34" charset="0"/>
              </a:rPr>
              <a:t>respect for the Senate, </a:t>
            </a:r>
            <a:r>
              <a:rPr lang="en-US" sz="3200" b="1" dirty="0" smtClean="0">
                <a:solidFill>
                  <a:srgbClr val="7030A0"/>
                </a:solidFill>
                <a:latin typeface="Arial" pitchFamily="34" charset="0"/>
                <a:cs typeface="Arial" pitchFamily="34" charset="0"/>
              </a:rPr>
              <a:t/>
            </a:r>
            <a:br>
              <a:rPr lang="en-US" sz="3200" b="1" dirty="0" smtClean="0">
                <a:solidFill>
                  <a:srgbClr val="7030A0"/>
                </a:solidFill>
                <a:latin typeface="Arial" pitchFamily="34" charset="0"/>
                <a:cs typeface="Arial" pitchFamily="34" charset="0"/>
              </a:rPr>
            </a:br>
            <a:r>
              <a:rPr lang="en-US" sz="3200" b="1" dirty="0" smtClean="0">
                <a:solidFill>
                  <a:srgbClr val="7030A0"/>
                </a:solidFill>
                <a:latin typeface="Arial" pitchFamily="34" charset="0"/>
                <a:cs typeface="Arial" pitchFamily="34" charset="0"/>
              </a:rPr>
              <a:t>but </a:t>
            </a:r>
            <a:r>
              <a:rPr lang="en-US" sz="3200" b="1" dirty="0" smtClean="0">
                <a:solidFill>
                  <a:srgbClr val="7030A0"/>
                </a:solidFill>
                <a:latin typeface="Arial" pitchFamily="34" charset="0"/>
                <a:cs typeface="Arial" pitchFamily="34" charset="0"/>
              </a:rPr>
              <a:t>later emperors made no secret of their power.  The Senate continued to exist after the reign of Augustus, but senators had little say over the affairs of the empire.  Some of the emperors who followed Augustus ruled wisely.  </a:t>
            </a:r>
            <a:r>
              <a:rPr lang="en-US" sz="3200" b="1" dirty="0" smtClean="0">
                <a:solidFill>
                  <a:schemeClr val="tx2">
                    <a:lumMod val="50000"/>
                  </a:schemeClr>
                </a:solidFill>
                <a:latin typeface="Arial" pitchFamily="34" charset="0"/>
                <a:cs typeface="Arial" pitchFamily="34" charset="0"/>
              </a:rPr>
              <a:t>Others were foolish </a:t>
            </a:r>
            <a:r>
              <a:rPr lang="en-US" sz="3200" b="1" dirty="0" smtClean="0">
                <a:solidFill>
                  <a:schemeClr val="tx2">
                    <a:lumMod val="50000"/>
                  </a:schemeClr>
                </a:solidFill>
                <a:latin typeface="Arial" pitchFamily="34" charset="0"/>
                <a:cs typeface="Arial" pitchFamily="34" charset="0"/>
              </a:rPr>
              <a:t/>
            </a:r>
            <a:br>
              <a:rPr lang="en-US" sz="3200" b="1" dirty="0" smtClean="0">
                <a:solidFill>
                  <a:schemeClr val="tx2">
                    <a:lumMod val="50000"/>
                  </a:schemeClr>
                </a:solidFill>
                <a:latin typeface="Arial" pitchFamily="34" charset="0"/>
                <a:cs typeface="Arial" pitchFamily="34" charset="0"/>
              </a:rPr>
            </a:br>
            <a:r>
              <a:rPr lang="en-US" sz="3200" b="1" dirty="0" smtClean="0">
                <a:solidFill>
                  <a:schemeClr val="tx2">
                    <a:lumMod val="50000"/>
                  </a:schemeClr>
                </a:solidFill>
                <a:latin typeface="Arial" pitchFamily="34" charset="0"/>
                <a:cs typeface="Arial" pitchFamily="34" charset="0"/>
              </a:rPr>
              <a:t>and </a:t>
            </a:r>
            <a:r>
              <a:rPr lang="en-US" sz="3200" b="1" dirty="0" smtClean="0">
                <a:solidFill>
                  <a:schemeClr val="tx2">
                    <a:lumMod val="50000"/>
                  </a:schemeClr>
                </a:solidFill>
                <a:latin typeface="Arial" pitchFamily="34" charset="0"/>
                <a:cs typeface="Arial" pitchFamily="34" charset="0"/>
              </a:rPr>
              <a:t>cruel.</a:t>
            </a:r>
            <a:endParaRPr lang="en-US" sz="32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transition advTm="2109">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457200" y="1600200"/>
            <a:ext cx="4800600" cy="4031873"/>
          </a:xfrm>
          <a:prstGeom prst="rect">
            <a:avLst/>
          </a:prstGeom>
        </p:spPr>
        <p:txBody>
          <a:bodyPr wrap="square">
            <a:spAutoFit/>
          </a:bodyPr>
          <a:lstStyle/>
          <a:p>
            <a:r>
              <a:rPr lang="en-US" sz="3200" b="1" dirty="0" smtClean="0">
                <a:solidFill>
                  <a:schemeClr val="tx2">
                    <a:lumMod val="50000"/>
                  </a:schemeClr>
                </a:solidFill>
                <a:latin typeface="Arial" pitchFamily="34" charset="0"/>
                <a:cs typeface="Arial" pitchFamily="34" charset="0"/>
              </a:rPr>
              <a:t>Nero was perhaps the most notorious emperor in Roman history.  </a:t>
            </a:r>
            <a:r>
              <a:rPr lang="en-US" sz="3200" b="1" dirty="0" smtClean="0">
                <a:solidFill>
                  <a:srgbClr val="7030A0"/>
                </a:solidFill>
                <a:latin typeface="Arial" pitchFamily="34" charset="0"/>
                <a:cs typeface="Arial" pitchFamily="34" charset="0"/>
              </a:rPr>
              <a:t>Nero became emperor at the age of seventeen after his mother conspired to kill his stepfather. </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7" name="Picture 6" descr="702nero.png"/>
          <p:cNvPicPr>
            <a:picLocks noChangeAspect="1"/>
          </p:cNvPicPr>
          <p:nvPr/>
        </p:nvPicPr>
        <p:blipFill>
          <a:blip r:embed="rId2" cstate="print"/>
          <a:stretch>
            <a:fillRect/>
          </a:stretch>
        </p:blipFill>
        <p:spPr>
          <a:xfrm>
            <a:off x="5333132" y="1751437"/>
            <a:ext cx="3810868" cy="5106563"/>
          </a:xfrm>
          <a:prstGeom prst="rect">
            <a:avLst/>
          </a:prstGeom>
        </p:spPr>
      </p:pic>
    </p:spTree>
  </p:cSld>
  <p:clrMapOvr>
    <a:masterClrMapping/>
  </p:clrMapOvr>
  <p:transition advTm="4813">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457200" y="1600200"/>
            <a:ext cx="4800600" cy="4031873"/>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Nero was perhaps the most notorious emperor in Roman history.  </a:t>
            </a:r>
            <a:r>
              <a:rPr lang="en-US" sz="3200" b="1" dirty="0" smtClean="0">
                <a:solidFill>
                  <a:schemeClr val="tx2">
                    <a:lumMod val="50000"/>
                  </a:schemeClr>
                </a:solidFill>
                <a:latin typeface="Arial" pitchFamily="34" charset="0"/>
                <a:cs typeface="Arial" pitchFamily="34" charset="0"/>
              </a:rPr>
              <a:t>Nero became emperor at the age of seventeen after his mother conspired to kill his stepfather. </a:t>
            </a:r>
            <a:endParaRPr lang="en-US" sz="32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7" name="Picture 6" descr="702nero.png"/>
          <p:cNvPicPr>
            <a:picLocks noChangeAspect="1"/>
          </p:cNvPicPr>
          <p:nvPr/>
        </p:nvPicPr>
        <p:blipFill>
          <a:blip r:embed="rId2" cstate="print"/>
          <a:stretch>
            <a:fillRect/>
          </a:stretch>
        </p:blipFill>
        <p:spPr>
          <a:xfrm>
            <a:off x="5333132" y="1751437"/>
            <a:ext cx="3810868" cy="5106563"/>
          </a:xfrm>
          <a:prstGeom prst="rect">
            <a:avLst/>
          </a:prstGeom>
        </p:spPr>
      </p:pic>
    </p:spTree>
  </p:cSld>
  <p:clrMapOvr>
    <a:masterClrMapping/>
  </p:clrMapOvr>
  <p:transition advTm="6296">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2000" y="3581400"/>
            <a:ext cx="7696200" cy="3046988"/>
          </a:xfrm>
          <a:prstGeom prst="rect">
            <a:avLst/>
          </a:prstGeom>
        </p:spPr>
        <p:txBody>
          <a:bodyPr wrap="square">
            <a:spAutoFit/>
          </a:bodyPr>
          <a:lstStyle/>
          <a:p>
            <a:r>
              <a:rPr lang="en-US" sz="3200" b="1" dirty="0" smtClean="0">
                <a:solidFill>
                  <a:schemeClr val="tx2">
                    <a:lumMod val="50000"/>
                  </a:schemeClr>
                </a:solidFill>
                <a:latin typeface="Arial" pitchFamily="34" charset="0"/>
                <a:cs typeface="Arial" pitchFamily="34" charset="0"/>
              </a:rPr>
              <a:t>Once </a:t>
            </a:r>
            <a:r>
              <a:rPr lang="en-US" sz="3200" b="1" dirty="0" smtClean="0">
                <a:solidFill>
                  <a:schemeClr val="tx2">
                    <a:lumMod val="50000"/>
                  </a:schemeClr>
                </a:solidFill>
                <a:latin typeface="Arial" pitchFamily="34" charset="0"/>
                <a:cs typeface="Arial" pitchFamily="34" charset="0"/>
              </a:rPr>
              <a:t>Nero came to power, he ordered his mother’s execution.  </a:t>
            </a:r>
            <a:r>
              <a:rPr lang="en-US" sz="3200" b="1" dirty="0" smtClean="0">
                <a:solidFill>
                  <a:srgbClr val="7030A0"/>
                </a:solidFill>
                <a:latin typeface="Arial" pitchFamily="34" charset="0"/>
                <a:cs typeface="Arial" pitchFamily="34" charset="0"/>
              </a:rPr>
              <a:t>He also killed two wives and a stepbrother.  Not only did Nero rule the empire ruthlessly by day, at night he prowled the streets of Rome assaulting women. </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9" name="Picture 5" descr="http://upload.wikimedia.org/wikipedia/commons/a/aa/John_William_Waterhouse_-_The_Remorse_of_the_Emperor_Nero_after_the_Murder_of_his_Mother.JPG"/>
          <p:cNvPicPr>
            <a:picLocks noChangeAspect="1" noChangeArrowheads="1"/>
          </p:cNvPicPr>
          <p:nvPr/>
        </p:nvPicPr>
        <p:blipFill>
          <a:blip r:embed="rId2" cstate="print"/>
          <a:srcRect/>
          <a:stretch>
            <a:fillRect/>
          </a:stretch>
        </p:blipFill>
        <p:spPr bwMode="auto">
          <a:xfrm>
            <a:off x="2133600" y="838200"/>
            <a:ext cx="4876800" cy="2747265"/>
          </a:xfrm>
          <a:prstGeom prst="rect">
            <a:avLst/>
          </a:prstGeom>
          <a:noFill/>
        </p:spPr>
      </p:pic>
    </p:spTree>
  </p:cSld>
  <p:clrMapOvr>
    <a:masterClrMapping/>
  </p:clrMapOvr>
  <p:transition advTm="425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2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2000" y="3581400"/>
            <a:ext cx="7696200" cy="3046988"/>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Once </a:t>
            </a:r>
            <a:r>
              <a:rPr lang="en-US" sz="3200" b="1" dirty="0" smtClean="0">
                <a:solidFill>
                  <a:srgbClr val="7030A0"/>
                </a:solidFill>
                <a:latin typeface="Arial" pitchFamily="34" charset="0"/>
                <a:cs typeface="Arial" pitchFamily="34" charset="0"/>
              </a:rPr>
              <a:t>Nero came to power, he ordered his mother’s execution.  </a:t>
            </a:r>
            <a:r>
              <a:rPr lang="en-US" sz="3200" b="1" dirty="0" smtClean="0">
                <a:solidFill>
                  <a:schemeClr val="tx2">
                    <a:lumMod val="50000"/>
                  </a:schemeClr>
                </a:solidFill>
                <a:latin typeface="Arial" pitchFamily="34" charset="0"/>
                <a:cs typeface="Arial" pitchFamily="34" charset="0"/>
              </a:rPr>
              <a:t>He also killed two wives and a stepbrother.  </a:t>
            </a:r>
            <a:r>
              <a:rPr lang="en-US" sz="3200" b="1" dirty="0" smtClean="0">
                <a:solidFill>
                  <a:srgbClr val="7030A0"/>
                </a:solidFill>
                <a:latin typeface="Arial" pitchFamily="34" charset="0"/>
                <a:cs typeface="Arial" pitchFamily="34" charset="0"/>
              </a:rPr>
              <a:t>Not only did Nero rule the empire ruthlessly by day, at night he prowled the streets of Rome assaulting women. </a:t>
            </a:r>
            <a:endParaRPr lang="en-US" sz="3200" b="1" dirty="0">
              <a:solidFill>
                <a:srgbClr val="002060"/>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9" name="Picture 5" descr="http://upload.wikimedia.org/wikipedia/commons/a/aa/John_William_Waterhouse_-_The_Remorse_of_the_Emperor_Nero_after_the_Murder_of_his_Mother.JPG"/>
          <p:cNvPicPr>
            <a:picLocks noChangeAspect="1" noChangeArrowheads="1"/>
          </p:cNvPicPr>
          <p:nvPr/>
        </p:nvPicPr>
        <p:blipFill>
          <a:blip r:embed="rId2" cstate="print"/>
          <a:srcRect/>
          <a:stretch>
            <a:fillRect/>
          </a:stretch>
        </p:blipFill>
        <p:spPr bwMode="auto">
          <a:xfrm>
            <a:off x="2133600" y="838200"/>
            <a:ext cx="4876800" cy="2747265"/>
          </a:xfrm>
          <a:prstGeom prst="rect">
            <a:avLst/>
          </a:prstGeom>
          <a:noFill/>
        </p:spPr>
      </p:pic>
    </p:spTree>
  </p:cSld>
  <p:clrMapOvr>
    <a:masterClrMapping/>
  </p:clrMapOvr>
  <p:transition advTm="3312">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2000" y="3581400"/>
            <a:ext cx="7696200" cy="3046988"/>
          </a:xfrm>
          <a:prstGeom prst="rect">
            <a:avLst/>
          </a:prstGeom>
        </p:spPr>
        <p:txBody>
          <a:bodyPr wrap="square">
            <a:spAutoFit/>
          </a:bodyPr>
          <a:lstStyle/>
          <a:p>
            <a:r>
              <a:rPr lang="en-US" sz="3200" b="1" dirty="0" smtClean="0">
                <a:solidFill>
                  <a:srgbClr val="7030A0"/>
                </a:solidFill>
                <a:latin typeface="Arial" pitchFamily="34" charset="0"/>
                <a:cs typeface="Arial" pitchFamily="34" charset="0"/>
              </a:rPr>
              <a:t>Once </a:t>
            </a:r>
            <a:r>
              <a:rPr lang="en-US" sz="3200" b="1" dirty="0" smtClean="0">
                <a:solidFill>
                  <a:srgbClr val="7030A0"/>
                </a:solidFill>
                <a:latin typeface="Arial" pitchFamily="34" charset="0"/>
                <a:cs typeface="Arial" pitchFamily="34" charset="0"/>
              </a:rPr>
              <a:t>Nero came to power, he ordered his mother’s execution.  He also killed two wives and a stepbrother.  </a:t>
            </a:r>
            <a:r>
              <a:rPr lang="en-US" sz="3200" b="1" dirty="0" smtClean="0">
                <a:solidFill>
                  <a:schemeClr val="tx2">
                    <a:lumMod val="50000"/>
                  </a:schemeClr>
                </a:solidFill>
                <a:latin typeface="Arial" pitchFamily="34" charset="0"/>
                <a:cs typeface="Arial" pitchFamily="34" charset="0"/>
              </a:rPr>
              <a:t>Not only did Nero rule the empire ruthlessly by day, at night he prowled the streets of Rome assaulting women. </a:t>
            </a:r>
            <a:endParaRPr lang="en-US" sz="3200" b="1" dirty="0">
              <a:solidFill>
                <a:schemeClr val="tx2">
                  <a:lumMod val="50000"/>
                </a:schemeClr>
              </a:solidFill>
              <a:latin typeface="Arial" pitchFamily="34" charset="0"/>
              <a:cs typeface="Arial" pitchFamily="34" charset="0"/>
            </a:endParaRPr>
          </a:p>
        </p:txBody>
      </p:sp>
      <p:sp>
        <p:nvSpPr>
          <p:cNvPr id="14" name="Title 1"/>
          <p:cNvSpPr txBox="1">
            <a:spLocks/>
          </p:cNvSpPr>
          <p:nvPr/>
        </p:nvSpPr>
        <p:spPr>
          <a:xfrm>
            <a:off x="0" y="0"/>
            <a:ext cx="9144000" cy="47625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2060"/>
                </a:solidFill>
                <a:effectLst/>
                <a:uLnTx/>
                <a:uFillTx/>
                <a:latin typeface="Arial Black" pitchFamily="34" charset="0"/>
                <a:ea typeface="+mj-ea"/>
                <a:cs typeface="+mj-cs"/>
              </a:rPr>
              <a:t>The Empire After Augustus        Ancient Rome</a:t>
            </a:r>
            <a:endParaRPr kumimoji="0" lang="en-US" sz="2800" b="0"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9" name="Picture 5" descr="http://upload.wikimedia.org/wikipedia/commons/a/aa/John_William_Waterhouse_-_The_Remorse_of_the_Emperor_Nero_after_the_Murder_of_his_Mother.JPG"/>
          <p:cNvPicPr>
            <a:picLocks noChangeAspect="1" noChangeArrowheads="1"/>
          </p:cNvPicPr>
          <p:nvPr/>
        </p:nvPicPr>
        <p:blipFill>
          <a:blip r:embed="rId2" cstate="print"/>
          <a:srcRect/>
          <a:stretch>
            <a:fillRect/>
          </a:stretch>
        </p:blipFill>
        <p:spPr bwMode="auto">
          <a:xfrm>
            <a:off x="2133600" y="838200"/>
            <a:ext cx="4876800" cy="2747265"/>
          </a:xfrm>
          <a:prstGeom prst="rect">
            <a:avLst/>
          </a:prstGeom>
          <a:noFill/>
        </p:spPr>
      </p:pic>
    </p:spTree>
  </p:cSld>
  <p:clrMapOvr>
    <a:masterClrMapping/>
  </p:clrMapOvr>
  <p:transition advTm="7766">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TotalTime>
  <Words>810</Words>
  <Application>Microsoft Office PowerPoint</Application>
  <PresentationFormat>On-screen Show (4:3)</PresentationFormat>
  <Paragraphs>54</Paragraphs>
  <Slides>26</Slides>
  <Notes>0</Notes>
  <HiddenSlides>0</HiddenSlides>
  <MMClips>1</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Persia                 Ancient Greece</dc:title>
  <dc:creator>mikedow1@gmail.com</dc:creator>
  <cp:lastModifiedBy>mikedow1@gmail.com</cp:lastModifiedBy>
  <cp:revision>78</cp:revision>
  <dcterms:created xsi:type="dcterms:W3CDTF">2013-11-29T19:57:32Z</dcterms:created>
  <dcterms:modified xsi:type="dcterms:W3CDTF">2014-02-17T01:43:03Z</dcterms:modified>
</cp:coreProperties>
</file>