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30" r:id="rId3"/>
    <p:sldId id="329" r:id="rId4"/>
    <p:sldId id="307" r:id="rId5"/>
    <p:sldId id="308" r:id="rId6"/>
    <p:sldId id="328" r:id="rId7"/>
    <p:sldId id="316" r:id="rId8"/>
    <p:sldId id="327" r:id="rId9"/>
    <p:sldId id="326" r:id="rId10"/>
    <p:sldId id="309" r:id="rId11"/>
    <p:sldId id="325" r:id="rId12"/>
    <p:sldId id="324" r:id="rId13"/>
    <p:sldId id="315" r:id="rId14"/>
    <p:sldId id="323" r:id="rId15"/>
    <p:sldId id="310" r:id="rId16"/>
    <p:sldId id="322" r:id="rId17"/>
    <p:sldId id="311" r:id="rId18"/>
    <p:sldId id="312" r:id="rId19"/>
    <p:sldId id="321" r:id="rId20"/>
    <p:sldId id="320" r:id="rId21"/>
    <p:sldId id="313" r:id="rId22"/>
    <p:sldId id="318" r:id="rId23"/>
    <p:sldId id="319" r:id="rId24"/>
    <p:sldId id="314" r:id="rId25"/>
    <p:sldId id="317" r:id="rId26"/>
    <p:sldId id="306"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clrMru>
    <a:srgbClr val="008080"/>
    <a:srgbClr val="009999"/>
    <a:srgbClr val="00FFFF"/>
    <a:srgbClr val="3399FF"/>
    <a:srgbClr val="0000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907" y="-8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598D76F-ACBC-4A24-B509-819D809B43E4}" type="datetimeFigureOut">
              <a:rPr lang="en-US" smtClean="0"/>
              <a:pPr/>
              <a:t>2/17/2014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39F472-24F3-42FC-B927-A6C994A0146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98D76F-ACBC-4A24-B509-819D809B43E4}" type="datetimeFigureOut">
              <a:rPr lang="en-US" smtClean="0"/>
              <a:pPr/>
              <a:t>2/17/2014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39F472-24F3-42FC-B927-A6C994A0146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98D76F-ACBC-4A24-B509-819D809B43E4}" type="datetimeFigureOut">
              <a:rPr lang="en-US" smtClean="0"/>
              <a:pPr/>
              <a:t>2/17/2014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39F472-24F3-42FC-B927-A6C994A0146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98D76F-ACBC-4A24-B509-819D809B43E4}" type="datetimeFigureOut">
              <a:rPr lang="en-US" smtClean="0"/>
              <a:pPr/>
              <a:t>2/17/2014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39F472-24F3-42FC-B927-A6C994A0146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98D76F-ACBC-4A24-B509-819D809B43E4}" type="datetimeFigureOut">
              <a:rPr lang="en-US" smtClean="0"/>
              <a:pPr/>
              <a:t>2/17/2014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39F472-24F3-42FC-B927-A6C994A0146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598D76F-ACBC-4A24-B509-819D809B43E4}" type="datetimeFigureOut">
              <a:rPr lang="en-US" smtClean="0"/>
              <a:pPr/>
              <a:t>2/17/2014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39F472-24F3-42FC-B927-A6C994A0146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598D76F-ACBC-4A24-B509-819D809B43E4}" type="datetimeFigureOut">
              <a:rPr lang="en-US" smtClean="0"/>
              <a:pPr/>
              <a:t>2/17/2014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39F472-24F3-42FC-B927-A6C994A0146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598D76F-ACBC-4A24-B509-819D809B43E4}" type="datetimeFigureOut">
              <a:rPr lang="en-US" smtClean="0"/>
              <a:pPr/>
              <a:t>2/17/2014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39F472-24F3-42FC-B927-A6C994A0146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98D76F-ACBC-4A24-B509-819D809B43E4}" type="datetimeFigureOut">
              <a:rPr lang="en-US" smtClean="0"/>
              <a:pPr/>
              <a:t>2/17/2014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39F472-24F3-42FC-B927-A6C994A0146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98D76F-ACBC-4A24-B509-819D809B43E4}" type="datetimeFigureOut">
              <a:rPr lang="en-US" smtClean="0"/>
              <a:pPr/>
              <a:t>2/17/2014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39F472-24F3-42FC-B927-A6C994A0146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98D76F-ACBC-4A24-B509-819D809B43E4}" type="datetimeFigureOut">
              <a:rPr lang="en-US" smtClean="0"/>
              <a:pPr/>
              <a:t>2/17/2014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39F472-24F3-42FC-B927-A6C994A0146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FFFF">
            <a:alpha val="27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98D76F-ACBC-4A24-B509-819D809B43E4}" type="datetimeFigureOut">
              <a:rPr lang="en-US" smtClean="0"/>
              <a:pPr/>
              <a:t>2/17/2014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39F472-24F3-42FC-B927-A6C994A0146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audio" Target="file:///C:\mrdowling\audio\702-latin.mp3"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228600"/>
            <a:ext cx="8686800" cy="430887"/>
          </a:xfrm>
          <a:prstGeom prst="rect">
            <a:avLst/>
          </a:prstGeom>
          <a:noFill/>
        </p:spPr>
        <p:txBody>
          <a:bodyPr wrap="square" rtlCol="0">
            <a:spAutoFit/>
          </a:bodyPr>
          <a:lstStyle/>
          <a:p>
            <a:r>
              <a:rPr lang="en-US" sz="2200" dirty="0" smtClean="0">
                <a:latin typeface="Adobe Gothic Std B" pitchFamily="34" charset="-128"/>
                <a:ea typeface="Adobe Gothic Std B" pitchFamily="34" charset="-128"/>
              </a:rPr>
              <a:t>Latin and Other European Languages   </a:t>
            </a:r>
            <a:r>
              <a:rPr lang="en-US" sz="2200" dirty="0" smtClean="0">
                <a:latin typeface="Adobe Gothic Std B" pitchFamily="34" charset="-128"/>
                <a:ea typeface="Adobe Gothic Std B" pitchFamily="34" charset="-128"/>
              </a:rPr>
              <a:t>                            </a:t>
            </a:r>
            <a:r>
              <a:rPr lang="en-US" sz="2200" dirty="0" smtClean="0">
                <a:latin typeface="Adobe Gothic Std B" pitchFamily="34" charset="-128"/>
                <a:ea typeface="Adobe Gothic Std B" pitchFamily="34" charset="-128"/>
              </a:rPr>
              <a:t>Ancient Rome</a:t>
            </a:r>
            <a:endParaRPr lang="en-US" sz="2200" dirty="0">
              <a:latin typeface="Adobe Gothic Std B" pitchFamily="34" charset="-128"/>
              <a:ea typeface="Adobe Gothic Std B" pitchFamily="34" charset="-128"/>
            </a:endParaRPr>
          </a:p>
        </p:txBody>
      </p:sp>
      <p:sp>
        <p:nvSpPr>
          <p:cNvPr id="11265" name="Rectangle 1"/>
          <p:cNvSpPr>
            <a:spLocks noChangeArrowheads="1"/>
          </p:cNvSpPr>
          <p:nvPr/>
        </p:nvSpPr>
        <p:spPr bwMode="auto">
          <a:xfrm>
            <a:off x="381000" y="1064568"/>
            <a:ext cx="8382000" cy="517064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sz="3000" b="1" dirty="0" smtClean="0">
                <a:latin typeface="Arial" pitchFamily="34" charset="0"/>
                <a:ea typeface="Adobe Gothic Std B" pitchFamily="34" charset="-128"/>
                <a:cs typeface="Arial" pitchFamily="34" charset="0"/>
              </a:rPr>
              <a:t>Latin was the language of </a:t>
            </a:r>
            <a:r>
              <a:rPr lang="en-US" sz="3000" b="1" dirty="0" smtClean="0">
                <a:latin typeface="Arial" pitchFamily="34" charset="0"/>
                <a:ea typeface="Adobe Gothic Std B" pitchFamily="34" charset="-128"/>
                <a:cs typeface="Arial" pitchFamily="34" charset="0"/>
              </a:rPr>
              <a:t/>
            </a:r>
            <a:br>
              <a:rPr lang="en-US" sz="3000" b="1" dirty="0" smtClean="0">
                <a:latin typeface="Arial" pitchFamily="34" charset="0"/>
                <a:ea typeface="Adobe Gothic Std B" pitchFamily="34" charset="-128"/>
                <a:cs typeface="Arial" pitchFamily="34" charset="0"/>
              </a:rPr>
            </a:br>
            <a:r>
              <a:rPr lang="en-US" sz="3000" b="1" dirty="0" smtClean="0">
                <a:latin typeface="Arial" pitchFamily="34" charset="0"/>
                <a:ea typeface="Adobe Gothic Std B" pitchFamily="34" charset="-128"/>
                <a:cs typeface="Arial" pitchFamily="34" charset="0"/>
              </a:rPr>
              <a:t>the </a:t>
            </a:r>
            <a:r>
              <a:rPr lang="en-US" sz="3000" b="1" dirty="0" smtClean="0">
                <a:latin typeface="Arial" pitchFamily="34" charset="0"/>
                <a:ea typeface="Adobe Gothic Std B" pitchFamily="34" charset="-128"/>
                <a:cs typeface="Arial" pitchFamily="34" charset="0"/>
              </a:rPr>
              <a:t>Roman Empire. </a:t>
            </a:r>
            <a:r>
              <a:rPr lang="en-US" sz="3000" b="1" dirty="0" smtClean="0">
                <a:solidFill>
                  <a:srgbClr val="008080"/>
                </a:solidFill>
                <a:latin typeface="Arial" pitchFamily="34" charset="0"/>
                <a:ea typeface="Adobe Gothic Std B" pitchFamily="34" charset="-128"/>
                <a:cs typeface="Arial" pitchFamily="34" charset="0"/>
              </a:rPr>
              <a:t>First </a:t>
            </a:r>
            <a:r>
              <a:rPr lang="en-US" sz="3000" b="1" dirty="0" smtClean="0">
                <a:solidFill>
                  <a:srgbClr val="008080"/>
                </a:solidFill>
                <a:latin typeface="Arial" pitchFamily="34" charset="0"/>
                <a:ea typeface="Adobe Gothic Std B" pitchFamily="34" charset="-128"/>
                <a:cs typeface="Arial" pitchFamily="34" charset="0"/>
              </a:rPr>
              <a:t/>
            </a:r>
            <a:br>
              <a:rPr lang="en-US" sz="3000" b="1" dirty="0" smtClean="0">
                <a:solidFill>
                  <a:srgbClr val="008080"/>
                </a:solidFill>
                <a:latin typeface="Arial" pitchFamily="34" charset="0"/>
                <a:ea typeface="Adobe Gothic Std B" pitchFamily="34" charset="-128"/>
                <a:cs typeface="Arial" pitchFamily="34" charset="0"/>
              </a:rPr>
            </a:br>
            <a:r>
              <a:rPr lang="en-US" sz="3000" b="1" dirty="0" smtClean="0">
                <a:solidFill>
                  <a:srgbClr val="008080"/>
                </a:solidFill>
                <a:latin typeface="Arial" pitchFamily="34" charset="0"/>
                <a:ea typeface="Adobe Gothic Std B" pitchFamily="34" charset="-128"/>
                <a:cs typeface="Arial" pitchFamily="34" charset="0"/>
              </a:rPr>
              <a:t>spoken </a:t>
            </a:r>
            <a:r>
              <a:rPr lang="en-US" sz="3000" b="1" dirty="0" smtClean="0">
                <a:solidFill>
                  <a:srgbClr val="008080"/>
                </a:solidFill>
                <a:latin typeface="Arial" pitchFamily="34" charset="0"/>
                <a:ea typeface="Adobe Gothic Std B" pitchFamily="34" charset="-128"/>
                <a:cs typeface="Arial" pitchFamily="34" charset="0"/>
              </a:rPr>
              <a:t>only in and near </a:t>
            </a:r>
            <a:r>
              <a:rPr lang="en-US" sz="3000" b="1" dirty="0" smtClean="0">
                <a:solidFill>
                  <a:srgbClr val="008080"/>
                </a:solidFill>
                <a:latin typeface="Arial" pitchFamily="34" charset="0"/>
                <a:ea typeface="Adobe Gothic Std B" pitchFamily="34" charset="-128"/>
                <a:cs typeface="Arial" pitchFamily="34" charset="0"/>
              </a:rPr>
              <a:t/>
            </a:r>
            <a:br>
              <a:rPr lang="en-US" sz="3000" b="1" dirty="0" smtClean="0">
                <a:solidFill>
                  <a:srgbClr val="008080"/>
                </a:solidFill>
                <a:latin typeface="Arial" pitchFamily="34" charset="0"/>
                <a:ea typeface="Adobe Gothic Std B" pitchFamily="34" charset="-128"/>
                <a:cs typeface="Arial" pitchFamily="34" charset="0"/>
              </a:rPr>
            </a:br>
            <a:r>
              <a:rPr lang="en-US" sz="3000" b="1" dirty="0" smtClean="0">
                <a:solidFill>
                  <a:srgbClr val="008080"/>
                </a:solidFill>
                <a:latin typeface="Arial" pitchFamily="34" charset="0"/>
                <a:ea typeface="Adobe Gothic Std B" pitchFamily="34" charset="-128"/>
                <a:cs typeface="Arial" pitchFamily="34" charset="0"/>
              </a:rPr>
              <a:t>the </a:t>
            </a:r>
            <a:r>
              <a:rPr lang="en-US" sz="3000" b="1" dirty="0" smtClean="0">
                <a:solidFill>
                  <a:srgbClr val="008080"/>
                </a:solidFill>
                <a:latin typeface="Arial" pitchFamily="34" charset="0"/>
                <a:ea typeface="Adobe Gothic Std B" pitchFamily="34" charset="-128"/>
                <a:cs typeface="Arial" pitchFamily="34" charset="0"/>
              </a:rPr>
              <a:t>city of Rome, Latin </a:t>
            </a:r>
            <a:r>
              <a:rPr lang="en-US" sz="3000" b="1" dirty="0" smtClean="0">
                <a:solidFill>
                  <a:srgbClr val="008080"/>
                </a:solidFill>
                <a:latin typeface="Arial" pitchFamily="34" charset="0"/>
                <a:ea typeface="Adobe Gothic Std B" pitchFamily="34" charset="-128"/>
                <a:cs typeface="Arial" pitchFamily="34" charset="0"/>
              </a:rPr>
              <a:t/>
            </a:r>
            <a:br>
              <a:rPr lang="en-US" sz="3000" b="1" dirty="0" smtClean="0">
                <a:solidFill>
                  <a:srgbClr val="008080"/>
                </a:solidFill>
                <a:latin typeface="Arial" pitchFamily="34" charset="0"/>
                <a:ea typeface="Adobe Gothic Std B" pitchFamily="34" charset="-128"/>
                <a:cs typeface="Arial" pitchFamily="34" charset="0"/>
              </a:rPr>
            </a:br>
            <a:r>
              <a:rPr lang="en-US" sz="3000" b="1" dirty="0" smtClean="0">
                <a:solidFill>
                  <a:srgbClr val="008080"/>
                </a:solidFill>
                <a:latin typeface="Arial" pitchFamily="34" charset="0"/>
                <a:ea typeface="Adobe Gothic Std B" pitchFamily="34" charset="-128"/>
                <a:cs typeface="Arial" pitchFamily="34" charset="0"/>
              </a:rPr>
              <a:t>became </a:t>
            </a:r>
            <a:r>
              <a:rPr lang="en-US" sz="3000" b="1" dirty="0" smtClean="0">
                <a:solidFill>
                  <a:srgbClr val="008080"/>
                </a:solidFill>
                <a:latin typeface="Arial" pitchFamily="34" charset="0"/>
                <a:ea typeface="Adobe Gothic Std B" pitchFamily="34" charset="-128"/>
                <a:cs typeface="Arial" pitchFamily="34" charset="0"/>
              </a:rPr>
              <a:t>the official </a:t>
            </a:r>
            <a:r>
              <a:rPr lang="en-US" sz="3000" b="1" dirty="0" smtClean="0">
                <a:solidFill>
                  <a:srgbClr val="008080"/>
                </a:solidFill>
                <a:latin typeface="Arial" pitchFamily="34" charset="0"/>
                <a:ea typeface="Adobe Gothic Std B" pitchFamily="34" charset="-128"/>
                <a:cs typeface="Arial" pitchFamily="34" charset="0"/>
              </a:rPr>
              <a:t/>
            </a:r>
            <a:br>
              <a:rPr lang="en-US" sz="3000" b="1" dirty="0" smtClean="0">
                <a:solidFill>
                  <a:srgbClr val="008080"/>
                </a:solidFill>
                <a:latin typeface="Arial" pitchFamily="34" charset="0"/>
                <a:ea typeface="Adobe Gothic Std B" pitchFamily="34" charset="-128"/>
                <a:cs typeface="Arial" pitchFamily="34" charset="0"/>
              </a:rPr>
            </a:br>
            <a:r>
              <a:rPr lang="en-US" sz="3000" b="1" dirty="0" smtClean="0">
                <a:solidFill>
                  <a:srgbClr val="008080"/>
                </a:solidFill>
                <a:latin typeface="Arial" pitchFamily="34" charset="0"/>
                <a:ea typeface="Adobe Gothic Std B" pitchFamily="34" charset="-128"/>
                <a:cs typeface="Arial" pitchFamily="34" charset="0"/>
              </a:rPr>
              <a:t>language </a:t>
            </a:r>
            <a:r>
              <a:rPr lang="en-US" sz="3000" b="1" dirty="0" smtClean="0">
                <a:solidFill>
                  <a:srgbClr val="008080"/>
                </a:solidFill>
                <a:latin typeface="Arial" pitchFamily="34" charset="0"/>
                <a:ea typeface="Adobe Gothic Std B" pitchFamily="34" charset="-128"/>
                <a:cs typeface="Arial" pitchFamily="34" charset="0"/>
              </a:rPr>
              <a:t>of business </a:t>
            </a:r>
            <a:r>
              <a:rPr lang="en-US" sz="3000" b="1" dirty="0" smtClean="0">
                <a:solidFill>
                  <a:srgbClr val="008080"/>
                </a:solidFill>
                <a:latin typeface="Arial" pitchFamily="34" charset="0"/>
                <a:ea typeface="Adobe Gothic Std B" pitchFamily="34" charset="-128"/>
                <a:cs typeface="Arial" pitchFamily="34" charset="0"/>
              </a:rPr>
              <a:t/>
            </a:r>
            <a:br>
              <a:rPr lang="en-US" sz="3000" b="1" dirty="0" smtClean="0">
                <a:solidFill>
                  <a:srgbClr val="008080"/>
                </a:solidFill>
                <a:latin typeface="Arial" pitchFamily="34" charset="0"/>
                <a:ea typeface="Adobe Gothic Std B" pitchFamily="34" charset="-128"/>
                <a:cs typeface="Arial" pitchFamily="34" charset="0"/>
              </a:rPr>
            </a:br>
            <a:r>
              <a:rPr lang="en-US" sz="3000" b="1" dirty="0" smtClean="0">
                <a:solidFill>
                  <a:srgbClr val="008080"/>
                </a:solidFill>
                <a:latin typeface="Arial" pitchFamily="34" charset="0"/>
                <a:ea typeface="Adobe Gothic Std B" pitchFamily="34" charset="-128"/>
                <a:cs typeface="Arial" pitchFamily="34" charset="0"/>
              </a:rPr>
              <a:t>and </a:t>
            </a:r>
            <a:r>
              <a:rPr lang="en-US" sz="3000" b="1" dirty="0" smtClean="0">
                <a:solidFill>
                  <a:srgbClr val="008080"/>
                </a:solidFill>
                <a:latin typeface="Arial" pitchFamily="34" charset="0"/>
                <a:ea typeface="Adobe Gothic Std B" pitchFamily="34" charset="-128"/>
                <a:cs typeface="Arial" pitchFamily="34" charset="0"/>
              </a:rPr>
              <a:t>government as the </a:t>
            </a:r>
            <a:r>
              <a:rPr lang="en-US" sz="3000" b="1" dirty="0" smtClean="0">
                <a:solidFill>
                  <a:srgbClr val="008080"/>
                </a:solidFill>
                <a:latin typeface="Arial" pitchFamily="34" charset="0"/>
                <a:ea typeface="Adobe Gothic Std B" pitchFamily="34" charset="-128"/>
                <a:cs typeface="Arial" pitchFamily="34" charset="0"/>
              </a:rPr>
              <a:t/>
            </a:r>
            <a:br>
              <a:rPr lang="en-US" sz="3000" b="1" dirty="0" smtClean="0">
                <a:solidFill>
                  <a:srgbClr val="008080"/>
                </a:solidFill>
                <a:latin typeface="Arial" pitchFamily="34" charset="0"/>
                <a:ea typeface="Adobe Gothic Std B" pitchFamily="34" charset="-128"/>
                <a:cs typeface="Arial" pitchFamily="34" charset="0"/>
              </a:rPr>
            </a:br>
            <a:r>
              <a:rPr lang="en-US" sz="3000" b="1" dirty="0" smtClean="0">
                <a:solidFill>
                  <a:srgbClr val="008080"/>
                </a:solidFill>
                <a:latin typeface="Arial" pitchFamily="34" charset="0"/>
                <a:ea typeface="Adobe Gothic Std B" pitchFamily="34" charset="-128"/>
                <a:cs typeface="Arial" pitchFamily="34" charset="0"/>
              </a:rPr>
              <a:t>Roman </a:t>
            </a:r>
            <a:r>
              <a:rPr lang="en-US" sz="3000" b="1" dirty="0" smtClean="0">
                <a:solidFill>
                  <a:srgbClr val="008080"/>
                </a:solidFill>
                <a:latin typeface="Arial" pitchFamily="34" charset="0"/>
                <a:ea typeface="Adobe Gothic Std B" pitchFamily="34" charset="-128"/>
                <a:cs typeface="Arial" pitchFamily="34" charset="0"/>
              </a:rPr>
              <a:t>Empire spread to most of Europe. Few people speak Latin as their primary language today, though Latin survives in several Romance languages. </a:t>
            </a:r>
            <a:r>
              <a:rPr lang="en-US" sz="3000" b="1" dirty="0" smtClean="0">
                <a:solidFill>
                  <a:srgbClr val="008080"/>
                </a:solidFill>
                <a:latin typeface="Arial" pitchFamily="34" charset="0"/>
                <a:ea typeface="Adobe Gothic Std B" pitchFamily="34" charset="-128"/>
                <a:cs typeface="Arial" pitchFamily="34" charset="0"/>
              </a:rPr>
              <a:t>  </a:t>
            </a:r>
            <a:endParaRPr lang="en-US" sz="3000" b="1" dirty="0">
              <a:solidFill>
                <a:srgbClr val="008080"/>
              </a:solidFill>
              <a:latin typeface="Arial" pitchFamily="34" charset="0"/>
              <a:ea typeface="Adobe Gothic Std B" pitchFamily="34" charset="-128"/>
              <a:cs typeface="Arial" pitchFamily="34" charset="0"/>
            </a:endParaRPr>
          </a:p>
        </p:txBody>
      </p:sp>
      <p:pic>
        <p:nvPicPr>
          <p:cNvPr id="10244" name="Picture 4"/>
          <p:cNvPicPr>
            <a:picLocks noChangeAspect="1" noChangeArrowheads="1"/>
          </p:cNvPicPr>
          <p:nvPr/>
        </p:nvPicPr>
        <p:blipFill>
          <a:blip r:embed="rId3" cstate="print"/>
          <a:srcRect/>
          <a:stretch>
            <a:fillRect/>
          </a:stretch>
        </p:blipFill>
        <p:spPr bwMode="auto">
          <a:xfrm>
            <a:off x="5257800" y="1600200"/>
            <a:ext cx="3278187" cy="2206394"/>
          </a:xfrm>
          <a:prstGeom prst="rect">
            <a:avLst/>
          </a:prstGeom>
          <a:noFill/>
          <a:ln w="9525">
            <a:noFill/>
            <a:miter lim="800000"/>
            <a:headEnd/>
            <a:tailEnd/>
          </a:ln>
          <a:effectLst/>
        </p:spPr>
      </p:pic>
      <p:pic>
        <p:nvPicPr>
          <p:cNvPr id="9" name="702-latin.mp3">
            <a:hlinkClick r:id="" action="ppaction://media"/>
          </p:cNvPr>
          <p:cNvPicPr>
            <a:picLocks noRot="1" noChangeAspect="1"/>
          </p:cNvPicPr>
          <p:nvPr>
            <a:audioFile r:link="rId1"/>
          </p:nvPr>
        </p:nvPicPr>
        <p:blipFill>
          <a:blip r:embed="rId4" cstate="print"/>
          <a:stretch>
            <a:fillRect/>
          </a:stretch>
        </p:blipFill>
        <p:spPr>
          <a:xfrm>
            <a:off x="9677400" y="3124200"/>
            <a:ext cx="244475" cy="244475"/>
          </a:xfrm>
          <a:prstGeom prst="rect">
            <a:avLst/>
          </a:prstGeom>
        </p:spPr>
      </p:pic>
    </p:spTree>
  </p:cSld>
  <p:clrMapOvr>
    <a:masterClrMapping/>
  </p:clrMapOvr>
  <p:transition advTm="6719">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44"/>
                                        </p:tgtEl>
                                        <p:attrNameLst>
                                          <p:attrName>style.visibility</p:attrName>
                                        </p:attrNameLst>
                                      </p:cBhvr>
                                      <p:to>
                                        <p:strVal val="visible"/>
                                      </p:to>
                                    </p:set>
                                    <p:animEffect transition="in" filter="fade">
                                      <p:cBhvr>
                                        <p:cTn id="7" dur="2000"/>
                                        <p:tgtEl>
                                          <p:spTgt spid="10244"/>
                                        </p:tgtEl>
                                      </p:cBhvr>
                                    </p:animEffect>
                                  </p:childTnLst>
                                </p:cTn>
                              </p:par>
                            </p:childTnLst>
                          </p:cTn>
                        </p:par>
                        <p:par>
                          <p:cTn id="8" fill="hold">
                            <p:stCondLst>
                              <p:cond delay="2000"/>
                            </p:stCondLst>
                            <p:childTnLst>
                              <p:par>
                                <p:cTn id="9" presetID="1" presetClass="mediacall" presetSubtype="0" fill="hold" nodeType="afterEffect">
                                  <p:stCondLst>
                                    <p:cond delay="0"/>
                                  </p:stCondLst>
                                  <p:childTnLst>
                                    <p:cmd type="call" cmd="playFrom(0.0)">
                                      <p:cBhvr>
                                        <p:cTn id="10"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p:cTn id="11" fill="hold" display="0">
                  <p:stCondLst>
                    <p:cond delay="indefinite"/>
                  </p:stCondLst>
                  <p:endCondLst>
                    <p:cond evt="onPrev" delay="0">
                      <p:tgtEl>
                        <p:sldTgt/>
                      </p:tgtEl>
                    </p:cond>
                    <p:cond evt="onStopAudio" delay="0">
                      <p:tgtEl>
                        <p:sldTgt/>
                      </p:tgtEl>
                    </p:cond>
                  </p:endCondLst>
                </p:cTn>
                <p:tgtEl>
                  <p:spTgt spid="9"/>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228600"/>
            <a:ext cx="8686800" cy="430887"/>
          </a:xfrm>
          <a:prstGeom prst="rect">
            <a:avLst/>
          </a:prstGeom>
          <a:noFill/>
        </p:spPr>
        <p:txBody>
          <a:bodyPr wrap="square" rtlCol="0">
            <a:spAutoFit/>
          </a:bodyPr>
          <a:lstStyle/>
          <a:p>
            <a:r>
              <a:rPr lang="en-US" sz="2200" dirty="0" smtClean="0">
                <a:latin typeface="Adobe Gothic Std B" pitchFamily="34" charset="-128"/>
                <a:ea typeface="Adobe Gothic Std B" pitchFamily="34" charset="-128"/>
              </a:rPr>
              <a:t>Latin and Other European Languages   </a:t>
            </a:r>
            <a:r>
              <a:rPr lang="en-US" sz="2200" dirty="0" smtClean="0">
                <a:latin typeface="Adobe Gothic Std B" pitchFamily="34" charset="-128"/>
                <a:ea typeface="Adobe Gothic Std B" pitchFamily="34" charset="-128"/>
              </a:rPr>
              <a:t>                            </a:t>
            </a:r>
            <a:r>
              <a:rPr lang="en-US" sz="2200" dirty="0" smtClean="0">
                <a:latin typeface="Adobe Gothic Std B" pitchFamily="34" charset="-128"/>
                <a:ea typeface="Adobe Gothic Std B" pitchFamily="34" charset="-128"/>
              </a:rPr>
              <a:t>Ancient Rome</a:t>
            </a:r>
            <a:endParaRPr lang="en-US" sz="2200" dirty="0">
              <a:latin typeface="Adobe Gothic Std B" pitchFamily="34" charset="-128"/>
              <a:ea typeface="Adobe Gothic Std B" pitchFamily="34" charset="-128"/>
            </a:endParaRPr>
          </a:p>
        </p:txBody>
      </p:sp>
      <p:sp>
        <p:nvSpPr>
          <p:cNvPr id="11265" name="Rectangle 1"/>
          <p:cNvSpPr>
            <a:spLocks noChangeArrowheads="1"/>
          </p:cNvSpPr>
          <p:nvPr/>
        </p:nvSpPr>
        <p:spPr bwMode="auto">
          <a:xfrm>
            <a:off x="609600" y="914400"/>
            <a:ext cx="792480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sz="3000" b="1" dirty="0" smtClean="0">
                <a:latin typeface="Arial" pitchFamily="34" charset="0"/>
                <a:ea typeface="Adobe Gothic Std B" pitchFamily="34" charset="-128"/>
                <a:cs typeface="Arial" pitchFamily="34" charset="0"/>
              </a:rPr>
              <a:t>The power of the Roman </a:t>
            </a:r>
            <a:r>
              <a:rPr lang="en-US" sz="3000" b="1" dirty="0" smtClean="0">
                <a:latin typeface="Arial" pitchFamily="34" charset="0"/>
                <a:ea typeface="Adobe Gothic Std B" pitchFamily="34" charset="-128"/>
                <a:cs typeface="Arial" pitchFamily="34" charset="0"/>
              </a:rPr>
              <a:t/>
            </a:r>
            <a:br>
              <a:rPr lang="en-US" sz="3000" b="1" dirty="0" smtClean="0">
                <a:latin typeface="Arial" pitchFamily="34" charset="0"/>
                <a:ea typeface="Adobe Gothic Std B" pitchFamily="34" charset="-128"/>
                <a:cs typeface="Arial" pitchFamily="34" charset="0"/>
              </a:rPr>
            </a:br>
            <a:r>
              <a:rPr lang="en-US" sz="3000" b="1" dirty="0" smtClean="0">
                <a:latin typeface="Arial" pitchFamily="34" charset="0"/>
                <a:ea typeface="Adobe Gothic Std B" pitchFamily="34" charset="-128"/>
                <a:cs typeface="Arial" pitchFamily="34" charset="0"/>
              </a:rPr>
              <a:t>Empire </a:t>
            </a:r>
            <a:r>
              <a:rPr lang="en-US" sz="3000" b="1" dirty="0" smtClean="0">
                <a:latin typeface="Arial" pitchFamily="34" charset="0"/>
                <a:ea typeface="Adobe Gothic Std B" pitchFamily="34" charset="-128"/>
                <a:cs typeface="Arial" pitchFamily="34" charset="0"/>
              </a:rPr>
              <a:t>faded at about the </a:t>
            </a:r>
            <a:r>
              <a:rPr lang="en-US" sz="3000" b="1" dirty="0" smtClean="0">
                <a:latin typeface="Arial" pitchFamily="34" charset="0"/>
                <a:ea typeface="Adobe Gothic Std B" pitchFamily="34" charset="-128"/>
                <a:cs typeface="Arial" pitchFamily="34" charset="0"/>
              </a:rPr>
              <a:t/>
            </a:r>
            <a:br>
              <a:rPr lang="en-US" sz="3000" b="1" dirty="0" smtClean="0">
                <a:latin typeface="Arial" pitchFamily="34" charset="0"/>
                <a:ea typeface="Adobe Gothic Std B" pitchFamily="34" charset="-128"/>
                <a:cs typeface="Arial" pitchFamily="34" charset="0"/>
              </a:rPr>
            </a:br>
            <a:r>
              <a:rPr lang="en-US" sz="3000" b="1" dirty="0" smtClean="0">
                <a:latin typeface="Arial" pitchFamily="34" charset="0"/>
                <a:ea typeface="Adobe Gothic Std B" pitchFamily="34" charset="-128"/>
                <a:cs typeface="Arial" pitchFamily="34" charset="0"/>
              </a:rPr>
              <a:t>same </a:t>
            </a:r>
            <a:r>
              <a:rPr lang="en-US" sz="3000" b="1" dirty="0" smtClean="0">
                <a:latin typeface="Arial" pitchFamily="34" charset="0"/>
                <a:ea typeface="Adobe Gothic Std B" pitchFamily="34" charset="-128"/>
                <a:cs typeface="Arial" pitchFamily="34" charset="0"/>
              </a:rPr>
              <a:t>time Christianity </a:t>
            </a:r>
            <a:r>
              <a:rPr lang="en-US" sz="3000" b="1" dirty="0" smtClean="0">
                <a:latin typeface="Arial" pitchFamily="34" charset="0"/>
                <a:ea typeface="Adobe Gothic Std B" pitchFamily="34" charset="-128"/>
                <a:cs typeface="Arial" pitchFamily="34" charset="0"/>
              </a:rPr>
              <a:t/>
            </a:r>
            <a:br>
              <a:rPr lang="en-US" sz="3000" b="1" dirty="0" smtClean="0">
                <a:latin typeface="Arial" pitchFamily="34" charset="0"/>
                <a:ea typeface="Adobe Gothic Std B" pitchFamily="34" charset="-128"/>
                <a:cs typeface="Arial" pitchFamily="34" charset="0"/>
              </a:rPr>
            </a:br>
            <a:r>
              <a:rPr lang="en-US" sz="3000" b="1" dirty="0" smtClean="0">
                <a:latin typeface="Arial" pitchFamily="34" charset="0"/>
                <a:ea typeface="Adobe Gothic Std B" pitchFamily="34" charset="-128"/>
                <a:cs typeface="Arial" pitchFamily="34" charset="0"/>
              </a:rPr>
              <a:t>spread </a:t>
            </a:r>
            <a:r>
              <a:rPr lang="en-US" sz="3000" b="1" dirty="0" smtClean="0">
                <a:latin typeface="Arial" pitchFamily="34" charset="0"/>
                <a:ea typeface="Adobe Gothic Std B" pitchFamily="34" charset="-128"/>
                <a:cs typeface="Arial" pitchFamily="34" charset="0"/>
              </a:rPr>
              <a:t>through Europe. </a:t>
            </a:r>
            <a:r>
              <a:rPr lang="en-US" sz="3000" b="1" dirty="0" smtClean="0">
                <a:solidFill>
                  <a:srgbClr val="008080"/>
                </a:solidFill>
                <a:latin typeface="Arial" pitchFamily="34" charset="0"/>
                <a:ea typeface="Adobe Gothic Std B" pitchFamily="34" charset="-128"/>
                <a:cs typeface="Arial" pitchFamily="34" charset="0"/>
              </a:rPr>
              <a:t/>
            </a:r>
            <a:br>
              <a:rPr lang="en-US" sz="3000" b="1" dirty="0" smtClean="0">
                <a:solidFill>
                  <a:srgbClr val="008080"/>
                </a:solidFill>
                <a:latin typeface="Arial" pitchFamily="34" charset="0"/>
                <a:ea typeface="Adobe Gothic Std B" pitchFamily="34" charset="-128"/>
                <a:cs typeface="Arial" pitchFamily="34" charset="0"/>
              </a:rPr>
            </a:br>
            <a:r>
              <a:rPr lang="en-US" sz="3000" b="1" dirty="0" smtClean="0">
                <a:solidFill>
                  <a:srgbClr val="008080"/>
                </a:solidFill>
                <a:latin typeface="Arial" pitchFamily="34" charset="0"/>
                <a:ea typeface="Adobe Gothic Std B" pitchFamily="34" charset="-128"/>
                <a:cs typeface="Arial" pitchFamily="34" charset="0"/>
              </a:rPr>
              <a:t>Roman </a:t>
            </a:r>
            <a:r>
              <a:rPr lang="en-US" sz="3000" b="1" dirty="0" smtClean="0">
                <a:solidFill>
                  <a:srgbClr val="008080"/>
                </a:solidFill>
                <a:latin typeface="Arial" pitchFamily="34" charset="0"/>
                <a:ea typeface="Adobe Gothic Std B" pitchFamily="34" charset="-128"/>
                <a:cs typeface="Arial" pitchFamily="34" charset="0"/>
              </a:rPr>
              <a:t>provinces began </a:t>
            </a:r>
            <a:r>
              <a:rPr lang="en-US" sz="3000" b="1" dirty="0" smtClean="0">
                <a:solidFill>
                  <a:srgbClr val="008080"/>
                </a:solidFill>
                <a:latin typeface="Arial" pitchFamily="34" charset="0"/>
                <a:ea typeface="Adobe Gothic Std B" pitchFamily="34" charset="-128"/>
                <a:cs typeface="Arial" pitchFamily="34" charset="0"/>
              </a:rPr>
              <a:t/>
            </a:r>
            <a:br>
              <a:rPr lang="en-US" sz="3000" b="1" dirty="0" smtClean="0">
                <a:solidFill>
                  <a:srgbClr val="008080"/>
                </a:solidFill>
                <a:latin typeface="Arial" pitchFamily="34" charset="0"/>
                <a:ea typeface="Adobe Gothic Std B" pitchFamily="34" charset="-128"/>
                <a:cs typeface="Arial" pitchFamily="34" charset="0"/>
              </a:rPr>
            </a:br>
            <a:r>
              <a:rPr lang="en-US" sz="3000" b="1" dirty="0" smtClean="0">
                <a:solidFill>
                  <a:srgbClr val="008080"/>
                </a:solidFill>
                <a:latin typeface="Arial" pitchFamily="34" charset="0"/>
                <a:ea typeface="Adobe Gothic Std B" pitchFamily="34" charset="-128"/>
                <a:cs typeface="Arial" pitchFamily="34" charset="0"/>
              </a:rPr>
              <a:t>to </a:t>
            </a:r>
            <a:r>
              <a:rPr lang="en-US" sz="3000" b="1" dirty="0" smtClean="0">
                <a:solidFill>
                  <a:srgbClr val="008080"/>
                </a:solidFill>
                <a:latin typeface="Arial" pitchFamily="34" charset="0"/>
                <a:ea typeface="Adobe Gothic Std B" pitchFamily="34" charset="-128"/>
                <a:cs typeface="Arial" pitchFamily="34" charset="0"/>
              </a:rPr>
              <a:t>assert their authority </a:t>
            </a:r>
            <a:r>
              <a:rPr lang="en-US" sz="3000" b="1" dirty="0" smtClean="0">
                <a:solidFill>
                  <a:srgbClr val="008080"/>
                </a:solidFill>
                <a:latin typeface="Arial" pitchFamily="34" charset="0"/>
                <a:ea typeface="Adobe Gothic Std B" pitchFamily="34" charset="-128"/>
                <a:cs typeface="Arial" pitchFamily="34" charset="0"/>
              </a:rPr>
              <a:t/>
            </a:r>
            <a:br>
              <a:rPr lang="en-US" sz="3000" b="1" dirty="0" smtClean="0">
                <a:solidFill>
                  <a:srgbClr val="008080"/>
                </a:solidFill>
                <a:latin typeface="Arial" pitchFamily="34" charset="0"/>
                <a:ea typeface="Adobe Gothic Std B" pitchFamily="34" charset="-128"/>
                <a:cs typeface="Arial" pitchFamily="34" charset="0"/>
              </a:rPr>
            </a:br>
            <a:r>
              <a:rPr lang="en-US" sz="3000" b="1" dirty="0" smtClean="0">
                <a:solidFill>
                  <a:srgbClr val="008080"/>
                </a:solidFill>
                <a:latin typeface="Arial" pitchFamily="34" charset="0"/>
                <a:ea typeface="Adobe Gothic Std B" pitchFamily="34" charset="-128"/>
                <a:cs typeface="Arial" pitchFamily="34" charset="0"/>
              </a:rPr>
              <a:t>beginning </a:t>
            </a:r>
            <a:r>
              <a:rPr lang="en-US" sz="3000" b="1" dirty="0" smtClean="0">
                <a:solidFill>
                  <a:srgbClr val="008080"/>
                </a:solidFill>
                <a:latin typeface="Arial" pitchFamily="34" charset="0"/>
                <a:ea typeface="Adobe Gothic Std B" pitchFamily="34" charset="-128"/>
                <a:cs typeface="Arial" pitchFamily="34" charset="0"/>
              </a:rPr>
              <a:t>in the fifth century of the Common Era, but Latin remained the language of the church for centuries. Today, Latin is the language of the Roman Catholic Church and the official language of the Vatican city-state. </a:t>
            </a:r>
            <a:endParaRPr lang="en-US" sz="3000" b="1" dirty="0">
              <a:solidFill>
                <a:srgbClr val="008080"/>
              </a:solidFill>
              <a:latin typeface="Arial" pitchFamily="34" charset="0"/>
              <a:ea typeface="Adobe Gothic Std B" pitchFamily="34" charset="-128"/>
              <a:cs typeface="Arial" pitchFamily="34" charset="0"/>
            </a:endParaRPr>
          </a:p>
        </p:txBody>
      </p:sp>
      <p:pic>
        <p:nvPicPr>
          <p:cNvPr id="5" name="Picture 4" descr="!!.gif"/>
          <p:cNvPicPr>
            <a:picLocks noChangeAspect="1"/>
          </p:cNvPicPr>
          <p:nvPr/>
        </p:nvPicPr>
        <p:blipFill>
          <a:blip r:embed="rId2" cstate="print"/>
          <a:stretch>
            <a:fillRect/>
          </a:stretch>
        </p:blipFill>
        <p:spPr>
          <a:xfrm>
            <a:off x="5867400" y="1066800"/>
            <a:ext cx="3124200" cy="2988818"/>
          </a:xfrm>
          <a:prstGeom prst="rect">
            <a:avLst/>
          </a:prstGeom>
        </p:spPr>
      </p:pic>
    </p:spTree>
  </p:cSld>
  <p:clrMapOvr>
    <a:masterClrMapping/>
  </p:clrMapOvr>
  <p:transition advTm="6235">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228600"/>
            <a:ext cx="8686800" cy="430887"/>
          </a:xfrm>
          <a:prstGeom prst="rect">
            <a:avLst/>
          </a:prstGeom>
          <a:noFill/>
        </p:spPr>
        <p:txBody>
          <a:bodyPr wrap="square" rtlCol="0">
            <a:spAutoFit/>
          </a:bodyPr>
          <a:lstStyle/>
          <a:p>
            <a:r>
              <a:rPr lang="en-US" sz="2200" dirty="0" smtClean="0">
                <a:latin typeface="Adobe Gothic Std B" pitchFamily="34" charset="-128"/>
                <a:ea typeface="Adobe Gothic Std B" pitchFamily="34" charset="-128"/>
              </a:rPr>
              <a:t>Latin and Other European Languages   </a:t>
            </a:r>
            <a:r>
              <a:rPr lang="en-US" sz="2200" dirty="0" smtClean="0">
                <a:latin typeface="Adobe Gothic Std B" pitchFamily="34" charset="-128"/>
                <a:ea typeface="Adobe Gothic Std B" pitchFamily="34" charset="-128"/>
              </a:rPr>
              <a:t>                            </a:t>
            </a:r>
            <a:r>
              <a:rPr lang="en-US" sz="2200" dirty="0" smtClean="0">
                <a:latin typeface="Adobe Gothic Std B" pitchFamily="34" charset="-128"/>
                <a:ea typeface="Adobe Gothic Std B" pitchFamily="34" charset="-128"/>
              </a:rPr>
              <a:t>Ancient Rome</a:t>
            </a:r>
            <a:endParaRPr lang="en-US" sz="2200" dirty="0">
              <a:latin typeface="Adobe Gothic Std B" pitchFamily="34" charset="-128"/>
              <a:ea typeface="Adobe Gothic Std B" pitchFamily="34" charset="-128"/>
            </a:endParaRPr>
          </a:p>
        </p:txBody>
      </p:sp>
      <p:sp>
        <p:nvSpPr>
          <p:cNvPr id="11265" name="Rectangle 1"/>
          <p:cNvSpPr>
            <a:spLocks noChangeArrowheads="1"/>
          </p:cNvSpPr>
          <p:nvPr/>
        </p:nvSpPr>
        <p:spPr bwMode="auto">
          <a:xfrm>
            <a:off x="609600" y="914400"/>
            <a:ext cx="792480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sz="3000" b="1" dirty="0" smtClean="0">
                <a:solidFill>
                  <a:srgbClr val="008080"/>
                </a:solidFill>
                <a:latin typeface="Arial" pitchFamily="34" charset="0"/>
                <a:ea typeface="Adobe Gothic Std B" pitchFamily="34" charset="-128"/>
                <a:cs typeface="Arial" pitchFamily="34" charset="0"/>
              </a:rPr>
              <a:t>The power of the Roman </a:t>
            </a:r>
            <a:r>
              <a:rPr lang="en-US" sz="3000" b="1" dirty="0" smtClean="0">
                <a:solidFill>
                  <a:srgbClr val="008080"/>
                </a:solidFill>
                <a:latin typeface="Arial" pitchFamily="34" charset="0"/>
                <a:ea typeface="Adobe Gothic Std B" pitchFamily="34" charset="-128"/>
                <a:cs typeface="Arial" pitchFamily="34" charset="0"/>
              </a:rPr>
              <a:t/>
            </a:r>
            <a:br>
              <a:rPr lang="en-US" sz="3000" b="1" dirty="0" smtClean="0">
                <a:solidFill>
                  <a:srgbClr val="008080"/>
                </a:solidFill>
                <a:latin typeface="Arial" pitchFamily="34" charset="0"/>
                <a:ea typeface="Adobe Gothic Std B" pitchFamily="34" charset="-128"/>
                <a:cs typeface="Arial" pitchFamily="34" charset="0"/>
              </a:rPr>
            </a:br>
            <a:r>
              <a:rPr lang="en-US" sz="3000" b="1" dirty="0" smtClean="0">
                <a:solidFill>
                  <a:srgbClr val="008080"/>
                </a:solidFill>
                <a:latin typeface="Arial" pitchFamily="34" charset="0"/>
                <a:ea typeface="Adobe Gothic Std B" pitchFamily="34" charset="-128"/>
                <a:cs typeface="Arial" pitchFamily="34" charset="0"/>
              </a:rPr>
              <a:t>Empire </a:t>
            </a:r>
            <a:r>
              <a:rPr lang="en-US" sz="3000" b="1" dirty="0" smtClean="0">
                <a:solidFill>
                  <a:srgbClr val="008080"/>
                </a:solidFill>
                <a:latin typeface="Arial" pitchFamily="34" charset="0"/>
                <a:ea typeface="Adobe Gothic Std B" pitchFamily="34" charset="-128"/>
                <a:cs typeface="Arial" pitchFamily="34" charset="0"/>
              </a:rPr>
              <a:t>faded at about the </a:t>
            </a:r>
            <a:r>
              <a:rPr lang="en-US" sz="3000" b="1" dirty="0" smtClean="0">
                <a:solidFill>
                  <a:srgbClr val="008080"/>
                </a:solidFill>
                <a:latin typeface="Arial" pitchFamily="34" charset="0"/>
                <a:ea typeface="Adobe Gothic Std B" pitchFamily="34" charset="-128"/>
                <a:cs typeface="Arial" pitchFamily="34" charset="0"/>
              </a:rPr>
              <a:t/>
            </a:r>
            <a:br>
              <a:rPr lang="en-US" sz="3000" b="1" dirty="0" smtClean="0">
                <a:solidFill>
                  <a:srgbClr val="008080"/>
                </a:solidFill>
                <a:latin typeface="Arial" pitchFamily="34" charset="0"/>
                <a:ea typeface="Adobe Gothic Std B" pitchFamily="34" charset="-128"/>
                <a:cs typeface="Arial" pitchFamily="34" charset="0"/>
              </a:rPr>
            </a:br>
            <a:r>
              <a:rPr lang="en-US" sz="3000" b="1" dirty="0" smtClean="0">
                <a:solidFill>
                  <a:srgbClr val="008080"/>
                </a:solidFill>
                <a:latin typeface="Arial" pitchFamily="34" charset="0"/>
                <a:ea typeface="Adobe Gothic Std B" pitchFamily="34" charset="-128"/>
                <a:cs typeface="Arial" pitchFamily="34" charset="0"/>
              </a:rPr>
              <a:t>same </a:t>
            </a:r>
            <a:r>
              <a:rPr lang="en-US" sz="3000" b="1" dirty="0" smtClean="0">
                <a:solidFill>
                  <a:srgbClr val="008080"/>
                </a:solidFill>
                <a:latin typeface="Arial" pitchFamily="34" charset="0"/>
                <a:ea typeface="Adobe Gothic Std B" pitchFamily="34" charset="-128"/>
                <a:cs typeface="Arial" pitchFamily="34" charset="0"/>
              </a:rPr>
              <a:t>time Christianity </a:t>
            </a:r>
            <a:r>
              <a:rPr lang="en-US" sz="3000" b="1" dirty="0" smtClean="0">
                <a:solidFill>
                  <a:srgbClr val="008080"/>
                </a:solidFill>
                <a:latin typeface="Arial" pitchFamily="34" charset="0"/>
                <a:ea typeface="Adobe Gothic Std B" pitchFamily="34" charset="-128"/>
                <a:cs typeface="Arial" pitchFamily="34" charset="0"/>
              </a:rPr>
              <a:t/>
            </a:r>
            <a:br>
              <a:rPr lang="en-US" sz="3000" b="1" dirty="0" smtClean="0">
                <a:solidFill>
                  <a:srgbClr val="008080"/>
                </a:solidFill>
                <a:latin typeface="Arial" pitchFamily="34" charset="0"/>
                <a:ea typeface="Adobe Gothic Std B" pitchFamily="34" charset="-128"/>
                <a:cs typeface="Arial" pitchFamily="34" charset="0"/>
              </a:rPr>
            </a:br>
            <a:r>
              <a:rPr lang="en-US" sz="3000" b="1" dirty="0" smtClean="0">
                <a:solidFill>
                  <a:srgbClr val="008080"/>
                </a:solidFill>
                <a:latin typeface="Arial" pitchFamily="34" charset="0"/>
                <a:ea typeface="Adobe Gothic Std B" pitchFamily="34" charset="-128"/>
                <a:cs typeface="Arial" pitchFamily="34" charset="0"/>
              </a:rPr>
              <a:t>spread </a:t>
            </a:r>
            <a:r>
              <a:rPr lang="en-US" sz="3000" b="1" dirty="0" smtClean="0">
                <a:solidFill>
                  <a:srgbClr val="008080"/>
                </a:solidFill>
                <a:latin typeface="Arial" pitchFamily="34" charset="0"/>
                <a:ea typeface="Adobe Gothic Std B" pitchFamily="34" charset="-128"/>
                <a:cs typeface="Arial" pitchFamily="34" charset="0"/>
              </a:rPr>
              <a:t>through Europe. </a:t>
            </a:r>
            <a:r>
              <a:rPr lang="en-US" sz="3000" b="1" dirty="0" smtClean="0">
                <a:solidFill>
                  <a:srgbClr val="008080"/>
                </a:solidFill>
                <a:latin typeface="Arial" pitchFamily="34" charset="0"/>
                <a:ea typeface="Adobe Gothic Std B" pitchFamily="34" charset="-128"/>
                <a:cs typeface="Arial" pitchFamily="34" charset="0"/>
              </a:rPr>
              <a:t/>
            </a:r>
            <a:br>
              <a:rPr lang="en-US" sz="3000" b="1" dirty="0" smtClean="0">
                <a:solidFill>
                  <a:srgbClr val="008080"/>
                </a:solidFill>
                <a:latin typeface="Arial" pitchFamily="34" charset="0"/>
                <a:ea typeface="Adobe Gothic Std B" pitchFamily="34" charset="-128"/>
                <a:cs typeface="Arial" pitchFamily="34" charset="0"/>
              </a:rPr>
            </a:br>
            <a:r>
              <a:rPr lang="en-US" sz="3000" b="1" dirty="0" smtClean="0">
                <a:latin typeface="Arial" pitchFamily="34" charset="0"/>
                <a:ea typeface="Adobe Gothic Std B" pitchFamily="34" charset="-128"/>
                <a:cs typeface="Arial" pitchFamily="34" charset="0"/>
              </a:rPr>
              <a:t>Roman </a:t>
            </a:r>
            <a:r>
              <a:rPr lang="en-US" sz="3000" b="1" dirty="0" smtClean="0">
                <a:latin typeface="Arial" pitchFamily="34" charset="0"/>
                <a:ea typeface="Adobe Gothic Std B" pitchFamily="34" charset="-128"/>
                <a:cs typeface="Arial" pitchFamily="34" charset="0"/>
              </a:rPr>
              <a:t>provinces began </a:t>
            </a:r>
            <a:r>
              <a:rPr lang="en-US" sz="3000" b="1" dirty="0" smtClean="0">
                <a:latin typeface="Arial" pitchFamily="34" charset="0"/>
                <a:ea typeface="Adobe Gothic Std B" pitchFamily="34" charset="-128"/>
                <a:cs typeface="Arial" pitchFamily="34" charset="0"/>
              </a:rPr>
              <a:t/>
            </a:r>
            <a:br>
              <a:rPr lang="en-US" sz="3000" b="1" dirty="0" smtClean="0">
                <a:latin typeface="Arial" pitchFamily="34" charset="0"/>
                <a:ea typeface="Adobe Gothic Std B" pitchFamily="34" charset="-128"/>
                <a:cs typeface="Arial" pitchFamily="34" charset="0"/>
              </a:rPr>
            </a:br>
            <a:r>
              <a:rPr lang="en-US" sz="3000" b="1" dirty="0" smtClean="0">
                <a:latin typeface="Arial" pitchFamily="34" charset="0"/>
                <a:ea typeface="Adobe Gothic Std B" pitchFamily="34" charset="-128"/>
                <a:cs typeface="Arial" pitchFamily="34" charset="0"/>
              </a:rPr>
              <a:t>to </a:t>
            </a:r>
            <a:r>
              <a:rPr lang="en-US" sz="3000" b="1" dirty="0" smtClean="0">
                <a:latin typeface="Arial" pitchFamily="34" charset="0"/>
                <a:ea typeface="Adobe Gothic Std B" pitchFamily="34" charset="-128"/>
                <a:cs typeface="Arial" pitchFamily="34" charset="0"/>
              </a:rPr>
              <a:t>assert their authority </a:t>
            </a:r>
            <a:r>
              <a:rPr lang="en-US" sz="3000" b="1" dirty="0" smtClean="0">
                <a:latin typeface="Arial" pitchFamily="34" charset="0"/>
                <a:ea typeface="Adobe Gothic Std B" pitchFamily="34" charset="-128"/>
                <a:cs typeface="Arial" pitchFamily="34" charset="0"/>
              </a:rPr>
              <a:t/>
            </a:r>
            <a:br>
              <a:rPr lang="en-US" sz="3000" b="1" dirty="0" smtClean="0">
                <a:latin typeface="Arial" pitchFamily="34" charset="0"/>
                <a:ea typeface="Adobe Gothic Std B" pitchFamily="34" charset="-128"/>
                <a:cs typeface="Arial" pitchFamily="34" charset="0"/>
              </a:rPr>
            </a:br>
            <a:r>
              <a:rPr lang="en-US" sz="3000" b="1" dirty="0" smtClean="0">
                <a:latin typeface="Arial" pitchFamily="34" charset="0"/>
                <a:ea typeface="Adobe Gothic Std B" pitchFamily="34" charset="-128"/>
                <a:cs typeface="Arial" pitchFamily="34" charset="0"/>
              </a:rPr>
              <a:t>beginning </a:t>
            </a:r>
            <a:r>
              <a:rPr lang="en-US" sz="3000" b="1" dirty="0" smtClean="0">
                <a:latin typeface="Arial" pitchFamily="34" charset="0"/>
                <a:ea typeface="Adobe Gothic Std B" pitchFamily="34" charset="-128"/>
                <a:cs typeface="Arial" pitchFamily="34" charset="0"/>
              </a:rPr>
              <a:t>in the fifth century of the Common Era, but Latin remained the language of the church for centuries. </a:t>
            </a:r>
            <a:r>
              <a:rPr lang="en-US" sz="3000" b="1" dirty="0" smtClean="0">
                <a:solidFill>
                  <a:srgbClr val="008080"/>
                </a:solidFill>
                <a:latin typeface="Arial" pitchFamily="34" charset="0"/>
                <a:ea typeface="Adobe Gothic Std B" pitchFamily="34" charset="-128"/>
                <a:cs typeface="Arial" pitchFamily="34" charset="0"/>
              </a:rPr>
              <a:t>Today, Latin is the language of the Roman Catholic Church and the official language of the Vatican city-state. </a:t>
            </a:r>
            <a:endParaRPr lang="en-US" sz="3000" b="1" dirty="0">
              <a:solidFill>
                <a:srgbClr val="008080"/>
              </a:solidFill>
              <a:latin typeface="Arial" pitchFamily="34" charset="0"/>
              <a:ea typeface="Adobe Gothic Std B" pitchFamily="34" charset="-128"/>
              <a:cs typeface="Arial" pitchFamily="34" charset="0"/>
            </a:endParaRPr>
          </a:p>
        </p:txBody>
      </p:sp>
      <p:pic>
        <p:nvPicPr>
          <p:cNvPr id="5" name="Picture 4" descr="!!.gif"/>
          <p:cNvPicPr>
            <a:picLocks noChangeAspect="1"/>
          </p:cNvPicPr>
          <p:nvPr/>
        </p:nvPicPr>
        <p:blipFill>
          <a:blip r:embed="rId2" cstate="print"/>
          <a:stretch>
            <a:fillRect/>
          </a:stretch>
        </p:blipFill>
        <p:spPr>
          <a:xfrm>
            <a:off x="5867400" y="1066800"/>
            <a:ext cx="3124200" cy="2988818"/>
          </a:xfrm>
          <a:prstGeom prst="rect">
            <a:avLst/>
          </a:prstGeom>
        </p:spPr>
      </p:pic>
    </p:spTree>
  </p:cSld>
  <p:clrMapOvr>
    <a:masterClrMapping/>
  </p:clrMapOvr>
  <p:transition advTm="9484">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228600"/>
            <a:ext cx="8686800" cy="430887"/>
          </a:xfrm>
          <a:prstGeom prst="rect">
            <a:avLst/>
          </a:prstGeom>
          <a:noFill/>
        </p:spPr>
        <p:txBody>
          <a:bodyPr wrap="square" rtlCol="0">
            <a:spAutoFit/>
          </a:bodyPr>
          <a:lstStyle/>
          <a:p>
            <a:r>
              <a:rPr lang="en-US" sz="2200" dirty="0" smtClean="0">
                <a:latin typeface="Adobe Gothic Std B" pitchFamily="34" charset="-128"/>
                <a:ea typeface="Adobe Gothic Std B" pitchFamily="34" charset="-128"/>
              </a:rPr>
              <a:t>Latin and Other European Languages   </a:t>
            </a:r>
            <a:r>
              <a:rPr lang="en-US" sz="2200" dirty="0" smtClean="0">
                <a:latin typeface="Adobe Gothic Std B" pitchFamily="34" charset="-128"/>
                <a:ea typeface="Adobe Gothic Std B" pitchFamily="34" charset="-128"/>
              </a:rPr>
              <a:t>                            </a:t>
            </a:r>
            <a:r>
              <a:rPr lang="en-US" sz="2200" dirty="0" smtClean="0">
                <a:latin typeface="Adobe Gothic Std B" pitchFamily="34" charset="-128"/>
                <a:ea typeface="Adobe Gothic Std B" pitchFamily="34" charset="-128"/>
              </a:rPr>
              <a:t>Ancient Rome</a:t>
            </a:r>
            <a:endParaRPr lang="en-US" sz="2200" dirty="0">
              <a:latin typeface="Adobe Gothic Std B" pitchFamily="34" charset="-128"/>
              <a:ea typeface="Adobe Gothic Std B" pitchFamily="34" charset="-128"/>
            </a:endParaRPr>
          </a:p>
        </p:txBody>
      </p:sp>
      <p:sp>
        <p:nvSpPr>
          <p:cNvPr id="11265" name="Rectangle 1"/>
          <p:cNvSpPr>
            <a:spLocks noChangeArrowheads="1"/>
          </p:cNvSpPr>
          <p:nvPr/>
        </p:nvSpPr>
        <p:spPr bwMode="auto">
          <a:xfrm>
            <a:off x="609600" y="914400"/>
            <a:ext cx="792480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sz="3000" b="1" dirty="0" smtClean="0">
                <a:solidFill>
                  <a:srgbClr val="008080"/>
                </a:solidFill>
                <a:latin typeface="Arial" pitchFamily="34" charset="0"/>
                <a:ea typeface="Adobe Gothic Std B" pitchFamily="34" charset="-128"/>
                <a:cs typeface="Arial" pitchFamily="34" charset="0"/>
              </a:rPr>
              <a:t>The power of the Roman </a:t>
            </a:r>
            <a:r>
              <a:rPr lang="en-US" sz="3000" b="1" dirty="0" smtClean="0">
                <a:solidFill>
                  <a:srgbClr val="008080"/>
                </a:solidFill>
                <a:latin typeface="Arial" pitchFamily="34" charset="0"/>
                <a:ea typeface="Adobe Gothic Std B" pitchFamily="34" charset="-128"/>
                <a:cs typeface="Arial" pitchFamily="34" charset="0"/>
              </a:rPr>
              <a:t/>
            </a:r>
            <a:br>
              <a:rPr lang="en-US" sz="3000" b="1" dirty="0" smtClean="0">
                <a:solidFill>
                  <a:srgbClr val="008080"/>
                </a:solidFill>
                <a:latin typeface="Arial" pitchFamily="34" charset="0"/>
                <a:ea typeface="Adobe Gothic Std B" pitchFamily="34" charset="-128"/>
                <a:cs typeface="Arial" pitchFamily="34" charset="0"/>
              </a:rPr>
            </a:br>
            <a:r>
              <a:rPr lang="en-US" sz="3000" b="1" dirty="0" smtClean="0">
                <a:solidFill>
                  <a:srgbClr val="008080"/>
                </a:solidFill>
                <a:latin typeface="Arial" pitchFamily="34" charset="0"/>
                <a:ea typeface="Adobe Gothic Std B" pitchFamily="34" charset="-128"/>
                <a:cs typeface="Arial" pitchFamily="34" charset="0"/>
              </a:rPr>
              <a:t>Empire </a:t>
            </a:r>
            <a:r>
              <a:rPr lang="en-US" sz="3000" b="1" dirty="0" smtClean="0">
                <a:solidFill>
                  <a:srgbClr val="008080"/>
                </a:solidFill>
                <a:latin typeface="Arial" pitchFamily="34" charset="0"/>
                <a:ea typeface="Adobe Gothic Std B" pitchFamily="34" charset="-128"/>
                <a:cs typeface="Arial" pitchFamily="34" charset="0"/>
              </a:rPr>
              <a:t>faded at about the </a:t>
            </a:r>
            <a:r>
              <a:rPr lang="en-US" sz="3000" b="1" dirty="0" smtClean="0">
                <a:solidFill>
                  <a:srgbClr val="008080"/>
                </a:solidFill>
                <a:latin typeface="Arial" pitchFamily="34" charset="0"/>
                <a:ea typeface="Adobe Gothic Std B" pitchFamily="34" charset="-128"/>
                <a:cs typeface="Arial" pitchFamily="34" charset="0"/>
              </a:rPr>
              <a:t/>
            </a:r>
            <a:br>
              <a:rPr lang="en-US" sz="3000" b="1" dirty="0" smtClean="0">
                <a:solidFill>
                  <a:srgbClr val="008080"/>
                </a:solidFill>
                <a:latin typeface="Arial" pitchFamily="34" charset="0"/>
                <a:ea typeface="Adobe Gothic Std B" pitchFamily="34" charset="-128"/>
                <a:cs typeface="Arial" pitchFamily="34" charset="0"/>
              </a:rPr>
            </a:br>
            <a:r>
              <a:rPr lang="en-US" sz="3000" b="1" dirty="0" smtClean="0">
                <a:solidFill>
                  <a:srgbClr val="008080"/>
                </a:solidFill>
                <a:latin typeface="Arial" pitchFamily="34" charset="0"/>
                <a:ea typeface="Adobe Gothic Std B" pitchFamily="34" charset="-128"/>
                <a:cs typeface="Arial" pitchFamily="34" charset="0"/>
              </a:rPr>
              <a:t>same </a:t>
            </a:r>
            <a:r>
              <a:rPr lang="en-US" sz="3000" b="1" dirty="0" smtClean="0">
                <a:solidFill>
                  <a:srgbClr val="008080"/>
                </a:solidFill>
                <a:latin typeface="Arial" pitchFamily="34" charset="0"/>
                <a:ea typeface="Adobe Gothic Std B" pitchFamily="34" charset="-128"/>
                <a:cs typeface="Arial" pitchFamily="34" charset="0"/>
              </a:rPr>
              <a:t>time Christianity </a:t>
            </a:r>
            <a:r>
              <a:rPr lang="en-US" sz="3000" b="1" dirty="0" smtClean="0">
                <a:solidFill>
                  <a:srgbClr val="008080"/>
                </a:solidFill>
                <a:latin typeface="Arial" pitchFamily="34" charset="0"/>
                <a:ea typeface="Adobe Gothic Std B" pitchFamily="34" charset="-128"/>
                <a:cs typeface="Arial" pitchFamily="34" charset="0"/>
              </a:rPr>
              <a:t/>
            </a:r>
            <a:br>
              <a:rPr lang="en-US" sz="3000" b="1" dirty="0" smtClean="0">
                <a:solidFill>
                  <a:srgbClr val="008080"/>
                </a:solidFill>
                <a:latin typeface="Arial" pitchFamily="34" charset="0"/>
                <a:ea typeface="Adobe Gothic Std B" pitchFamily="34" charset="-128"/>
                <a:cs typeface="Arial" pitchFamily="34" charset="0"/>
              </a:rPr>
            </a:br>
            <a:r>
              <a:rPr lang="en-US" sz="3000" b="1" dirty="0" smtClean="0">
                <a:solidFill>
                  <a:srgbClr val="008080"/>
                </a:solidFill>
                <a:latin typeface="Arial" pitchFamily="34" charset="0"/>
                <a:ea typeface="Adobe Gothic Std B" pitchFamily="34" charset="-128"/>
                <a:cs typeface="Arial" pitchFamily="34" charset="0"/>
              </a:rPr>
              <a:t>spread </a:t>
            </a:r>
            <a:r>
              <a:rPr lang="en-US" sz="3000" b="1" dirty="0" smtClean="0">
                <a:solidFill>
                  <a:srgbClr val="008080"/>
                </a:solidFill>
                <a:latin typeface="Arial" pitchFamily="34" charset="0"/>
                <a:ea typeface="Adobe Gothic Std B" pitchFamily="34" charset="-128"/>
                <a:cs typeface="Arial" pitchFamily="34" charset="0"/>
              </a:rPr>
              <a:t>through Europe. </a:t>
            </a:r>
            <a:r>
              <a:rPr lang="en-US" sz="3000" b="1" dirty="0" smtClean="0">
                <a:solidFill>
                  <a:srgbClr val="008080"/>
                </a:solidFill>
                <a:latin typeface="Arial" pitchFamily="34" charset="0"/>
                <a:ea typeface="Adobe Gothic Std B" pitchFamily="34" charset="-128"/>
                <a:cs typeface="Arial" pitchFamily="34" charset="0"/>
              </a:rPr>
              <a:t/>
            </a:r>
            <a:br>
              <a:rPr lang="en-US" sz="3000" b="1" dirty="0" smtClean="0">
                <a:solidFill>
                  <a:srgbClr val="008080"/>
                </a:solidFill>
                <a:latin typeface="Arial" pitchFamily="34" charset="0"/>
                <a:ea typeface="Adobe Gothic Std B" pitchFamily="34" charset="-128"/>
                <a:cs typeface="Arial" pitchFamily="34" charset="0"/>
              </a:rPr>
            </a:br>
            <a:r>
              <a:rPr lang="en-US" sz="3000" b="1" dirty="0" smtClean="0">
                <a:solidFill>
                  <a:srgbClr val="008080"/>
                </a:solidFill>
                <a:latin typeface="Arial" pitchFamily="34" charset="0"/>
                <a:ea typeface="Adobe Gothic Std B" pitchFamily="34" charset="-128"/>
                <a:cs typeface="Arial" pitchFamily="34" charset="0"/>
              </a:rPr>
              <a:t>Roman </a:t>
            </a:r>
            <a:r>
              <a:rPr lang="en-US" sz="3000" b="1" dirty="0" smtClean="0">
                <a:solidFill>
                  <a:srgbClr val="008080"/>
                </a:solidFill>
                <a:latin typeface="Arial" pitchFamily="34" charset="0"/>
                <a:ea typeface="Adobe Gothic Std B" pitchFamily="34" charset="-128"/>
                <a:cs typeface="Arial" pitchFamily="34" charset="0"/>
              </a:rPr>
              <a:t>provinces began </a:t>
            </a:r>
            <a:r>
              <a:rPr lang="en-US" sz="3000" b="1" dirty="0" smtClean="0">
                <a:solidFill>
                  <a:srgbClr val="008080"/>
                </a:solidFill>
                <a:latin typeface="Arial" pitchFamily="34" charset="0"/>
                <a:ea typeface="Adobe Gothic Std B" pitchFamily="34" charset="-128"/>
                <a:cs typeface="Arial" pitchFamily="34" charset="0"/>
              </a:rPr>
              <a:t/>
            </a:r>
            <a:br>
              <a:rPr lang="en-US" sz="3000" b="1" dirty="0" smtClean="0">
                <a:solidFill>
                  <a:srgbClr val="008080"/>
                </a:solidFill>
                <a:latin typeface="Arial" pitchFamily="34" charset="0"/>
                <a:ea typeface="Adobe Gothic Std B" pitchFamily="34" charset="-128"/>
                <a:cs typeface="Arial" pitchFamily="34" charset="0"/>
              </a:rPr>
            </a:br>
            <a:r>
              <a:rPr lang="en-US" sz="3000" b="1" dirty="0" smtClean="0">
                <a:solidFill>
                  <a:srgbClr val="008080"/>
                </a:solidFill>
                <a:latin typeface="Arial" pitchFamily="34" charset="0"/>
                <a:ea typeface="Adobe Gothic Std B" pitchFamily="34" charset="-128"/>
                <a:cs typeface="Arial" pitchFamily="34" charset="0"/>
              </a:rPr>
              <a:t>to </a:t>
            </a:r>
            <a:r>
              <a:rPr lang="en-US" sz="3000" b="1" dirty="0" smtClean="0">
                <a:solidFill>
                  <a:srgbClr val="008080"/>
                </a:solidFill>
                <a:latin typeface="Arial" pitchFamily="34" charset="0"/>
                <a:ea typeface="Adobe Gothic Std B" pitchFamily="34" charset="-128"/>
                <a:cs typeface="Arial" pitchFamily="34" charset="0"/>
              </a:rPr>
              <a:t>assert their authority </a:t>
            </a:r>
            <a:r>
              <a:rPr lang="en-US" sz="3000" b="1" dirty="0" smtClean="0">
                <a:solidFill>
                  <a:srgbClr val="008080"/>
                </a:solidFill>
                <a:latin typeface="Arial" pitchFamily="34" charset="0"/>
                <a:ea typeface="Adobe Gothic Std B" pitchFamily="34" charset="-128"/>
                <a:cs typeface="Arial" pitchFamily="34" charset="0"/>
              </a:rPr>
              <a:t/>
            </a:r>
            <a:br>
              <a:rPr lang="en-US" sz="3000" b="1" dirty="0" smtClean="0">
                <a:solidFill>
                  <a:srgbClr val="008080"/>
                </a:solidFill>
                <a:latin typeface="Arial" pitchFamily="34" charset="0"/>
                <a:ea typeface="Adobe Gothic Std B" pitchFamily="34" charset="-128"/>
                <a:cs typeface="Arial" pitchFamily="34" charset="0"/>
              </a:rPr>
            </a:br>
            <a:r>
              <a:rPr lang="en-US" sz="3000" b="1" dirty="0" smtClean="0">
                <a:solidFill>
                  <a:srgbClr val="008080"/>
                </a:solidFill>
                <a:latin typeface="Arial" pitchFamily="34" charset="0"/>
                <a:ea typeface="Adobe Gothic Std B" pitchFamily="34" charset="-128"/>
                <a:cs typeface="Arial" pitchFamily="34" charset="0"/>
              </a:rPr>
              <a:t>beginning </a:t>
            </a:r>
            <a:r>
              <a:rPr lang="en-US" sz="3000" b="1" dirty="0" smtClean="0">
                <a:solidFill>
                  <a:srgbClr val="008080"/>
                </a:solidFill>
                <a:latin typeface="Arial" pitchFamily="34" charset="0"/>
                <a:ea typeface="Adobe Gothic Std B" pitchFamily="34" charset="-128"/>
                <a:cs typeface="Arial" pitchFamily="34" charset="0"/>
              </a:rPr>
              <a:t>in the fifth century of the Common Era, but Latin remained the language of the church for centuries. </a:t>
            </a:r>
            <a:r>
              <a:rPr lang="en-US" sz="3000" b="1" dirty="0" smtClean="0">
                <a:latin typeface="Arial" pitchFamily="34" charset="0"/>
                <a:ea typeface="Adobe Gothic Std B" pitchFamily="34" charset="-128"/>
                <a:cs typeface="Arial" pitchFamily="34" charset="0"/>
              </a:rPr>
              <a:t>Today, Latin is the language of the Roman Catholic Church and the official language of the Vatican city-state. </a:t>
            </a:r>
            <a:endParaRPr lang="en-US" sz="3000" b="1" dirty="0">
              <a:latin typeface="Arial" pitchFamily="34" charset="0"/>
              <a:ea typeface="Adobe Gothic Std B" pitchFamily="34" charset="-128"/>
              <a:cs typeface="Arial" pitchFamily="34" charset="0"/>
            </a:endParaRPr>
          </a:p>
        </p:txBody>
      </p:sp>
      <p:pic>
        <p:nvPicPr>
          <p:cNvPr id="5" name="Picture 4" descr="!!.gif"/>
          <p:cNvPicPr>
            <a:picLocks noChangeAspect="1"/>
          </p:cNvPicPr>
          <p:nvPr/>
        </p:nvPicPr>
        <p:blipFill>
          <a:blip r:embed="rId2" cstate="print"/>
          <a:stretch>
            <a:fillRect/>
          </a:stretch>
        </p:blipFill>
        <p:spPr>
          <a:xfrm>
            <a:off x="5867400" y="1066800"/>
            <a:ext cx="3124200" cy="2988818"/>
          </a:xfrm>
          <a:prstGeom prst="rect">
            <a:avLst/>
          </a:prstGeom>
        </p:spPr>
      </p:pic>
    </p:spTree>
  </p:cSld>
  <p:clrMapOvr>
    <a:masterClrMapping/>
  </p:clrMapOvr>
  <p:transition advTm="7094">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228600"/>
            <a:ext cx="8686800" cy="430887"/>
          </a:xfrm>
          <a:prstGeom prst="rect">
            <a:avLst/>
          </a:prstGeom>
          <a:noFill/>
        </p:spPr>
        <p:txBody>
          <a:bodyPr wrap="square" rtlCol="0">
            <a:spAutoFit/>
          </a:bodyPr>
          <a:lstStyle/>
          <a:p>
            <a:r>
              <a:rPr lang="en-US" sz="2200" dirty="0" smtClean="0">
                <a:latin typeface="Adobe Gothic Std B" pitchFamily="34" charset="-128"/>
                <a:ea typeface="Adobe Gothic Std B" pitchFamily="34" charset="-128"/>
              </a:rPr>
              <a:t>Latin and Other European Languages   </a:t>
            </a:r>
            <a:r>
              <a:rPr lang="en-US" sz="2200" dirty="0" smtClean="0">
                <a:latin typeface="Adobe Gothic Std B" pitchFamily="34" charset="-128"/>
                <a:ea typeface="Adobe Gothic Std B" pitchFamily="34" charset="-128"/>
              </a:rPr>
              <a:t>                            </a:t>
            </a:r>
            <a:r>
              <a:rPr lang="en-US" sz="2200" dirty="0" smtClean="0">
                <a:latin typeface="Adobe Gothic Std B" pitchFamily="34" charset="-128"/>
                <a:ea typeface="Adobe Gothic Std B" pitchFamily="34" charset="-128"/>
              </a:rPr>
              <a:t>Ancient Rome</a:t>
            </a:r>
            <a:endParaRPr lang="en-US" sz="2200" dirty="0">
              <a:latin typeface="Adobe Gothic Std B" pitchFamily="34" charset="-128"/>
              <a:ea typeface="Adobe Gothic Std B" pitchFamily="34" charset="-128"/>
            </a:endParaRPr>
          </a:p>
        </p:txBody>
      </p:sp>
      <p:sp>
        <p:nvSpPr>
          <p:cNvPr id="11265" name="Rectangle 1"/>
          <p:cNvSpPr>
            <a:spLocks noChangeArrowheads="1"/>
          </p:cNvSpPr>
          <p:nvPr/>
        </p:nvSpPr>
        <p:spPr bwMode="auto">
          <a:xfrm>
            <a:off x="3886200" y="1600200"/>
            <a:ext cx="5029200" cy="42473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sz="3000" b="1" dirty="0" smtClean="0">
                <a:latin typeface="Arial" pitchFamily="34" charset="0"/>
                <a:ea typeface="Adobe Gothic Std B" pitchFamily="34" charset="-128"/>
                <a:cs typeface="Arial" pitchFamily="34" charset="0"/>
              </a:rPr>
              <a:t>Many students throughout the world continue to study Latin as Latin vocabulary is still widely used in law, medicine and philosophy. </a:t>
            </a:r>
            <a:r>
              <a:rPr lang="en-US" sz="3000" b="1" i="1" dirty="0" smtClean="0">
                <a:solidFill>
                  <a:srgbClr val="008080"/>
                </a:solidFill>
                <a:latin typeface="Arial" pitchFamily="34" charset="0"/>
                <a:ea typeface="Adobe Gothic Std B" pitchFamily="34" charset="-128"/>
                <a:cs typeface="Arial" pitchFamily="34" charset="0"/>
              </a:rPr>
              <a:t>E pluribus </a:t>
            </a:r>
            <a:r>
              <a:rPr lang="en-US" sz="3000" b="1" i="1" dirty="0" err="1" smtClean="0">
                <a:solidFill>
                  <a:srgbClr val="008080"/>
                </a:solidFill>
                <a:latin typeface="Arial" pitchFamily="34" charset="0"/>
                <a:ea typeface="Adobe Gothic Std B" pitchFamily="34" charset="-128"/>
                <a:cs typeface="Arial" pitchFamily="34" charset="0"/>
              </a:rPr>
              <a:t>unum</a:t>
            </a:r>
            <a:r>
              <a:rPr lang="en-US" sz="3000" b="1" dirty="0" smtClean="0">
                <a:solidFill>
                  <a:srgbClr val="008080"/>
                </a:solidFill>
                <a:latin typeface="Arial" pitchFamily="34" charset="0"/>
                <a:ea typeface="Adobe Gothic Std B" pitchFamily="34" charset="-128"/>
                <a:cs typeface="Arial" pitchFamily="34" charset="0"/>
              </a:rPr>
              <a:t> (“out of many, one”) is a Latin phrase found on most American currency. </a:t>
            </a:r>
            <a:endParaRPr lang="en-US" sz="3000" b="1" dirty="0">
              <a:solidFill>
                <a:srgbClr val="008080"/>
              </a:solidFill>
              <a:latin typeface="Arial" pitchFamily="34" charset="0"/>
              <a:ea typeface="Adobe Gothic Std B" pitchFamily="34" charset="-128"/>
              <a:cs typeface="Arial" pitchFamily="34" charset="0"/>
            </a:endParaRPr>
          </a:p>
        </p:txBody>
      </p:sp>
      <p:pic>
        <p:nvPicPr>
          <p:cNvPr id="5" name="Picture 4" descr="702-e_pluribus_unum .png"/>
          <p:cNvPicPr>
            <a:picLocks noChangeAspect="1"/>
          </p:cNvPicPr>
          <p:nvPr/>
        </p:nvPicPr>
        <p:blipFill>
          <a:blip r:embed="rId2" cstate="print"/>
          <a:stretch>
            <a:fillRect/>
          </a:stretch>
        </p:blipFill>
        <p:spPr>
          <a:xfrm>
            <a:off x="152400" y="1905000"/>
            <a:ext cx="3810868" cy="3645731"/>
          </a:xfrm>
          <a:prstGeom prst="rect">
            <a:avLst/>
          </a:prstGeom>
        </p:spPr>
      </p:pic>
    </p:spTree>
  </p:cSld>
  <p:clrMapOvr>
    <a:masterClrMapping/>
  </p:clrMapOvr>
  <p:transition advTm="1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228600"/>
            <a:ext cx="8686800" cy="430887"/>
          </a:xfrm>
          <a:prstGeom prst="rect">
            <a:avLst/>
          </a:prstGeom>
          <a:noFill/>
        </p:spPr>
        <p:txBody>
          <a:bodyPr wrap="square" rtlCol="0">
            <a:spAutoFit/>
          </a:bodyPr>
          <a:lstStyle/>
          <a:p>
            <a:r>
              <a:rPr lang="en-US" sz="2200" dirty="0" smtClean="0">
                <a:latin typeface="Adobe Gothic Std B" pitchFamily="34" charset="-128"/>
                <a:ea typeface="Adobe Gothic Std B" pitchFamily="34" charset="-128"/>
              </a:rPr>
              <a:t>Latin and Other European Languages   </a:t>
            </a:r>
            <a:r>
              <a:rPr lang="en-US" sz="2200" dirty="0" smtClean="0">
                <a:latin typeface="Adobe Gothic Std B" pitchFamily="34" charset="-128"/>
                <a:ea typeface="Adobe Gothic Std B" pitchFamily="34" charset="-128"/>
              </a:rPr>
              <a:t>                            </a:t>
            </a:r>
            <a:r>
              <a:rPr lang="en-US" sz="2200" dirty="0" smtClean="0">
                <a:latin typeface="Adobe Gothic Std B" pitchFamily="34" charset="-128"/>
                <a:ea typeface="Adobe Gothic Std B" pitchFamily="34" charset="-128"/>
              </a:rPr>
              <a:t>Ancient Rome</a:t>
            </a:r>
            <a:endParaRPr lang="en-US" sz="2200" dirty="0">
              <a:latin typeface="Adobe Gothic Std B" pitchFamily="34" charset="-128"/>
              <a:ea typeface="Adobe Gothic Std B" pitchFamily="34" charset="-128"/>
            </a:endParaRPr>
          </a:p>
        </p:txBody>
      </p:sp>
      <p:sp>
        <p:nvSpPr>
          <p:cNvPr id="11265" name="Rectangle 1"/>
          <p:cNvSpPr>
            <a:spLocks noChangeArrowheads="1"/>
          </p:cNvSpPr>
          <p:nvPr/>
        </p:nvSpPr>
        <p:spPr bwMode="auto">
          <a:xfrm>
            <a:off x="3886200" y="1600200"/>
            <a:ext cx="5029200" cy="42473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sz="3000" b="1" dirty="0" smtClean="0">
                <a:solidFill>
                  <a:srgbClr val="008080"/>
                </a:solidFill>
                <a:latin typeface="Arial" pitchFamily="34" charset="0"/>
                <a:ea typeface="Adobe Gothic Std B" pitchFamily="34" charset="-128"/>
                <a:cs typeface="Arial" pitchFamily="34" charset="0"/>
              </a:rPr>
              <a:t>Many students throughout the world continue to study Latin as Latin vocabulary is still widely used in law, medicine and philosophy. </a:t>
            </a:r>
            <a:r>
              <a:rPr lang="en-US" sz="3000" b="1" i="1" dirty="0" smtClean="0">
                <a:latin typeface="Arial" pitchFamily="34" charset="0"/>
                <a:ea typeface="Adobe Gothic Std B" pitchFamily="34" charset="-128"/>
                <a:cs typeface="Arial" pitchFamily="34" charset="0"/>
              </a:rPr>
              <a:t>E pluribus </a:t>
            </a:r>
            <a:r>
              <a:rPr lang="en-US" sz="3000" b="1" i="1" dirty="0" err="1" smtClean="0">
                <a:latin typeface="Arial" pitchFamily="34" charset="0"/>
                <a:ea typeface="Adobe Gothic Std B" pitchFamily="34" charset="-128"/>
                <a:cs typeface="Arial" pitchFamily="34" charset="0"/>
              </a:rPr>
              <a:t>unum</a:t>
            </a:r>
            <a:r>
              <a:rPr lang="en-US" sz="3000" b="1" dirty="0" smtClean="0">
                <a:latin typeface="Arial" pitchFamily="34" charset="0"/>
                <a:ea typeface="Adobe Gothic Std B" pitchFamily="34" charset="-128"/>
                <a:cs typeface="Arial" pitchFamily="34" charset="0"/>
              </a:rPr>
              <a:t> (“out of many, one”) is a Latin phrase found on most American currency. </a:t>
            </a:r>
            <a:endParaRPr lang="en-US" sz="3000" b="1" dirty="0">
              <a:latin typeface="Arial" pitchFamily="34" charset="0"/>
              <a:ea typeface="Adobe Gothic Std B" pitchFamily="34" charset="-128"/>
              <a:cs typeface="Arial" pitchFamily="34" charset="0"/>
            </a:endParaRPr>
          </a:p>
        </p:txBody>
      </p:sp>
      <p:pic>
        <p:nvPicPr>
          <p:cNvPr id="5" name="Picture 4" descr="702-e_pluribus_unum .png"/>
          <p:cNvPicPr>
            <a:picLocks noChangeAspect="1"/>
          </p:cNvPicPr>
          <p:nvPr/>
        </p:nvPicPr>
        <p:blipFill>
          <a:blip r:embed="rId2" cstate="print"/>
          <a:stretch>
            <a:fillRect/>
          </a:stretch>
        </p:blipFill>
        <p:spPr>
          <a:xfrm>
            <a:off x="152400" y="1905000"/>
            <a:ext cx="3810868" cy="3645731"/>
          </a:xfrm>
          <a:prstGeom prst="rect">
            <a:avLst/>
          </a:prstGeom>
        </p:spPr>
      </p:pic>
    </p:spTree>
  </p:cSld>
  <p:clrMapOvr>
    <a:masterClrMapping/>
  </p:clrMapOvr>
  <p:transition advTm="7578">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228600"/>
            <a:ext cx="8686800" cy="430887"/>
          </a:xfrm>
          <a:prstGeom prst="rect">
            <a:avLst/>
          </a:prstGeom>
          <a:noFill/>
        </p:spPr>
        <p:txBody>
          <a:bodyPr wrap="square" rtlCol="0">
            <a:spAutoFit/>
          </a:bodyPr>
          <a:lstStyle/>
          <a:p>
            <a:r>
              <a:rPr lang="en-US" sz="2200" dirty="0" smtClean="0">
                <a:latin typeface="Adobe Gothic Std B" pitchFamily="34" charset="-128"/>
                <a:ea typeface="Adobe Gothic Std B" pitchFamily="34" charset="-128"/>
              </a:rPr>
              <a:t>Latin and Other European Languages   </a:t>
            </a:r>
            <a:r>
              <a:rPr lang="en-US" sz="2200" dirty="0" smtClean="0">
                <a:latin typeface="Adobe Gothic Std B" pitchFamily="34" charset="-128"/>
                <a:ea typeface="Adobe Gothic Std B" pitchFamily="34" charset="-128"/>
              </a:rPr>
              <a:t>                            </a:t>
            </a:r>
            <a:r>
              <a:rPr lang="en-US" sz="2200" dirty="0" smtClean="0">
                <a:latin typeface="Adobe Gothic Std B" pitchFamily="34" charset="-128"/>
                <a:ea typeface="Adobe Gothic Std B" pitchFamily="34" charset="-128"/>
              </a:rPr>
              <a:t>Ancient Rome</a:t>
            </a:r>
            <a:endParaRPr lang="en-US" sz="2200" dirty="0">
              <a:latin typeface="Adobe Gothic Std B" pitchFamily="34" charset="-128"/>
              <a:ea typeface="Adobe Gothic Std B" pitchFamily="34" charset="-128"/>
            </a:endParaRPr>
          </a:p>
        </p:txBody>
      </p:sp>
      <p:sp>
        <p:nvSpPr>
          <p:cNvPr id="11265" name="Rectangle 1"/>
          <p:cNvSpPr>
            <a:spLocks noChangeArrowheads="1"/>
          </p:cNvSpPr>
          <p:nvPr/>
        </p:nvSpPr>
        <p:spPr bwMode="auto">
          <a:xfrm>
            <a:off x="381000" y="1179983"/>
            <a:ext cx="5562600" cy="42473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sz="3000" b="1" dirty="0" smtClean="0">
                <a:latin typeface="Arial" pitchFamily="34" charset="0"/>
                <a:ea typeface="Adobe Gothic Std B" pitchFamily="34" charset="-128"/>
                <a:cs typeface="Arial" pitchFamily="34" charset="0"/>
              </a:rPr>
              <a:t>Most Europeans speak Romance, Slavic or Germanic languages. </a:t>
            </a:r>
            <a:r>
              <a:rPr lang="en-US" sz="3000" b="1" dirty="0" smtClean="0">
                <a:solidFill>
                  <a:srgbClr val="008080"/>
                </a:solidFill>
                <a:latin typeface="Arial" pitchFamily="34" charset="0"/>
                <a:ea typeface="Adobe Gothic Std B" pitchFamily="34" charset="-128"/>
                <a:cs typeface="Arial" pitchFamily="34" charset="0"/>
              </a:rPr>
              <a:t>Slavic languages are spoken primarily in Eastern Europe, particularly in Poland, Russia, Croatia, Slovenia, Bulgaria, Macedonia, Bosnia and Serbia. </a:t>
            </a:r>
            <a:endParaRPr lang="en-US" sz="3000" b="1" dirty="0">
              <a:solidFill>
                <a:srgbClr val="008080"/>
              </a:solidFill>
              <a:latin typeface="Arial" pitchFamily="34" charset="0"/>
              <a:ea typeface="Adobe Gothic Std B" pitchFamily="34" charset="-128"/>
              <a:cs typeface="Arial" pitchFamily="34" charset="0"/>
            </a:endParaRPr>
          </a:p>
        </p:txBody>
      </p:sp>
      <p:pic>
        <p:nvPicPr>
          <p:cNvPr id="5" name="Picture 4" descr="702-slavic.png"/>
          <p:cNvPicPr>
            <a:picLocks noChangeAspect="1"/>
          </p:cNvPicPr>
          <p:nvPr/>
        </p:nvPicPr>
        <p:blipFill>
          <a:blip r:embed="rId2" cstate="print"/>
          <a:stretch>
            <a:fillRect/>
          </a:stretch>
        </p:blipFill>
        <p:spPr>
          <a:xfrm>
            <a:off x="5333132" y="3212269"/>
            <a:ext cx="3810868" cy="3645731"/>
          </a:xfrm>
          <a:prstGeom prst="rect">
            <a:avLst/>
          </a:prstGeom>
        </p:spPr>
      </p:pic>
    </p:spTree>
  </p:cSld>
  <p:clrMapOvr>
    <a:masterClrMapping/>
  </p:clrMapOvr>
  <p:transition advTm="5063">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228600"/>
            <a:ext cx="8686800" cy="430887"/>
          </a:xfrm>
          <a:prstGeom prst="rect">
            <a:avLst/>
          </a:prstGeom>
          <a:noFill/>
        </p:spPr>
        <p:txBody>
          <a:bodyPr wrap="square" rtlCol="0">
            <a:spAutoFit/>
          </a:bodyPr>
          <a:lstStyle/>
          <a:p>
            <a:r>
              <a:rPr lang="en-US" sz="2200" dirty="0" smtClean="0">
                <a:latin typeface="Adobe Gothic Std B" pitchFamily="34" charset="-128"/>
                <a:ea typeface="Adobe Gothic Std B" pitchFamily="34" charset="-128"/>
              </a:rPr>
              <a:t>Latin and Other European Languages   </a:t>
            </a:r>
            <a:r>
              <a:rPr lang="en-US" sz="2200" dirty="0" smtClean="0">
                <a:latin typeface="Adobe Gothic Std B" pitchFamily="34" charset="-128"/>
                <a:ea typeface="Adobe Gothic Std B" pitchFamily="34" charset="-128"/>
              </a:rPr>
              <a:t>                            </a:t>
            </a:r>
            <a:r>
              <a:rPr lang="en-US" sz="2200" dirty="0" smtClean="0">
                <a:latin typeface="Adobe Gothic Std B" pitchFamily="34" charset="-128"/>
                <a:ea typeface="Adobe Gothic Std B" pitchFamily="34" charset="-128"/>
              </a:rPr>
              <a:t>Ancient Rome</a:t>
            </a:r>
            <a:endParaRPr lang="en-US" sz="2200" dirty="0">
              <a:latin typeface="Adobe Gothic Std B" pitchFamily="34" charset="-128"/>
              <a:ea typeface="Adobe Gothic Std B" pitchFamily="34" charset="-128"/>
            </a:endParaRPr>
          </a:p>
        </p:txBody>
      </p:sp>
      <p:sp>
        <p:nvSpPr>
          <p:cNvPr id="11265" name="Rectangle 1"/>
          <p:cNvSpPr>
            <a:spLocks noChangeArrowheads="1"/>
          </p:cNvSpPr>
          <p:nvPr/>
        </p:nvSpPr>
        <p:spPr bwMode="auto">
          <a:xfrm>
            <a:off x="381000" y="1179983"/>
            <a:ext cx="5562600" cy="42473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sz="3000" b="1" dirty="0" smtClean="0">
                <a:solidFill>
                  <a:srgbClr val="008080"/>
                </a:solidFill>
                <a:latin typeface="Arial" pitchFamily="34" charset="0"/>
                <a:ea typeface="Adobe Gothic Std B" pitchFamily="34" charset="-128"/>
                <a:cs typeface="Arial" pitchFamily="34" charset="0"/>
              </a:rPr>
              <a:t>Most Europeans speak Romance, Slavic or Germanic languages. </a:t>
            </a:r>
            <a:r>
              <a:rPr lang="en-US" sz="3000" b="1" dirty="0" smtClean="0">
                <a:latin typeface="Arial" pitchFamily="34" charset="0"/>
                <a:ea typeface="Adobe Gothic Std B" pitchFamily="34" charset="-128"/>
                <a:cs typeface="Arial" pitchFamily="34" charset="0"/>
              </a:rPr>
              <a:t>Slavic languages are spoken primarily in Eastern Europe, particularly in Poland, Russia, Croatia, Slovenia, Bulgaria, Macedonia, Bosnia and Serbia. </a:t>
            </a:r>
            <a:endParaRPr lang="en-US" sz="3000" b="1" dirty="0">
              <a:latin typeface="Arial" pitchFamily="34" charset="0"/>
              <a:ea typeface="Adobe Gothic Std B" pitchFamily="34" charset="-128"/>
              <a:cs typeface="Arial" pitchFamily="34" charset="0"/>
            </a:endParaRPr>
          </a:p>
        </p:txBody>
      </p:sp>
      <p:pic>
        <p:nvPicPr>
          <p:cNvPr id="5" name="Picture 4" descr="702-slavic.png"/>
          <p:cNvPicPr>
            <a:picLocks noChangeAspect="1"/>
          </p:cNvPicPr>
          <p:nvPr/>
        </p:nvPicPr>
        <p:blipFill>
          <a:blip r:embed="rId2" cstate="print"/>
          <a:stretch>
            <a:fillRect/>
          </a:stretch>
        </p:blipFill>
        <p:spPr>
          <a:xfrm>
            <a:off x="5333132" y="3212269"/>
            <a:ext cx="3810868" cy="3645731"/>
          </a:xfrm>
          <a:prstGeom prst="rect">
            <a:avLst/>
          </a:prstGeom>
        </p:spPr>
      </p:pic>
    </p:spTree>
  </p:cSld>
  <p:clrMapOvr>
    <a:masterClrMapping/>
  </p:clrMapOvr>
  <p:transition advTm="13750">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228600"/>
            <a:ext cx="8686800" cy="430887"/>
          </a:xfrm>
          <a:prstGeom prst="rect">
            <a:avLst/>
          </a:prstGeom>
          <a:noFill/>
        </p:spPr>
        <p:txBody>
          <a:bodyPr wrap="square" rtlCol="0">
            <a:spAutoFit/>
          </a:bodyPr>
          <a:lstStyle/>
          <a:p>
            <a:r>
              <a:rPr lang="en-US" sz="2200" dirty="0" smtClean="0">
                <a:latin typeface="Adobe Gothic Std B" pitchFamily="34" charset="-128"/>
                <a:ea typeface="Adobe Gothic Std B" pitchFamily="34" charset="-128"/>
              </a:rPr>
              <a:t>Latin and Other European Languages   </a:t>
            </a:r>
            <a:r>
              <a:rPr lang="en-US" sz="2200" dirty="0" smtClean="0">
                <a:latin typeface="Adobe Gothic Std B" pitchFamily="34" charset="-128"/>
                <a:ea typeface="Adobe Gothic Std B" pitchFamily="34" charset="-128"/>
              </a:rPr>
              <a:t>                            </a:t>
            </a:r>
            <a:r>
              <a:rPr lang="en-US" sz="2200" dirty="0" smtClean="0">
                <a:latin typeface="Adobe Gothic Std B" pitchFamily="34" charset="-128"/>
                <a:ea typeface="Adobe Gothic Std B" pitchFamily="34" charset="-128"/>
              </a:rPr>
              <a:t>Ancient Rome</a:t>
            </a:r>
            <a:endParaRPr lang="en-US" sz="2200" dirty="0">
              <a:latin typeface="Adobe Gothic Std B" pitchFamily="34" charset="-128"/>
              <a:ea typeface="Adobe Gothic Std B" pitchFamily="34" charset="-128"/>
            </a:endParaRPr>
          </a:p>
        </p:txBody>
      </p:sp>
      <p:sp>
        <p:nvSpPr>
          <p:cNvPr id="11265" name="Rectangle 1"/>
          <p:cNvSpPr>
            <a:spLocks noChangeArrowheads="1"/>
          </p:cNvSpPr>
          <p:nvPr/>
        </p:nvSpPr>
        <p:spPr bwMode="auto">
          <a:xfrm>
            <a:off x="533400" y="1295400"/>
            <a:ext cx="5105400"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sz="3000" b="1" dirty="0" smtClean="0">
                <a:latin typeface="Arial" pitchFamily="34" charset="0"/>
                <a:ea typeface="Adobe Gothic Std B" pitchFamily="34" charset="-128"/>
                <a:cs typeface="Arial" pitchFamily="34" charset="0"/>
              </a:rPr>
              <a:t>Germanic languages are spoken primarily in northern Europe, including the Netherlands, Sweden, Denmark, Germany and the United Kingdom. </a:t>
            </a:r>
            <a:endParaRPr lang="en-US" sz="3000" b="1" dirty="0">
              <a:latin typeface="Arial" pitchFamily="34" charset="0"/>
              <a:ea typeface="Adobe Gothic Std B" pitchFamily="34" charset="-128"/>
              <a:cs typeface="Arial" pitchFamily="34" charset="0"/>
            </a:endParaRPr>
          </a:p>
        </p:txBody>
      </p:sp>
      <p:pic>
        <p:nvPicPr>
          <p:cNvPr id="5" name="Picture 4" descr="702-germanic.png"/>
          <p:cNvPicPr>
            <a:picLocks noChangeAspect="1"/>
          </p:cNvPicPr>
          <p:nvPr/>
        </p:nvPicPr>
        <p:blipFill>
          <a:blip r:embed="rId2" cstate="print"/>
          <a:stretch>
            <a:fillRect/>
          </a:stretch>
        </p:blipFill>
        <p:spPr>
          <a:xfrm>
            <a:off x="5333132" y="3212269"/>
            <a:ext cx="3810868" cy="3645731"/>
          </a:xfrm>
          <a:prstGeom prst="rect">
            <a:avLst/>
          </a:prstGeom>
        </p:spPr>
      </p:pic>
    </p:spTree>
  </p:cSld>
  <p:clrMapOvr>
    <a:masterClrMapping/>
  </p:clrMapOvr>
  <p:transition advTm="10187">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228600"/>
            <a:ext cx="8686800" cy="430887"/>
          </a:xfrm>
          <a:prstGeom prst="rect">
            <a:avLst/>
          </a:prstGeom>
          <a:noFill/>
        </p:spPr>
        <p:txBody>
          <a:bodyPr wrap="square" rtlCol="0">
            <a:spAutoFit/>
          </a:bodyPr>
          <a:lstStyle/>
          <a:p>
            <a:r>
              <a:rPr lang="en-US" sz="2200" dirty="0" smtClean="0">
                <a:latin typeface="Adobe Gothic Std B" pitchFamily="34" charset="-128"/>
                <a:ea typeface="Adobe Gothic Std B" pitchFamily="34" charset="-128"/>
              </a:rPr>
              <a:t>Latin and Other European Languages   </a:t>
            </a:r>
            <a:r>
              <a:rPr lang="en-US" sz="2200" dirty="0" smtClean="0">
                <a:latin typeface="Adobe Gothic Std B" pitchFamily="34" charset="-128"/>
                <a:ea typeface="Adobe Gothic Std B" pitchFamily="34" charset="-128"/>
              </a:rPr>
              <a:t>                            </a:t>
            </a:r>
            <a:r>
              <a:rPr lang="en-US" sz="2200" dirty="0" smtClean="0">
                <a:latin typeface="Adobe Gothic Std B" pitchFamily="34" charset="-128"/>
                <a:ea typeface="Adobe Gothic Std B" pitchFamily="34" charset="-128"/>
              </a:rPr>
              <a:t>Ancient Rome</a:t>
            </a:r>
            <a:endParaRPr lang="en-US" sz="2200" dirty="0">
              <a:latin typeface="Adobe Gothic Std B" pitchFamily="34" charset="-128"/>
              <a:ea typeface="Adobe Gothic Std B" pitchFamily="34" charset="-128"/>
            </a:endParaRPr>
          </a:p>
        </p:txBody>
      </p:sp>
      <p:sp>
        <p:nvSpPr>
          <p:cNvPr id="11265" name="Rectangle 1"/>
          <p:cNvSpPr>
            <a:spLocks noChangeArrowheads="1"/>
          </p:cNvSpPr>
          <p:nvPr/>
        </p:nvSpPr>
        <p:spPr bwMode="auto">
          <a:xfrm>
            <a:off x="533400" y="838200"/>
            <a:ext cx="876300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sz="3000" b="1" dirty="0" smtClean="0">
                <a:latin typeface="Arial" pitchFamily="34" charset="0"/>
                <a:ea typeface="Adobe Gothic Std B" pitchFamily="34" charset="-128"/>
                <a:cs typeface="Arial" pitchFamily="34" charset="0"/>
              </a:rPr>
              <a:t>Modern English evolved from Germanic speaking tribes who settled in Great Britain in the tenth and eleventh centuries.   </a:t>
            </a:r>
            <a:r>
              <a:rPr lang="en-US" sz="3000" b="1" dirty="0" smtClean="0">
                <a:solidFill>
                  <a:srgbClr val="008080"/>
                </a:solidFill>
                <a:latin typeface="Arial" pitchFamily="34" charset="0"/>
                <a:ea typeface="Adobe Gothic Std B" pitchFamily="34" charset="-128"/>
                <a:cs typeface="Arial" pitchFamily="34" charset="0"/>
              </a:rPr>
              <a:t>Scholars believe that English as spoken in </a:t>
            </a:r>
            <a:r>
              <a:rPr lang="en-US" sz="2600" b="1" dirty="0" smtClean="0">
                <a:solidFill>
                  <a:srgbClr val="008080"/>
                </a:solidFill>
                <a:latin typeface="Arial" pitchFamily="34" charset="0"/>
                <a:ea typeface="Adobe Gothic Std B" pitchFamily="34" charset="-128"/>
                <a:cs typeface="Arial" pitchFamily="34" charset="0"/>
              </a:rPr>
              <a:t>AD</a:t>
            </a:r>
            <a:r>
              <a:rPr lang="en-US" sz="3000" b="1" dirty="0" smtClean="0">
                <a:solidFill>
                  <a:srgbClr val="008080"/>
                </a:solidFill>
                <a:latin typeface="Arial" pitchFamily="34" charset="0"/>
                <a:ea typeface="Adobe Gothic Std B" pitchFamily="34" charset="-128"/>
                <a:cs typeface="Arial" pitchFamily="34" charset="0"/>
              </a:rPr>
              <a:t>1000 would sound similar to the Frisian </a:t>
            </a:r>
            <a:r>
              <a:rPr lang="en-US" sz="3000" b="1" dirty="0" smtClean="0">
                <a:solidFill>
                  <a:srgbClr val="008080"/>
                </a:solidFill>
                <a:latin typeface="Arial" pitchFamily="34" charset="0"/>
                <a:ea typeface="Adobe Gothic Std B" pitchFamily="34" charset="-128"/>
                <a:cs typeface="Arial" pitchFamily="34" charset="0"/>
              </a:rPr>
              <a:t/>
            </a:r>
            <a:br>
              <a:rPr lang="en-US" sz="3000" b="1" dirty="0" smtClean="0">
                <a:solidFill>
                  <a:srgbClr val="008080"/>
                </a:solidFill>
                <a:latin typeface="Arial" pitchFamily="34" charset="0"/>
                <a:ea typeface="Adobe Gothic Std B" pitchFamily="34" charset="-128"/>
                <a:cs typeface="Arial" pitchFamily="34" charset="0"/>
              </a:rPr>
            </a:br>
            <a:r>
              <a:rPr lang="en-US" sz="3000" b="1" dirty="0" smtClean="0">
                <a:solidFill>
                  <a:srgbClr val="008080"/>
                </a:solidFill>
                <a:latin typeface="Arial" pitchFamily="34" charset="0"/>
                <a:ea typeface="Adobe Gothic Std B" pitchFamily="34" charset="-128"/>
                <a:cs typeface="Arial" pitchFamily="34" charset="0"/>
              </a:rPr>
              <a:t>languages </a:t>
            </a:r>
            <a:r>
              <a:rPr lang="en-US" sz="3000" b="1" dirty="0" smtClean="0">
                <a:solidFill>
                  <a:srgbClr val="008080"/>
                </a:solidFill>
                <a:latin typeface="Arial" pitchFamily="34" charset="0"/>
                <a:ea typeface="Adobe Gothic Std B" pitchFamily="34" charset="-128"/>
                <a:cs typeface="Arial" pitchFamily="34" charset="0"/>
              </a:rPr>
              <a:t>spoken in the </a:t>
            </a:r>
            <a:r>
              <a:rPr lang="en-US" sz="3000" b="1" dirty="0" smtClean="0">
                <a:solidFill>
                  <a:srgbClr val="008080"/>
                </a:solidFill>
                <a:latin typeface="Arial" pitchFamily="34" charset="0"/>
                <a:ea typeface="Adobe Gothic Std B" pitchFamily="34" charset="-128"/>
                <a:cs typeface="Arial" pitchFamily="34" charset="0"/>
              </a:rPr>
              <a:t/>
            </a:r>
            <a:br>
              <a:rPr lang="en-US" sz="3000" b="1" dirty="0" smtClean="0">
                <a:solidFill>
                  <a:srgbClr val="008080"/>
                </a:solidFill>
                <a:latin typeface="Arial" pitchFamily="34" charset="0"/>
                <a:ea typeface="Adobe Gothic Std B" pitchFamily="34" charset="-128"/>
                <a:cs typeface="Arial" pitchFamily="34" charset="0"/>
              </a:rPr>
            </a:br>
            <a:r>
              <a:rPr lang="en-US" sz="3000" b="1" dirty="0" smtClean="0">
                <a:solidFill>
                  <a:srgbClr val="008080"/>
                </a:solidFill>
                <a:latin typeface="Arial" pitchFamily="34" charset="0"/>
                <a:ea typeface="Adobe Gothic Std B" pitchFamily="34" charset="-128"/>
                <a:cs typeface="Arial" pitchFamily="34" charset="0"/>
              </a:rPr>
              <a:t>Netherlands </a:t>
            </a:r>
            <a:r>
              <a:rPr lang="en-US" sz="3000" b="1" dirty="0" smtClean="0">
                <a:solidFill>
                  <a:srgbClr val="008080"/>
                </a:solidFill>
                <a:latin typeface="Arial" pitchFamily="34" charset="0"/>
                <a:ea typeface="Adobe Gothic Std B" pitchFamily="34" charset="-128"/>
                <a:cs typeface="Arial" pitchFamily="34" charset="0"/>
              </a:rPr>
              <a:t>and Denmark </a:t>
            </a:r>
            <a:r>
              <a:rPr lang="en-US" sz="3000" b="1" dirty="0" smtClean="0">
                <a:solidFill>
                  <a:srgbClr val="008080"/>
                </a:solidFill>
                <a:latin typeface="Arial" pitchFamily="34" charset="0"/>
                <a:ea typeface="Adobe Gothic Std B" pitchFamily="34" charset="-128"/>
                <a:cs typeface="Arial" pitchFamily="34" charset="0"/>
              </a:rPr>
              <a:t/>
            </a:r>
            <a:br>
              <a:rPr lang="en-US" sz="3000" b="1" dirty="0" smtClean="0">
                <a:solidFill>
                  <a:srgbClr val="008080"/>
                </a:solidFill>
                <a:latin typeface="Arial" pitchFamily="34" charset="0"/>
                <a:ea typeface="Adobe Gothic Std B" pitchFamily="34" charset="-128"/>
                <a:cs typeface="Arial" pitchFamily="34" charset="0"/>
              </a:rPr>
            </a:br>
            <a:r>
              <a:rPr lang="en-US" sz="3000" b="1" dirty="0" smtClean="0">
                <a:solidFill>
                  <a:srgbClr val="008080"/>
                </a:solidFill>
                <a:latin typeface="Arial" pitchFamily="34" charset="0"/>
                <a:ea typeface="Adobe Gothic Std B" pitchFamily="34" charset="-128"/>
                <a:cs typeface="Arial" pitchFamily="34" charset="0"/>
              </a:rPr>
              <a:t>today</a:t>
            </a:r>
            <a:r>
              <a:rPr lang="en-US" sz="3000" b="1" dirty="0" smtClean="0">
                <a:solidFill>
                  <a:srgbClr val="008080"/>
                </a:solidFill>
                <a:latin typeface="Arial" pitchFamily="34" charset="0"/>
                <a:ea typeface="Adobe Gothic Std B" pitchFamily="34" charset="-128"/>
                <a:cs typeface="Arial" pitchFamily="34" charset="0"/>
              </a:rPr>
              <a:t>.  The Germanic </a:t>
            </a:r>
            <a:r>
              <a:rPr lang="en-US" sz="3000" b="1" dirty="0" smtClean="0">
                <a:solidFill>
                  <a:srgbClr val="008080"/>
                </a:solidFill>
                <a:latin typeface="Arial" pitchFamily="34" charset="0"/>
                <a:ea typeface="Adobe Gothic Std B" pitchFamily="34" charset="-128"/>
                <a:cs typeface="Arial" pitchFamily="34" charset="0"/>
              </a:rPr>
              <a:t/>
            </a:r>
            <a:br>
              <a:rPr lang="en-US" sz="3000" b="1" dirty="0" smtClean="0">
                <a:solidFill>
                  <a:srgbClr val="008080"/>
                </a:solidFill>
                <a:latin typeface="Arial" pitchFamily="34" charset="0"/>
                <a:ea typeface="Adobe Gothic Std B" pitchFamily="34" charset="-128"/>
                <a:cs typeface="Arial" pitchFamily="34" charset="0"/>
              </a:rPr>
            </a:br>
            <a:r>
              <a:rPr lang="en-US" sz="3000" b="1" dirty="0" smtClean="0">
                <a:solidFill>
                  <a:srgbClr val="008080"/>
                </a:solidFill>
                <a:latin typeface="Arial" pitchFamily="34" charset="0"/>
                <a:ea typeface="Adobe Gothic Std B" pitchFamily="34" charset="-128"/>
                <a:cs typeface="Arial" pitchFamily="34" charset="0"/>
              </a:rPr>
              <a:t>speakers displaced </a:t>
            </a:r>
            <a:r>
              <a:rPr lang="en-US" sz="3000" b="1" dirty="0" smtClean="0">
                <a:solidFill>
                  <a:srgbClr val="008080"/>
                </a:solidFill>
                <a:latin typeface="Arial" pitchFamily="34" charset="0"/>
                <a:ea typeface="Adobe Gothic Std B" pitchFamily="34" charset="-128"/>
                <a:cs typeface="Arial" pitchFamily="34" charset="0"/>
              </a:rPr>
              <a:t>Latin </a:t>
            </a:r>
            <a:r>
              <a:rPr lang="en-US" sz="3000" b="1" dirty="0" smtClean="0">
                <a:solidFill>
                  <a:srgbClr val="008080"/>
                </a:solidFill>
                <a:latin typeface="Arial" pitchFamily="34" charset="0"/>
                <a:ea typeface="Adobe Gothic Std B" pitchFamily="34" charset="-128"/>
                <a:cs typeface="Arial" pitchFamily="34" charset="0"/>
              </a:rPr>
              <a:t/>
            </a:r>
            <a:br>
              <a:rPr lang="en-US" sz="3000" b="1" dirty="0" smtClean="0">
                <a:solidFill>
                  <a:srgbClr val="008080"/>
                </a:solidFill>
                <a:latin typeface="Arial" pitchFamily="34" charset="0"/>
                <a:ea typeface="Adobe Gothic Std B" pitchFamily="34" charset="-128"/>
                <a:cs typeface="Arial" pitchFamily="34" charset="0"/>
              </a:rPr>
            </a:br>
            <a:r>
              <a:rPr lang="en-US" sz="3000" b="1" dirty="0" smtClean="0">
                <a:solidFill>
                  <a:srgbClr val="008080"/>
                </a:solidFill>
                <a:latin typeface="Arial" pitchFamily="34" charset="0"/>
                <a:ea typeface="Adobe Gothic Std B" pitchFamily="34" charset="-128"/>
                <a:cs typeface="Arial" pitchFamily="34" charset="0"/>
              </a:rPr>
              <a:t>and </a:t>
            </a:r>
            <a:r>
              <a:rPr lang="en-US" sz="3000" b="1" dirty="0" smtClean="0">
                <a:solidFill>
                  <a:srgbClr val="008080"/>
                </a:solidFill>
                <a:latin typeface="Arial" pitchFamily="34" charset="0"/>
                <a:ea typeface="Adobe Gothic Std B" pitchFamily="34" charset="-128"/>
                <a:cs typeface="Arial" pitchFamily="34" charset="0"/>
              </a:rPr>
              <a:t>many </a:t>
            </a:r>
            <a:r>
              <a:rPr lang="en-US" sz="3000" b="1" dirty="0" smtClean="0">
                <a:solidFill>
                  <a:srgbClr val="008080"/>
                </a:solidFill>
                <a:latin typeface="Arial" pitchFamily="34" charset="0"/>
                <a:ea typeface="Adobe Gothic Std B" pitchFamily="34" charset="-128"/>
                <a:cs typeface="Arial" pitchFamily="34" charset="0"/>
              </a:rPr>
              <a:t>Celtic </a:t>
            </a:r>
            <a:r>
              <a:rPr lang="en-US" sz="3000" b="1" dirty="0" smtClean="0">
                <a:solidFill>
                  <a:srgbClr val="008080"/>
                </a:solidFill>
                <a:latin typeface="Arial" pitchFamily="34" charset="0"/>
                <a:ea typeface="Adobe Gothic Std B" pitchFamily="34" charset="-128"/>
                <a:cs typeface="Arial" pitchFamily="34" charset="0"/>
              </a:rPr>
              <a:t>languages </a:t>
            </a:r>
            <a:r>
              <a:rPr lang="en-US" sz="3000" b="1" dirty="0" smtClean="0">
                <a:solidFill>
                  <a:srgbClr val="008080"/>
                </a:solidFill>
                <a:latin typeface="Arial" pitchFamily="34" charset="0"/>
                <a:ea typeface="Adobe Gothic Std B" pitchFamily="34" charset="-128"/>
                <a:cs typeface="Arial" pitchFamily="34" charset="0"/>
              </a:rPr>
              <a:t/>
            </a:r>
            <a:br>
              <a:rPr lang="en-US" sz="3000" b="1" dirty="0" smtClean="0">
                <a:solidFill>
                  <a:srgbClr val="008080"/>
                </a:solidFill>
                <a:latin typeface="Arial" pitchFamily="34" charset="0"/>
                <a:ea typeface="Adobe Gothic Std B" pitchFamily="34" charset="-128"/>
                <a:cs typeface="Arial" pitchFamily="34" charset="0"/>
              </a:rPr>
            </a:br>
            <a:r>
              <a:rPr lang="en-US" sz="3000" b="1" dirty="0" smtClean="0">
                <a:solidFill>
                  <a:srgbClr val="008080"/>
                </a:solidFill>
                <a:latin typeface="Arial" pitchFamily="34" charset="0"/>
                <a:ea typeface="Adobe Gothic Std B" pitchFamily="34" charset="-128"/>
                <a:cs typeface="Arial" pitchFamily="34" charset="0"/>
              </a:rPr>
              <a:t>that </a:t>
            </a:r>
            <a:r>
              <a:rPr lang="en-US" sz="3000" b="1" dirty="0" smtClean="0">
                <a:solidFill>
                  <a:srgbClr val="008080"/>
                </a:solidFill>
                <a:latin typeface="Arial" pitchFamily="34" charset="0"/>
                <a:ea typeface="Adobe Gothic Std B" pitchFamily="34" charset="-128"/>
                <a:cs typeface="Arial" pitchFamily="34" charset="0"/>
              </a:rPr>
              <a:t>were </a:t>
            </a:r>
            <a:r>
              <a:rPr lang="en-US" sz="3000" b="1" dirty="0" smtClean="0">
                <a:solidFill>
                  <a:srgbClr val="008080"/>
                </a:solidFill>
                <a:latin typeface="Arial" pitchFamily="34" charset="0"/>
                <a:ea typeface="Adobe Gothic Std B" pitchFamily="34" charset="-128"/>
                <a:cs typeface="Arial" pitchFamily="34" charset="0"/>
              </a:rPr>
              <a:t>spoken </a:t>
            </a:r>
            <a:r>
              <a:rPr lang="en-US" sz="3000" b="1" dirty="0" smtClean="0">
                <a:solidFill>
                  <a:srgbClr val="008080"/>
                </a:solidFill>
                <a:latin typeface="Arial" pitchFamily="34" charset="0"/>
                <a:ea typeface="Adobe Gothic Std B" pitchFamily="34" charset="-128"/>
                <a:cs typeface="Arial" pitchFamily="34" charset="0"/>
              </a:rPr>
              <a:t>at that </a:t>
            </a:r>
            <a:r>
              <a:rPr lang="en-US" sz="3000" b="1" dirty="0" smtClean="0">
                <a:solidFill>
                  <a:srgbClr val="008080"/>
                </a:solidFill>
                <a:latin typeface="Arial" pitchFamily="34" charset="0"/>
                <a:ea typeface="Adobe Gothic Std B" pitchFamily="34" charset="-128"/>
                <a:cs typeface="Arial" pitchFamily="34" charset="0"/>
              </a:rPr>
              <a:t/>
            </a:r>
            <a:br>
              <a:rPr lang="en-US" sz="3000" b="1" dirty="0" smtClean="0">
                <a:solidFill>
                  <a:srgbClr val="008080"/>
                </a:solidFill>
                <a:latin typeface="Arial" pitchFamily="34" charset="0"/>
                <a:ea typeface="Adobe Gothic Std B" pitchFamily="34" charset="-128"/>
                <a:cs typeface="Arial" pitchFamily="34" charset="0"/>
              </a:rPr>
            </a:br>
            <a:r>
              <a:rPr lang="en-US" sz="3000" b="1" dirty="0" smtClean="0">
                <a:solidFill>
                  <a:srgbClr val="008080"/>
                </a:solidFill>
                <a:latin typeface="Arial" pitchFamily="34" charset="0"/>
                <a:ea typeface="Adobe Gothic Std B" pitchFamily="34" charset="-128"/>
                <a:cs typeface="Arial" pitchFamily="34" charset="0"/>
              </a:rPr>
              <a:t>time </a:t>
            </a:r>
            <a:r>
              <a:rPr lang="en-US" sz="3000" b="1" dirty="0" smtClean="0">
                <a:solidFill>
                  <a:srgbClr val="008080"/>
                </a:solidFill>
                <a:latin typeface="Arial" pitchFamily="34" charset="0"/>
                <a:ea typeface="Adobe Gothic Std B" pitchFamily="34" charset="-128"/>
                <a:cs typeface="Arial" pitchFamily="34" charset="0"/>
              </a:rPr>
              <a:t>in Great Britain.</a:t>
            </a:r>
            <a:endParaRPr lang="en-US" sz="3000" b="1" dirty="0">
              <a:solidFill>
                <a:srgbClr val="008080"/>
              </a:solidFill>
              <a:latin typeface="Arial" pitchFamily="34" charset="0"/>
              <a:ea typeface="Adobe Gothic Std B" pitchFamily="34" charset="-128"/>
              <a:cs typeface="Arial" pitchFamily="34" charset="0"/>
            </a:endParaRPr>
          </a:p>
        </p:txBody>
      </p:sp>
      <p:pic>
        <p:nvPicPr>
          <p:cNvPr id="6" name="Picture 5" descr="702-germanic.png"/>
          <p:cNvPicPr>
            <a:picLocks noChangeAspect="1"/>
          </p:cNvPicPr>
          <p:nvPr/>
        </p:nvPicPr>
        <p:blipFill>
          <a:blip r:embed="rId2" cstate="print"/>
          <a:stretch>
            <a:fillRect/>
          </a:stretch>
        </p:blipFill>
        <p:spPr>
          <a:xfrm>
            <a:off x="5333132" y="3212269"/>
            <a:ext cx="3810868" cy="3645731"/>
          </a:xfrm>
          <a:prstGeom prst="rect">
            <a:avLst/>
          </a:prstGeom>
        </p:spPr>
      </p:pic>
    </p:spTree>
  </p:cSld>
  <p:clrMapOvr>
    <a:masterClrMapping/>
  </p:clrMapOvr>
  <p:transition advTm="7094">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702-germanic.png"/>
          <p:cNvPicPr>
            <a:picLocks noChangeAspect="1"/>
          </p:cNvPicPr>
          <p:nvPr/>
        </p:nvPicPr>
        <p:blipFill>
          <a:blip r:embed="rId2" cstate="print"/>
          <a:stretch>
            <a:fillRect/>
          </a:stretch>
        </p:blipFill>
        <p:spPr>
          <a:xfrm>
            <a:off x="5333132" y="3212269"/>
            <a:ext cx="3810868" cy="3645731"/>
          </a:xfrm>
          <a:prstGeom prst="rect">
            <a:avLst/>
          </a:prstGeom>
        </p:spPr>
      </p:pic>
      <p:sp>
        <p:nvSpPr>
          <p:cNvPr id="4" name="TextBox 3"/>
          <p:cNvSpPr txBox="1"/>
          <p:nvPr/>
        </p:nvSpPr>
        <p:spPr>
          <a:xfrm>
            <a:off x="304800" y="228600"/>
            <a:ext cx="8686800" cy="430887"/>
          </a:xfrm>
          <a:prstGeom prst="rect">
            <a:avLst/>
          </a:prstGeom>
          <a:noFill/>
        </p:spPr>
        <p:txBody>
          <a:bodyPr wrap="square" rtlCol="0">
            <a:spAutoFit/>
          </a:bodyPr>
          <a:lstStyle/>
          <a:p>
            <a:r>
              <a:rPr lang="en-US" sz="2200" dirty="0" smtClean="0">
                <a:latin typeface="Adobe Gothic Std B" pitchFamily="34" charset="-128"/>
                <a:ea typeface="Adobe Gothic Std B" pitchFamily="34" charset="-128"/>
              </a:rPr>
              <a:t>Latin and Other European Languages   </a:t>
            </a:r>
            <a:r>
              <a:rPr lang="en-US" sz="2200" dirty="0" smtClean="0">
                <a:latin typeface="Adobe Gothic Std B" pitchFamily="34" charset="-128"/>
                <a:ea typeface="Adobe Gothic Std B" pitchFamily="34" charset="-128"/>
              </a:rPr>
              <a:t>                            </a:t>
            </a:r>
            <a:r>
              <a:rPr lang="en-US" sz="2200" dirty="0" smtClean="0">
                <a:latin typeface="Adobe Gothic Std B" pitchFamily="34" charset="-128"/>
                <a:ea typeface="Adobe Gothic Std B" pitchFamily="34" charset="-128"/>
              </a:rPr>
              <a:t>Ancient Rome</a:t>
            </a:r>
            <a:endParaRPr lang="en-US" sz="2200" dirty="0">
              <a:latin typeface="Adobe Gothic Std B" pitchFamily="34" charset="-128"/>
              <a:ea typeface="Adobe Gothic Std B" pitchFamily="34" charset="-128"/>
            </a:endParaRPr>
          </a:p>
        </p:txBody>
      </p:sp>
      <p:sp>
        <p:nvSpPr>
          <p:cNvPr id="11265" name="Rectangle 1"/>
          <p:cNvSpPr>
            <a:spLocks noChangeArrowheads="1"/>
          </p:cNvSpPr>
          <p:nvPr/>
        </p:nvSpPr>
        <p:spPr bwMode="auto">
          <a:xfrm>
            <a:off x="533400" y="838200"/>
            <a:ext cx="876300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sz="3000" b="1" dirty="0" smtClean="0">
                <a:solidFill>
                  <a:srgbClr val="008080"/>
                </a:solidFill>
                <a:latin typeface="Arial" pitchFamily="34" charset="0"/>
                <a:ea typeface="Adobe Gothic Std B" pitchFamily="34" charset="-128"/>
                <a:cs typeface="Arial" pitchFamily="34" charset="0"/>
              </a:rPr>
              <a:t>Modern English evolved from Germanic speaking tribes who settled in Great Britain in the tenth and eleventh centuries.   </a:t>
            </a:r>
            <a:r>
              <a:rPr lang="en-US" sz="3000" b="1" dirty="0" smtClean="0">
                <a:latin typeface="Arial" pitchFamily="34" charset="0"/>
                <a:ea typeface="Adobe Gothic Std B" pitchFamily="34" charset="-128"/>
                <a:cs typeface="Arial" pitchFamily="34" charset="0"/>
              </a:rPr>
              <a:t>Scholars believe that English as spoken in </a:t>
            </a:r>
            <a:r>
              <a:rPr lang="en-US" sz="2600" b="1" dirty="0" smtClean="0">
                <a:latin typeface="Arial" pitchFamily="34" charset="0"/>
                <a:ea typeface="Adobe Gothic Std B" pitchFamily="34" charset="-128"/>
                <a:cs typeface="Arial" pitchFamily="34" charset="0"/>
              </a:rPr>
              <a:t>AD</a:t>
            </a:r>
            <a:r>
              <a:rPr lang="en-US" sz="3000" b="1" dirty="0" smtClean="0">
                <a:latin typeface="Arial" pitchFamily="34" charset="0"/>
                <a:ea typeface="Adobe Gothic Std B" pitchFamily="34" charset="-128"/>
                <a:cs typeface="Arial" pitchFamily="34" charset="0"/>
              </a:rPr>
              <a:t>1000 would sound similar to the Frisian </a:t>
            </a:r>
            <a:r>
              <a:rPr lang="en-US" sz="3000" b="1" dirty="0" smtClean="0">
                <a:latin typeface="Arial" pitchFamily="34" charset="0"/>
                <a:ea typeface="Adobe Gothic Std B" pitchFamily="34" charset="-128"/>
                <a:cs typeface="Arial" pitchFamily="34" charset="0"/>
              </a:rPr>
              <a:t/>
            </a:r>
            <a:br>
              <a:rPr lang="en-US" sz="3000" b="1" dirty="0" smtClean="0">
                <a:latin typeface="Arial" pitchFamily="34" charset="0"/>
                <a:ea typeface="Adobe Gothic Std B" pitchFamily="34" charset="-128"/>
                <a:cs typeface="Arial" pitchFamily="34" charset="0"/>
              </a:rPr>
            </a:br>
            <a:r>
              <a:rPr lang="en-US" sz="3000" b="1" dirty="0" smtClean="0">
                <a:latin typeface="Arial" pitchFamily="34" charset="0"/>
                <a:ea typeface="Adobe Gothic Std B" pitchFamily="34" charset="-128"/>
                <a:cs typeface="Arial" pitchFamily="34" charset="0"/>
              </a:rPr>
              <a:t>languages </a:t>
            </a:r>
            <a:r>
              <a:rPr lang="en-US" sz="3000" b="1" dirty="0" smtClean="0">
                <a:latin typeface="Arial" pitchFamily="34" charset="0"/>
                <a:ea typeface="Adobe Gothic Std B" pitchFamily="34" charset="-128"/>
                <a:cs typeface="Arial" pitchFamily="34" charset="0"/>
              </a:rPr>
              <a:t>spoken in the </a:t>
            </a:r>
            <a:r>
              <a:rPr lang="en-US" sz="3000" b="1" dirty="0" smtClean="0">
                <a:latin typeface="Arial" pitchFamily="34" charset="0"/>
                <a:ea typeface="Adobe Gothic Std B" pitchFamily="34" charset="-128"/>
                <a:cs typeface="Arial" pitchFamily="34" charset="0"/>
              </a:rPr>
              <a:t/>
            </a:r>
            <a:br>
              <a:rPr lang="en-US" sz="3000" b="1" dirty="0" smtClean="0">
                <a:latin typeface="Arial" pitchFamily="34" charset="0"/>
                <a:ea typeface="Adobe Gothic Std B" pitchFamily="34" charset="-128"/>
                <a:cs typeface="Arial" pitchFamily="34" charset="0"/>
              </a:rPr>
            </a:br>
            <a:r>
              <a:rPr lang="en-US" sz="3000" b="1" dirty="0" smtClean="0">
                <a:latin typeface="Arial" pitchFamily="34" charset="0"/>
                <a:ea typeface="Adobe Gothic Std B" pitchFamily="34" charset="-128"/>
                <a:cs typeface="Arial" pitchFamily="34" charset="0"/>
              </a:rPr>
              <a:t>Netherlands </a:t>
            </a:r>
            <a:r>
              <a:rPr lang="en-US" sz="3000" b="1" dirty="0" smtClean="0">
                <a:latin typeface="Arial" pitchFamily="34" charset="0"/>
                <a:ea typeface="Adobe Gothic Std B" pitchFamily="34" charset="-128"/>
                <a:cs typeface="Arial" pitchFamily="34" charset="0"/>
              </a:rPr>
              <a:t>and Denmark </a:t>
            </a:r>
            <a:r>
              <a:rPr lang="en-US" sz="3000" b="1" dirty="0" smtClean="0">
                <a:latin typeface="Arial" pitchFamily="34" charset="0"/>
                <a:ea typeface="Adobe Gothic Std B" pitchFamily="34" charset="-128"/>
                <a:cs typeface="Arial" pitchFamily="34" charset="0"/>
              </a:rPr>
              <a:t/>
            </a:r>
            <a:br>
              <a:rPr lang="en-US" sz="3000" b="1" dirty="0" smtClean="0">
                <a:latin typeface="Arial" pitchFamily="34" charset="0"/>
                <a:ea typeface="Adobe Gothic Std B" pitchFamily="34" charset="-128"/>
                <a:cs typeface="Arial" pitchFamily="34" charset="0"/>
              </a:rPr>
            </a:br>
            <a:r>
              <a:rPr lang="en-US" sz="3000" b="1" dirty="0" smtClean="0">
                <a:latin typeface="Arial" pitchFamily="34" charset="0"/>
                <a:ea typeface="Adobe Gothic Std B" pitchFamily="34" charset="-128"/>
                <a:cs typeface="Arial" pitchFamily="34" charset="0"/>
              </a:rPr>
              <a:t>today</a:t>
            </a:r>
            <a:r>
              <a:rPr lang="en-US" sz="3000" b="1" dirty="0" smtClean="0">
                <a:latin typeface="Arial" pitchFamily="34" charset="0"/>
                <a:ea typeface="Adobe Gothic Std B" pitchFamily="34" charset="-128"/>
                <a:cs typeface="Arial" pitchFamily="34" charset="0"/>
              </a:rPr>
              <a:t>.  </a:t>
            </a:r>
            <a:r>
              <a:rPr lang="en-US" sz="3000" b="1" dirty="0" smtClean="0">
                <a:solidFill>
                  <a:srgbClr val="008080"/>
                </a:solidFill>
                <a:latin typeface="Arial" pitchFamily="34" charset="0"/>
                <a:ea typeface="Adobe Gothic Std B" pitchFamily="34" charset="-128"/>
                <a:cs typeface="Arial" pitchFamily="34" charset="0"/>
              </a:rPr>
              <a:t>The Germanic </a:t>
            </a:r>
            <a:r>
              <a:rPr lang="en-US" sz="3000" b="1" dirty="0" smtClean="0">
                <a:solidFill>
                  <a:srgbClr val="008080"/>
                </a:solidFill>
                <a:latin typeface="Arial" pitchFamily="34" charset="0"/>
                <a:ea typeface="Adobe Gothic Std B" pitchFamily="34" charset="-128"/>
                <a:cs typeface="Arial" pitchFamily="34" charset="0"/>
              </a:rPr>
              <a:t/>
            </a:r>
            <a:br>
              <a:rPr lang="en-US" sz="3000" b="1" dirty="0" smtClean="0">
                <a:solidFill>
                  <a:srgbClr val="008080"/>
                </a:solidFill>
                <a:latin typeface="Arial" pitchFamily="34" charset="0"/>
                <a:ea typeface="Adobe Gothic Std B" pitchFamily="34" charset="-128"/>
                <a:cs typeface="Arial" pitchFamily="34" charset="0"/>
              </a:rPr>
            </a:br>
            <a:r>
              <a:rPr lang="en-US" sz="3000" b="1" dirty="0" smtClean="0">
                <a:solidFill>
                  <a:srgbClr val="008080"/>
                </a:solidFill>
                <a:latin typeface="Arial" pitchFamily="34" charset="0"/>
                <a:ea typeface="Adobe Gothic Std B" pitchFamily="34" charset="-128"/>
                <a:cs typeface="Arial" pitchFamily="34" charset="0"/>
              </a:rPr>
              <a:t>speakers displaced </a:t>
            </a:r>
            <a:r>
              <a:rPr lang="en-US" sz="3000" b="1" dirty="0" smtClean="0">
                <a:solidFill>
                  <a:srgbClr val="008080"/>
                </a:solidFill>
                <a:latin typeface="Arial" pitchFamily="34" charset="0"/>
                <a:ea typeface="Adobe Gothic Std B" pitchFamily="34" charset="-128"/>
                <a:cs typeface="Arial" pitchFamily="34" charset="0"/>
              </a:rPr>
              <a:t>Latin </a:t>
            </a:r>
            <a:r>
              <a:rPr lang="en-US" sz="3000" b="1" dirty="0" smtClean="0">
                <a:solidFill>
                  <a:srgbClr val="008080"/>
                </a:solidFill>
                <a:latin typeface="Arial" pitchFamily="34" charset="0"/>
                <a:ea typeface="Adobe Gothic Std B" pitchFamily="34" charset="-128"/>
                <a:cs typeface="Arial" pitchFamily="34" charset="0"/>
              </a:rPr>
              <a:t/>
            </a:r>
            <a:br>
              <a:rPr lang="en-US" sz="3000" b="1" dirty="0" smtClean="0">
                <a:solidFill>
                  <a:srgbClr val="008080"/>
                </a:solidFill>
                <a:latin typeface="Arial" pitchFamily="34" charset="0"/>
                <a:ea typeface="Adobe Gothic Std B" pitchFamily="34" charset="-128"/>
                <a:cs typeface="Arial" pitchFamily="34" charset="0"/>
              </a:rPr>
            </a:br>
            <a:r>
              <a:rPr lang="en-US" sz="3000" b="1" dirty="0" smtClean="0">
                <a:solidFill>
                  <a:srgbClr val="008080"/>
                </a:solidFill>
                <a:latin typeface="Arial" pitchFamily="34" charset="0"/>
                <a:ea typeface="Adobe Gothic Std B" pitchFamily="34" charset="-128"/>
                <a:cs typeface="Arial" pitchFamily="34" charset="0"/>
              </a:rPr>
              <a:t>and </a:t>
            </a:r>
            <a:r>
              <a:rPr lang="en-US" sz="3000" b="1" dirty="0" smtClean="0">
                <a:solidFill>
                  <a:srgbClr val="008080"/>
                </a:solidFill>
                <a:latin typeface="Arial" pitchFamily="34" charset="0"/>
                <a:ea typeface="Adobe Gothic Std B" pitchFamily="34" charset="-128"/>
                <a:cs typeface="Arial" pitchFamily="34" charset="0"/>
              </a:rPr>
              <a:t>many </a:t>
            </a:r>
            <a:r>
              <a:rPr lang="en-US" sz="3000" b="1" dirty="0" smtClean="0">
                <a:solidFill>
                  <a:srgbClr val="008080"/>
                </a:solidFill>
                <a:latin typeface="Arial" pitchFamily="34" charset="0"/>
                <a:ea typeface="Adobe Gothic Std B" pitchFamily="34" charset="-128"/>
                <a:cs typeface="Arial" pitchFamily="34" charset="0"/>
              </a:rPr>
              <a:t>Celtic </a:t>
            </a:r>
            <a:r>
              <a:rPr lang="en-US" sz="3000" b="1" dirty="0" smtClean="0">
                <a:solidFill>
                  <a:srgbClr val="008080"/>
                </a:solidFill>
                <a:latin typeface="Arial" pitchFamily="34" charset="0"/>
                <a:ea typeface="Adobe Gothic Std B" pitchFamily="34" charset="-128"/>
                <a:cs typeface="Arial" pitchFamily="34" charset="0"/>
              </a:rPr>
              <a:t>languages </a:t>
            </a:r>
            <a:r>
              <a:rPr lang="en-US" sz="3000" b="1" dirty="0" smtClean="0">
                <a:solidFill>
                  <a:srgbClr val="008080"/>
                </a:solidFill>
                <a:latin typeface="Arial" pitchFamily="34" charset="0"/>
                <a:ea typeface="Adobe Gothic Std B" pitchFamily="34" charset="-128"/>
                <a:cs typeface="Arial" pitchFamily="34" charset="0"/>
              </a:rPr>
              <a:t/>
            </a:r>
            <a:br>
              <a:rPr lang="en-US" sz="3000" b="1" dirty="0" smtClean="0">
                <a:solidFill>
                  <a:srgbClr val="008080"/>
                </a:solidFill>
                <a:latin typeface="Arial" pitchFamily="34" charset="0"/>
                <a:ea typeface="Adobe Gothic Std B" pitchFamily="34" charset="-128"/>
                <a:cs typeface="Arial" pitchFamily="34" charset="0"/>
              </a:rPr>
            </a:br>
            <a:r>
              <a:rPr lang="en-US" sz="3000" b="1" dirty="0" smtClean="0">
                <a:solidFill>
                  <a:srgbClr val="008080"/>
                </a:solidFill>
                <a:latin typeface="Arial" pitchFamily="34" charset="0"/>
                <a:ea typeface="Adobe Gothic Std B" pitchFamily="34" charset="-128"/>
                <a:cs typeface="Arial" pitchFamily="34" charset="0"/>
              </a:rPr>
              <a:t>that </a:t>
            </a:r>
            <a:r>
              <a:rPr lang="en-US" sz="3000" b="1" dirty="0" smtClean="0">
                <a:solidFill>
                  <a:srgbClr val="008080"/>
                </a:solidFill>
                <a:latin typeface="Arial" pitchFamily="34" charset="0"/>
                <a:ea typeface="Adobe Gothic Std B" pitchFamily="34" charset="-128"/>
                <a:cs typeface="Arial" pitchFamily="34" charset="0"/>
              </a:rPr>
              <a:t>were </a:t>
            </a:r>
            <a:r>
              <a:rPr lang="en-US" sz="3000" b="1" dirty="0" smtClean="0">
                <a:solidFill>
                  <a:srgbClr val="008080"/>
                </a:solidFill>
                <a:latin typeface="Arial" pitchFamily="34" charset="0"/>
                <a:ea typeface="Adobe Gothic Std B" pitchFamily="34" charset="-128"/>
                <a:cs typeface="Arial" pitchFamily="34" charset="0"/>
              </a:rPr>
              <a:t>spoken </a:t>
            </a:r>
            <a:r>
              <a:rPr lang="en-US" sz="3000" b="1" dirty="0" smtClean="0">
                <a:solidFill>
                  <a:srgbClr val="008080"/>
                </a:solidFill>
                <a:latin typeface="Arial" pitchFamily="34" charset="0"/>
                <a:ea typeface="Adobe Gothic Std B" pitchFamily="34" charset="-128"/>
                <a:cs typeface="Arial" pitchFamily="34" charset="0"/>
              </a:rPr>
              <a:t>at that </a:t>
            </a:r>
            <a:r>
              <a:rPr lang="en-US" sz="3000" b="1" dirty="0" smtClean="0">
                <a:solidFill>
                  <a:srgbClr val="008080"/>
                </a:solidFill>
                <a:latin typeface="Arial" pitchFamily="34" charset="0"/>
                <a:ea typeface="Adobe Gothic Std B" pitchFamily="34" charset="-128"/>
                <a:cs typeface="Arial" pitchFamily="34" charset="0"/>
              </a:rPr>
              <a:t/>
            </a:r>
            <a:br>
              <a:rPr lang="en-US" sz="3000" b="1" dirty="0" smtClean="0">
                <a:solidFill>
                  <a:srgbClr val="008080"/>
                </a:solidFill>
                <a:latin typeface="Arial" pitchFamily="34" charset="0"/>
                <a:ea typeface="Adobe Gothic Std B" pitchFamily="34" charset="-128"/>
                <a:cs typeface="Arial" pitchFamily="34" charset="0"/>
              </a:rPr>
            </a:br>
            <a:r>
              <a:rPr lang="en-US" sz="3000" b="1" dirty="0" smtClean="0">
                <a:solidFill>
                  <a:srgbClr val="008080"/>
                </a:solidFill>
                <a:latin typeface="Arial" pitchFamily="34" charset="0"/>
                <a:ea typeface="Adobe Gothic Std B" pitchFamily="34" charset="-128"/>
                <a:cs typeface="Arial" pitchFamily="34" charset="0"/>
              </a:rPr>
              <a:t>time </a:t>
            </a:r>
            <a:r>
              <a:rPr lang="en-US" sz="3000" b="1" dirty="0" smtClean="0">
                <a:solidFill>
                  <a:srgbClr val="008080"/>
                </a:solidFill>
                <a:latin typeface="Arial" pitchFamily="34" charset="0"/>
                <a:ea typeface="Adobe Gothic Std B" pitchFamily="34" charset="-128"/>
                <a:cs typeface="Arial" pitchFamily="34" charset="0"/>
              </a:rPr>
              <a:t>in Great Britain.</a:t>
            </a:r>
            <a:endParaRPr lang="en-US" sz="3000" b="1" dirty="0">
              <a:solidFill>
                <a:srgbClr val="008080"/>
              </a:solidFill>
              <a:latin typeface="Arial" pitchFamily="34" charset="0"/>
              <a:ea typeface="Adobe Gothic Std B" pitchFamily="34" charset="-128"/>
              <a:cs typeface="Arial" pitchFamily="34" charset="0"/>
            </a:endParaRPr>
          </a:p>
        </p:txBody>
      </p:sp>
    </p:spTree>
  </p:cSld>
  <p:clrMapOvr>
    <a:masterClrMapping/>
  </p:clrMapOvr>
  <p:transition advTm="8844">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228600"/>
            <a:ext cx="8686800" cy="430887"/>
          </a:xfrm>
          <a:prstGeom prst="rect">
            <a:avLst/>
          </a:prstGeom>
          <a:noFill/>
        </p:spPr>
        <p:txBody>
          <a:bodyPr wrap="square" rtlCol="0">
            <a:spAutoFit/>
          </a:bodyPr>
          <a:lstStyle/>
          <a:p>
            <a:r>
              <a:rPr lang="en-US" sz="2200" dirty="0" smtClean="0">
                <a:latin typeface="Adobe Gothic Std B" pitchFamily="34" charset="-128"/>
                <a:ea typeface="Adobe Gothic Std B" pitchFamily="34" charset="-128"/>
              </a:rPr>
              <a:t>Latin and Other European Languages   </a:t>
            </a:r>
            <a:r>
              <a:rPr lang="en-US" sz="2200" dirty="0" smtClean="0">
                <a:latin typeface="Adobe Gothic Std B" pitchFamily="34" charset="-128"/>
                <a:ea typeface="Adobe Gothic Std B" pitchFamily="34" charset="-128"/>
              </a:rPr>
              <a:t>                            </a:t>
            </a:r>
            <a:r>
              <a:rPr lang="en-US" sz="2200" dirty="0" smtClean="0">
                <a:latin typeface="Adobe Gothic Std B" pitchFamily="34" charset="-128"/>
                <a:ea typeface="Adobe Gothic Std B" pitchFamily="34" charset="-128"/>
              </a:rPr>
              <a:t>Ancient Rome</a:t>
            </a:r>
            <a:endParaRPr lang="en-US" sz="2200" dirty="0">
              <a:latin typeface="Adobe Gothic Std B" pitchFamily="34" charset="-128"/>
              <a:ea typeface="Adobe Gothic Std B" pitchFamily="34" charset="-128"/>
            </a:endParaRPr>
          </a:p>
        </p:txBody>
      </p:sp>
      <p:sp>
        <p:nvSpPr>
          <p:cNvPr id="11265" name="Rectangle 1"/>
          <p:cNvSpPr>
            <a:spLocks noChangeArrowheads="1"/>
          </p:cNvSpPr>
          <p:nvPr/>
        </p:nvSpPr>
        <p:spPr bwMode="auto">
          <a:xfrm>
            <a:off x="381000" y="1064568"/>
            <a:ext cx="8382000" cy="517064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sz="3000" b="1" dirty="0" smtClean="0">
                <a:solidFill>
                  <a:srgbClr val="008080"/>
                </a:solidFill>
                <a:latin typeface="Arial" pitchFamily="34" charset="0"/>
                <a:ea typeface="Adobe Gothic Std B" pitchFamily="34" charset="-128"/>
                <a:cs typeface="Arial" pitchFamily="34" charset="0"/>
              </a:rPr>
              <a:t>Latin was the language of </a:t>
            </a:r>
            <a:r>
              <a:rPr lang="en-US" sz="3000" b="1" dirty="0" smtClean="0">
                <a:solidFill>
                  <a:srgbClr val="008080"/>
                </a:solidFill>
                <a:latin typeface="Arial" pitchFamily="34" charset="0"/>
                <a:ea typeface="Adobe Gothic Std B" pitchFamily="34" charset="-128"/>
                <a:cs typeface="Arial" pitchFamily="34" charset="0"/>
              </a:rPr>
              <a:t/>
            </a:r>
            <a:br>
              <a:rPr lang="en-US" sz="3000" b="1" dirty="0" smtClean="0">
                <a:solidFill>
                  <a:srgbClr val="008080"/>
                </a:solidFill>
                <a:latin typeface="Arial" pitchFamily="34" charset="0"/>
                <a:ea typeface="Adobe Gothic Std B" pitchFamily="34" charset="-128"/>
                <a:cs typeface="Arial" pitchFamily="34" charset="0"/>
              </a:rPr>
            </a:br>
            <a:r>
              <a:rPr lang="en-US" sz="3000" b="1" dirty="0" smtClean="0">
                <a:solidFill>
                  <a:srgbClr val="008080"/>
                </a:solidFill>
                <a:latin typeface="Arial" pitchFamily="34" charset="0"/>
                <a:ea typeface="Adobe Gothic Std B" pitchFamily="34" charset="-128"/>
                <a:cs typeface="Arial" pitchFamily="34" charset="0"/>
              </a:rPr>
              <a:t>the </a:t>
            </a:r>
            <a:r>
              <a:rPr lang="en-US" sz="3000" b="1" dirty="0" smtClean="0">
                <a:solidFill>
                  <a:srgbClr val="008080"/>
                </a:solidFill>
                <a:latin typeface="Arial" pitchFamily="34" charset="0"/>
                <a:ea typeface="Adobe Gothic Std B" pitchFamily="34" charset="-128"/>
                <a:cs typeface="Arial" pitchFamily="34" charset="0"/>
              </a:rPr>
              <a:t>Roman Empire. </a:t>
            </a:r>
            <a:r>
              <a:rPr lang="en-US" sz="3000" b="1" dirty="0" smtClean="0">
                <a:latin typeface="Arial" pitchFamily="34" charset="0"/>
                <a:ea typeface="Adobe Gothic Std B" pitchFamily="34" charset="-128"/>
                <a:cs typeface="Arial" pitchFamily="34" charset="0"/>
              </a:rPr>
              <a:t>First </a:t>
            </a:r>
            <a:r>
              <a:rPr lang="en-US" sz="3000" b="1" dirty="0" smtClean="0">
                <a:latin typeface="Arial" pitchFamily="34" charset="0"/>
                <a:ea typeface="Adobe Gothic Std B" pitchFamily="34" charset="-128"/>
                <a:cs typeface="Arial" pitchFamily="34" charset="0"/>
              </a:rPr>
              <a:t/>
            </a:r>
            <a:br>
              <a:rPr lang="en-US" sz="3000" b="1" dirty="0" smtClean="0">
                <a:latin typeface="Arial" pitchFamily="34" charset="0"/>
                <a:ea typeface="Adobe Gothic Std B" pitchFamily="34" charset="-128"/>
                <a:cs typeface="Arial" pitchFamily="34" charset="0"/>
              </a:rPr>
            </a:br>
            <a:r>
              <a:rPr lang="en-US" sz="3000" b="1" dirty="0" smtClean="0">
                <a:latin typeface="Arial" pitchFamily="34" charset="0"/>
                <a:ea typeface="Adobe Gothic Std B" pitchFamily="34" charset="-128"/>
                <a:cs typeface="Arial" pitchFamily="34" charset="0"/>
              </a:rPr>
              <a:t>spoken </a:t>
            </a:r>
            <a:r>
              <a:rPr lang="en-US" sz="3000" b="1" dirty="0" smtClean="0">
                <a:latin typeface="Arial" pitchFamily="34" charset="0"/>
                <a:ea typeface="Adobe Gothic Std B" pitchFamily="34" charset="-128"/>
                <a:cs typeface="Arial" pitchFamily="34" charset="0"/>
              </a:rPr>
              <a:t>only in and near </a:t>
            </a:r>
            <a:r>
              <a:rPr lang="en-US" sz="3000" b="1" dirty="0" smtClean="0">
                <a:latin typeface="Arial" pitchFamily="34" charset="0"/>
                <a:ea typeface="Adobe Gothic Std B" pitchFamily="34" charset="-128"/>
                <a:cs typeface="Arial" pitchFamily="34" charset="0"/>
              </a:rPr>
              <a:t/>
            </a:r>
            <a:br>
              <a:rPr lang="en-US" sz="3000" b="1" dirty="0" smtClean="0">
                <a:latin typeface="Arial" pitchFamily="34" charset="0"/>
                <a:ea typeface="Adobe Gothic Std B" pitchFamily="34" charset="-128"/>
                <a:cs typeface="Arial" pitchFamily="34" charset="0"/>
              </a:rPr>
            </a:br>
            <a:r>
              <a:rPr lang="en-US" sz="3000" b="1" dirty="0" smtClean="0">
                <a:latin typeface="Arial" pitchFamily="34" charset="0"/>
                <a:ea typeface="Adobe Gothic Std B" pitchFamily="34" charset="-128"/>
                <a:cs typeface="Arial" pitchFamily="34" charset="0"/>
              </a:rPr>
              <a:t>the </a:t>
            </a:r>
            <a:r>
              <a:rPr lang="en-US" sz="3000" b="1" dirty="0" smtClean="0">
                <a:latin typeface="Arial" pitchFamily="34" charset="0"/>
                <a:ea typeface="Adobe Gothic Std B" pitchFamily="34" charset="-128"/>
                <a:cs typeface="Arial" pitchFamily="34" charset="0"/>
              </a:rPr>
              <a:t>city of Rome, Latin </a:t>
            </a:r>
            <a:r>
              <a:rPr lang="en-US" sz="3000" b="1" dirty="0" smtClean="0">
                <a:latin typeface="Arial" pitchFamily="34" charset="0"/>
                <a:ea typeface="Adobe Gothic Std B" pitchFamily="34" charset="-128"/>
                <a:cs typeface="Arial" pitchFamily="34" charset="0"/>
              </a:rPr>
              <a:t/>
            </a:r>
            <a:br>
              <a:rPr lang="en-US" sz="3000" b="1" dirty="0" smtClean="0">
                <a:latin typeface="Arial" pitchFamily="34" charset="0"/>
                <a:ea typeface="Adobe Gothic Std B" pitchFamily="34" charset="-128"/>
                <a:cs typeface="Arial" pitchFamily="34" charset="0"/>
              </a:rPr>
            </a:br>
            <a:r>
              <a:rPr lang="en-US" sz="3000" b="1" dirty="0" smtClean="0">
                <a:latin typeface="Arial" pitchFamily="34" charset="0"/>
                <a:ea typeface="Adobe Gothic Std B" pitchFamily="34" charset="-128"/>
                <a:cs typeface="Arial" pitchFamily="34" charset="0"/>
              </a:rPr>
              <a:t>became </a:t>
            </a:r>
            <a:r>
              <a:rPr lang="en-US" sz="3000" b="1" dirty="0" smtClean="0">
                <a:latin typeface="Arial" pitchFamily="34" charset="0"/>
                <a:ea typeface="Adobe Gothic Std B" pitchFamily="34" charset="-128"/>
                <a:cs typeface="Arial" pitchFamily="34" charset="0"/>
              </a:rPr>
              <a:t>the official </a:t>
            </a:r>
            <a:r>
              <a:rPr lang="en-US" sz="3000" b="1" dirty="0" smtClean="0">
                <a:latin typeface="Arial" pitchFamily="34" charset="0"/>
                <a:ea typeface="Adobe Gothic Std B" pitchFamily="34" charset="-128"/>
                <a:cs typeface="Arial" pitchFamily="34" charset="0"/>
              </a:rPr>
              <a:t/>
            </a:r>
            <a:br>
              <a:rPr lang="en-US" sz="3000" b="1" dirty="0" smtClean="0">
                <a:latin typeface="Arial" pitchFamily="34" charset="0"/>
                <a:ea typeface="Adobe Gothic Std B" pitchFamily="34" charset="-128"/>
                <a:cs typeface="Arial" pitchFamily="34" charset="0"/>
              </a:rPr>
            </a:br>
            <a:r>
              <a:rPr lang="en-US" sz="3000" b="1" dirty="0" smtClean="0">
                <a:latin typeface="Arial" pitchFamily="34" charset="0"/>
                <a:ea typeface="Adobe Gothic Std B" pitchFamily="34" charset="-128"/>
                <a:cs typeface="Arial" pitchFamily="34" charset="0"/>
              </a:rPr>
              <a:t>language </a:t>
            </a:r>
            <a:r>
              <a:rPr lang="en-US" sz="3000" b="1" dirty="0" smtClean="0">
                <a:latin typeface="Arial" pitchFamily="34" charset="0"/>
                <a:ea typeface="Adobe Gothic Std B" pitchFamily="34" charset="-128"/>
                <a:cs typeface="Arial" pitchFamily="34" charset="0"/>
              </a:rPr>
              <a:t>of business </a:t>
            </a:r>
            <a:r>
              <a:rPr lang="en-US" sz="3000" b="1" dirty="0" smtClean="0">
                <a:latin typeface="Arial" pitchFamily="34" charset="0"/>
                <a:ea typeface="Adobe Gothic Std B" pitchFamily="34" charset="-128"/>
                <a:cs typeface="Arial" pitchFamily="34" charset="0"/>
              </a:rPr>
              <a:t/>
            </a:r>
            <a:br>
              <a:rPr lang="en-US" sz="3000" b="1" dirty="0" smtClean="0">
                <a:latin typeface="Arial" pitchFamily="34" charset="0"/>
                <a:ea typeface="Adobe Gothic Std B" pitchFamily="34" charset="-128"/>
                <a:cs typeface="Arial" pitchFamily="34" charset="0"/>
              </a:rPr>
            </a:br>
            <a:r>
              <a:rPr lang="en-US" sz="3000" b="1" dirty="0" smtClean="0">
                <a:latin typeface="Arial" pitchFamily="34" charset="0"/>
                <a:ea typeface="Adobe Gothic Std B" pitchFamily="34" charset="-128"/>
                <a:cs typeface="Arial" pitchFamily="34" charset="0"/>
              </a:rPr>
              <a:t>and </a:t>
            </a:r>
            <a:r>
              <a:rPr lang="en-US" sz="3000" b="1" dirty="0" smtClean="0">
                <a:latin typeface="Arial" pitchFamily="34" charset="0"/>
                <a:ea typeface="Adobe Gothic Std B" pitchFamily="34" charset="-128"/>
                <a:cs typeface="Arial" pitchFamily="34" charset="0"/>
              </a:rPr>
              <a:t>government as the </a:t>
            </a:r>
            <a:r>
              <a:rPr lang="en-US" sz="3000" b="1" dirty="0" smtClean="0">
                <a:latin typeface="Arial" pitchFamily="34" charset="0"/>
                <a:ea typeface="Adobe Gothic Std B" pitchFamily="34" charset="-128"/>
                <a:cs typeface="Arial" pitchFamily="34" charset="0"/>
              </a:rPr>
              <a:t/>
            </a:r>
            <a:br>
              <a:rPr lang="en-US" sz="3000" b="1" dirty="0" smtClean="0">
                <a:latin typeface="Arial" pitchFamily="34" charset="0"/>
                <a:ea typeface="Adobe Gothic Std B" pitchFamily="34" charset="-128"/>
                <a:cs typeface="Arial" pitchFamily="34" charset="0"/>
              </a:rPr>
            </a:br>
            <a:r>
              <a:rPr lang="en-US" sz="3000" b="1" dirty="0" smtClean="0">
                <a:latin typeface="Arial" pitchFamily="34" charset="0"/>
                <a:ea typeface="Adobe Gothic Std B" pitchFamily="34" charset="-128"/>
                <a:cs typeface="Arial" pitchFamily="34" charset="0"/>
              </a:rPr>
              <a:t>Roman </a:t>
            </a:r>
            <a:r>
              <a:rPr lang="en-US" sz="3000" b="1" dirty="0" smtClean="0">
                <a:latin typeface="Arial" pitchFamily="34" charset="0"/>
                <a:ea typeface="Adobe Gothic Std B" pitchFamily="34" charset="-128"/>
                <a:cs typeface="Arial" pitchFamily="34" charset="0"/>
              </a:rPr>
              <a:t>Empire spread to most of Europe. </a:t>
            </a:r>
            <a:r>
              <a:rPr lang="en-US" sz="3000" b="1" dirty="0" smtClean="0">
                <a:solidFill>
                  <a:srgbClr val="008080"/>
                </a:solidFill>
                <a:latin typeface="Arial" pitchFamily="34" charset="0"/>
                <a:ea typeface="Adobe Gothic Std B" pitchFamily="34" charset="-128"/>
                <a:cs typeface="Arial" pitchFamily="34" charset="0"/>
              </a:rPr>
              <a:t>Few people speak Latin as their primary language today, though Latin survives in several Romance languages. </a:t>
            </a:r>
            <a:r>
              <a:rPr lang="en-US" sz="3000" b="1" dirty="0" smtClean="0">
                <a:solidFill>
                  <a:srgbClr val="008080"/>
                </a:solidFill>
                <a:latin typeface="Arial" pitchFamily="34" charset="0"/>
                <a:ea typeface="Adobe Gothic Std B" pitchFamily="34" charset="-128"/>
                <a:cs typeface="Arial" pitchFamily="34" charset="0"/>
              </a:rPr>
              <a:t>  </a:t>
            </a:r>
            <a:endParaRPr lang="en-US" sz="3000" b="1" dirty="0">
              <a:solidFill>
                <a:srgbClr val="008080"/>
              </a:solidFill>
              <a:latin typeface="Arial" pitchFamily="34" charset="0"/>
              <a:ea typeface="Adobe Gothic Std B" pitchFamily="34" charset="-128"/>
              <a:cs typeface="Arial" pitchFamily="34" charset="0"/>
            </a:endParaRPr>
          </a:p>
        </p:txBody>
      </p:sp>
      <p:pic>
        <p:nvPicPr>
          <p:cNvPr id="10244" name="Picture 4"/>
          <p:cNvPicPr>
            <a:picLocks noChangeAspect="1" noChangeArrowheads="1"/>
          </p:cNvPicPr>
          <p:nvPr/>
        </p:nvPicPr>
        <p:blipFill>
          <a:blip r:embed="rId2" cstate="print"/>
          <a:srcRect/>
          <a:stretch>
            <a:fillRect/>
          </a:stretch>
        </p:blipFill>
        <p:spPr bwMode="auto">
          <a:xfrm>
            <a:off x="5257800" y="1600200"/>
            <a:ext cx="3278187" cy="2206394"/>
          </a:xfrm>
          <a:prstGeom prst="rect">
            <a:avLst/>
          </a:prstGeom>
          <a:noFill/>
          <a:ln w="9525">
            <a:noFill/>
            <a:miter lim="800000"/>
            <a:headEnd/>
            <a:tailEnd/>
          </a:ln>
          <a:effectLst/>
        </p:spPr>
      </p:pic>
    </p:spTree>
  </p:cSld>
  <p:clrMapOvr>
    <a:masterClrMapping/>
  </p:clrMapOvr>
  <p:transition advTm="10437">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702-germanic.png"/>
          <p:cNvPicPr>
            <a:picLocks noChangeAspect="1"/>
          </p:cNvPicPr>
          <p:nvPr/>
        </p:nvPicPr>
        <p:blipFill>
          <a:blip r:embed="rId2" cstate="print"/>
          <a:stretch>
            <a:fillRect/>
          </a:stretch>
        </p:blipFill>
        <p:spPr>
          <a:xfrm>
            <a:off x="5333132" y="3212269"/>
            <a:ext cx="3810868" cy="3645731"/>
          </a:xfrm>
          <a:prstGeom prst="rect">
            <a:avLst/>
          </a:prstGeom>
        </p:spPr>
      </p:pic>
      <p:sp>
        <p:nvSpPr>
          <p:cNvPr id="4" name="TextBox 3"/>
          <p:cNvSpPr txBox="1"/>
          <p:nvPr/>
        </p:nvSpPr>
        <p:spPr>
          <a:xfrm>
            <a:off x="304800" y="228600"/>
            <a:ext cx="8686800" cy="430887"/>
          </a:xfrm>
          <a:prstGeom prst="rect">
            <a:avLst/>
          </a:prstGeom>
          <a:noFill/>
        </p:spPr>
        <p:txBody>
          <a:bodyPr wrap="square" rtlCol="0">
            <a:spAutoFit/>
          </a:bodyPr>
          <a:lstStyle/>
          <a:p>
            <a:r>
              <a:rPr lang="en-US" sz="2200" dirty="0" smtClean="0">
                <a:latin typeface="Adobe Gothic Std B" pitchFamily="34" charset="-128"/>
                <a:ea typeface="Adobe Gothic Std B" pitchFamily="34" charset="-128"/>
              </a:rPr>
              <a:t>Latin and Other European Languages   </a:t>
            </a:r>
            <a:r>
              <a:rPr lang="en-US" sz="2200" dirty="0" smtClean="0">
                <a:latin typeface="Adobe Gothic Std B" pitchFamily="34" charset="-128"/>
                <a:ea typeface="Adobe Gothic Std B" pitchFamily="34" charset="-128"/>
              </a:rPr>
              <a:t>                            </a:t>
            </a:r>
            <a:r>
              <a:rPr lang="en-US" sz="2200" dirty="0" smtClean="0">
                <a:latin typeface="Adobe Gothic Std B" pitchFamily="34" charset="-128"/>
                <a:ea typeface="Adobe Gothic Std B" pitchFamily="34" charset="-128"/>
              </a:rPr>
              <a:t>Ancient Rome</a:t>
            </a:r>
            <a:endParaRPr lang="en-US" sz="2200" dirty="0">
              <a:latin typeface="Adobe Gothic Std B" pitchFamily="34" charset="-128"/>
              <a:ea typeface="Adobe Gothic Std B" pitchFamily="34" charset="-128"/>
            </a:endParaRPr>
          </a:p>
        </p:txBody>
      </p:sp>
      <p:sp>
        <p:nvSpPr>
          <p:cNvPr id="11265" name="Rectangle 1"/>
          <p:cNvSpPr>
            <a:spLocks noChangeArrowheads="1"/>
          </p:cNvSpPr>
          <p:nvPr/>
        </p:nvSpPr>
        <p:spPr bwMode="auto">
          <a:xfrm>
            <a:off x="533400" y="838200"/>
            <a:ext cx="876300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sz="3000" b="1" dirty="0" smtClean="0">
                <a:solidFill>
                  <a:srgbClr val="008080"/>
                </a:solidFill>
                <a:latin typeface="Arial" pitchFamily="34" charset="0"/>
                <a:ea typeface="Adobe Gothic Std B" pitchFamily="34" charset="-128"/>
                <a:cs typeface="Arial" pitchFamily="34" charset="0"/>
              </a:rPr>
              <a:t>Modern English evolved from Germanic speaking tribes who settled in Great Britain in the tenth and eleventh centuries.   Scholars believe that English as spoken in </a:t>
            </a:r>
            <a:r>
              <a:rPr lang="en-US" sz="2600" b="1" dirty="0" smtClean="0">
                <a:solidFill>
                  <a:srgbClr val="008080"/>
                </a:solidFill>
                <a:latin typeface="Arial" pitchFamily="34" charset="0"/>
                <a:ea typeface="Adobe Gothic Std B" pitchFamily="34" charset="-128"/>
                <a:cs typeface="Arial" pitchFamily="34" charset="0"/>
              </a:rPr>
              <a:t>AD</a:t>
            </a:r>
            <a:r>
              <a:rPr lang="en-US" sz="3000" b="1" dirty="0" smtClean="0">
                <a:solidFill>
                  <a:srgbClr val="008080"/>
                </a:solidFill>
                <a:latin typeface="Arial" pitchFamily="34" charset="0"/>
                <a:ea typeface="Adobe Gothic Std B" pitchFamily="34" charset="-128"/>
                <a:cs typeface="Arial" pitchFamily="34" charset="0"/>
              </a:rPr>
              <a:t>1000 would sound similar to the Frisian </a:t>
            </a:r>
            <a:r>
              <a:rPr lang="en-US" sz="3000" b="1" dirty="0" smtClean="0">
                <a:solidFill>
                  <a:srgbClr val="008080"/>
                </a:solidFill>
                <a:latin typeface="Arial" pitchFamily="34" charset="0"/>
                <a:ea typeface="Adobe Gothic Std B" pitchFamily="34" charset="-128"/>
                <a:cs typeface="Arial" pitchFamily="34" charset="0"/>
              </a:rPr>
              <a:t/>
            </a:r>
            <a:br>
              <a:rPr lang="en-US" sz="3000" b="1" dirty="0" smtClean="0">
                <a:solidFill>
                  <a:srgbClr val="008080"/>
                </a:solidFill>
                <a:latin typeface="Arial" pitchFamily="34" charset="0"/>
                <a:ea typeface="Adobe Gothic Std B" pitchFamily="34" charset="-128"/>
                <a:cs typeface="Arial" pitchFamily="34" charset="0"/>
              </a:rPr>
            </a:br>
            <a:r>
              <a:rPr lang="en-US" sz="3000" b="1" dirty="0" smtClean="0">
                <a:solidFill>
                  <a:srgbClr val="008080"/>
                </a:solidFill>
                <a:latin typeface="Arial" pitchFamily="34" charset="0"/>
                <a:ea typeface="Adobe Gothic Std B" pitchFamily="34" charset="-128"/>
                <a:cs typeface="Arial" pitchFamily="34" charset="0"/>
              </a:rPr>
              <a:t>languages </a:t>
            </a:r>
            <a:r>
              <a:rPr lang="en-US" sz="3000" b="1" dirty="0" smtClean="0">
                <a:solidFill>
                  <a:srgbClr val="008080"/>
                </a:solidFill>
                <a:latin typeface="Arial" pitchFamily="34" charset="0"/>
                <a:ea typeface="Adobe Gothic Std B" pitchFamily="34" charset="-128"/>
                <a:cs typeface="Arial" pitchFamily="34" charset="0"/>
              </a:rPr>
              <a:t>spoken in the </a:t>
            </a:r>
            <a:r>
              <a:rPr lang="en-US" sz="3000" b="1" dirty="0" smtClean="0">
                <a:solidFill>
                  <a:srgbClr val="008080"/>
                </a:solidFill>
                <a:latin typeface="Arial" pitchFamily="34" charset="0"/>
                <a:ea typeface="Adobe Gothic Std B" pitchFamily="34" charset="-128"/>
                <a:cs typeface="Arial" pitchFamily="34" charset="0"/>
              </a:rPr>
              <a:t/>
            </a:r>
            <a:br>
              <a:rPr lang="en-US" sz="3000" b="1" dirty="0" smtClean="0">
                <a:solidFill>
                  <a:srgbClr val="008080"/>
                </a:solidFill>
                <a:latin typeface="Arial" pitchFamily="34" charset="0"/>
                <a:ea typeface="Adobe Gothic Std B" pitchFamily="34" charset="-128"/>
                <a:cs typeface="Arial" pitchFamily="34" charset="0"/>
              </a:rPr>
            </a:br>
            <a:r>
              <a:rPr lang="en-US" sz="3000" b="1" dirty="0" smtClean="0">
                <a:solidFill>
                  <a:srgbClr val="008080"/>
                </a:solidFill>
                <a:latin typeface="Arial" pitchFamily="34" charset="0"/>
                <a:ea typeface="Adobe Gothic Std B" pitchFamily="34" charset="-128"/>
                <a:cs typeface="Arial" pitchFamily="34" charset="0"/>
              </a:rPr>
              <a:t>Netherlands </a:t>
            </a:r>
            <a:r>
              <a:rPr lang="en-US" sz="3000" b="1" dirty="0" smtClean="0">
                <a:solidFill>
                  <a:srgbClr val="008080"/>
                </a:solidFill>
                <a:latin typeface="Arial" pitchFamily="34" charset="0"/>
                <a:ea typeface="Adobe Gothic Std B" pitchFamily="34" charset="-128"/>
                <a:cs typeface="Arial" pitchFamily="34" charset="0"/>
              </a:rPr>
              <a:t>and Denmark </a:t>
            </a:r>
            <a:r>
              <a:rPr lang="en-US" sz="3000" b="1" dirty="0" smtClean="0">
                <a:solidFill>
                  <a:srgbClr val="008080"/>
                </a:solidFill>
                <a:latin typeface="Arial" pitchFamily="34" charset="0"/>
                <a:ea typeface="Adobe Gothic Std B" pitchFamily="34" charset="-128"/>
                <a:cs typeface="Arial" pitchFamily="34" charset="0"/>
              </a:rPr>
              <a:t/>
            </a:r>
            <a:br>
              <a:rPr lang="en-US" sz="3000" b="1" dirty="0" smtClean="0">
                <a:solidFill>
                  <a:srgbClr val="008080"/>
                </a:solidFill>
                <a:latin typeface="Arial" pitchFamily="34" charset="0"/>
                <a:ea typeface="Adobe Gothic Std B" pitchFamily="34" charset="-128"/>
                <a:cs typeface="Arial" pitchFamily="34" charset="0"/>
              </a:rPr>
            </a:br>
            <a:r>
              <a:rPr lang="en-US" sz="3000" b="1" dirty="0" smtClean="0">
                <a:solidFill>
                  <a:srgbClr val="008080"/>
                </a:solidFill>
                <a:latin typeface="Arial" pitchFamily="34" charset="0"/>
                <a:ea typeface="Adobe Gothic Std B" pitchFamily="34" charset="-128"/>
                <a:cs typeface="Arial" pitchFamily="34" charset="0"/>
              </a:rPr>
              <a:t>today</a:t>
            </a:r>
            <a:r>
              <a:rPr lang="en-US" sz="3000" b="1" dirty="0" smtClean="0">
                <a:solidFill>
                  <a:srgbClr val="008080"/>
                </a:solidFill>
                <a:latin typeface="Arial" pitchFamily="34" charset="0"/>
                <a:ea typeface="Adobe Gothic Std B" pitchFamily="34" charset="-128"/>
                <a:cs typeface="Arial" pitchFamily="34" charset="0"/>
              </a:rPr>
              <a:t>.  </a:t>
            </a:r>
            <a:r>
              <a:rPr lang="en-US" sz="3000" b="1" dirty="0" smtClean="0">
                <a:latin typeface="Arial" pitchFamily="34" charset="0"/>
                <a:ea typeface="Adobe Gothic Std B" pitchFamily="34" charset="-128"/>
                <a:cs typeface="Arial" pitchFamily="34" charset="0"/>
              </a:rPr>
              <a:t>The Germanic </a:t>
            </a:r>
            <a:r>
              <a:rPr lang="en-US" sz="3000" b="1" dirty="0" smtClean="0">
                <a:latin typeface="Arial" pitchFamily="34" charset="0"/>
                <a:ea typeface="Adobe Gothic Std B" pitchFamily="34" charset="-128"/>
                <a:cs typeface="Arial" pitchFamily="34" charset="0"/>
              </a:rPr>
              <a:t/>
            </a:r>
            <a:br>
              <a:rPr lang="en-US" sz="3000" b="1" dirty="0" smtClean="0">
                <a:latin typeface="Arial" pitchFamily="34" charset="0"/>
                <a:ea typeface="Adobe Gothic Std B" pitchFamily="34" charset="-128"/>
                <a:cs typeface="Arial" pitchFamily="34" charset="0"/>
              </a:rPr>
            </a:br>
            <a:r>
              <a:rPr lang="en-US" sz="3000" b="1" dirty="0" smtClean="0">
                <a:latin typeface="Arial" pitchFamily="34" charset="0"/>
                <a:ea typeface="Adobe Gothic Std B" pitchFamily="34" charset="-128"/>
                <a:cs typeface="Arial" pitchFamily="34" charset="0"/>
              </a:rPr>
              <a:t>speakers displaced </a:t>
            </a:r>
            <a:r>
              <a:rPr lang="en-US" sz="3000" b="1" dirty="0" smtClean="0">
                <a:latin typeface="Arial" pitchFamily="34" charset="0"/>
                <a:ea typeface="Adobe Gothic Std B" pitchFamily="34" charset="-128"/>
                <a:cs typeface="Arial" pitchFamily="34" charset="0"/>
              </a:rPr>
              <a:t>Latin </a:t>
            </a:r>
            <a:r>
              <a:rPr lang="en-US" sz="3000" b="1" dirty="0" smtClean="0">
                <a:latin typeface="Arial" pitchFamily="34" charset="0"/>
                <a:ea typeface="Adobe Gothic Std B" pitchFamily="34" charset="-128"/>
                <a:cs typeface="Arial" pitchFamily="34" charset="0"/>
              </a:rPr>
              <a:t/>
            </a:r>
            <a:br>
              <a:rPr lang="en-US" sz="3000" b="1" dirty="0" smtClean="0">
                <a:latin typeface="Arial" pitchFamily="34" charset="0"/>
                <a:ea typeface="Adobe Gothic Std B" pitchFamily="34" charset="-128"/>
                <a:cs typeface="Arial" pitchFamily="34" charset="0"/>
              </a:rPr>
            </a:br>
            <a:r>
              <a:rPr lang="en-US" sz="3000" b="1" dirty="0" smtClean="0">
                <a:latin typeface="Arial" pitchFamily="34" charset="0"/>
                <a:ea typeface="Adobe Gothic Std B" pitchFamily="34" charset="-128"/>
                <a:cs typeface="Arial" pitchFamily="34" charset="0"/>
              </a:rPr>
              <a:t>and </a:t>
            </a:r>
            <a:r>
              <a:rPr lang="en-US" sz="3000" b="1" dirty="0" smtClean="0">
                <a:latin typeface="Arial" pitchFamily="34" charset="0"/>
                <a:ea typeface="Adobe Gothic Std B" pitchFamily="34" charset="-128"/>
                <a:cs typeface="Arial" pitchFamily="34" charset="0"/>
              </a:rPr>
              <a:t>many </a:t>
            </a:r>
            <a:r>
              <a:rPr lang="en-US" sz="3000" b="1" dirty="0" smtClean="0">
                <a:latin typeface="Arial" pitchFamily="34" charset="0"/>
                <a:ea typeface="Adobe Gothic Std B" pitchFamily="34" charset="-128"/>
                <a:cs typeface="Arial" pitchFamily="34" charset="0"/>
              </a:rPr>
              <a:t>Celtic </a:t>
            </a:r>
            <a:r>
              <a:rPr lang="en-US" sz="3000" b="1" dirty="0" smtClean="0">
                <a:latin typeface="Arial" pitchFamily="34" charset="0"/>
                <a:ea typeface="Adobe Gothic Std B" pitchFamily="34" charset="-128"/>
                <a:cs typeface="Arial" pitchFamily="34" charset="0"/>
              </a:rPr>
              <a:t>languages </a:t>
            </a:r>
            <a:r>
              <a:rPr lang="en-US" sz="3000" b="1" dirty="0" smtClean="0">
                <a:latin typeface="Arial" pitchFamily="34" charset="0"/>
                <a:ea typeface="Adobe Gothic Std B" pitchFamily="34" charset="-128"/>
                <a:cs typeface="Arial" pitchFamily="34" charset="0"/>
              </a:rPr>
              <a:t/>
            </a:r>
            <a:br>
              <a:rPr lang="en-US" sz="3000" b="1" dirty="0" smtClean="0">
                <a:latin typeface="Arial" pitchFamily="34" charset="0"/>
                <a:ea typeface="Adobe Gothic Std B" pitchFamily="34" charset="-128"/>
                <a:cs typeface="Arial" pitchFamily="34" charset="0"/>
              </a:rPr>
            </a:br>
            <a:r>
              <a:rPr lang="en-US" sz="3000" b="1" dirty="0" smtClean="0">
                <a:latin typeface="Arial" pitchFamily="34" charset="0"/>
                <a:ea typeface="Adobe Gothic Std B" pitchFamily="34" charset="-128"/>
                <a:cs typeface="Arial" pitchFamily="34" charset="0"/>
              </a:rPr>
              <a:t>that </a:t>
            </a:r>
            <a:r>
              <a:rPr lang="en-US" sz="3000" b="1" dirty="0" smtClean="0">
                <a:latin typeface="Arial" pitchFamily="34" charset="0"/>
                <a:ea typeface="Adobe Gothic Std B" pitchFamily="34" charset="-128"/>
                <a:cs typeface="Arial" pitchFamily="34" charset="0"/>
              </a:rPr>
              <a:t>were </a:t>
            </a:r>
            <a:r>
              <a:rPr lang="en-US" sz="3000" b="1" dirty="0" smtClean="0">
                <a:latin typeface="Arial" pitchFamily="34" charset="0"/>
                <a:ea typeface="Adobe Gothic Std B" pitchFamily="34" charset="-128"/>
                <a:cs typeface="Arial" pitchFamily="34" charset="0"/>
              </a:rPr>
              <a:t>spoken </a:t>
            </a:r>
            <a:r>
              <a:rPr lang="en-US" sz="3000" b="1" dirty="0" smtClean="0">
                <a:latin typeface="Arial" pitchFamily="34" charset="0"/>
                <a:ea typeface="Adobe Gothic Std B" pitchFamily="34" charset="-128"/>
                <a:cs typeface="Arial" pitchFamily="34" charset="0"/>
              </a:rPr>
              <a:t>at that </a:t>
            </a:r>
            <a:r>
              <a:rPr lang="en-US" sz="3000" b="1" dirty="0" smtClean="0">
                <a:latin typeface="Arial" pitchFamily="34" charset="0"/>
                <a:ea typeface="Adobe Gothic Std B" pitchFamily="34" charset="-128"/>
                <a:cs typeface="Arial" pitchFamily="34" charset="0"/>
              </a:rPr>
              <a:t/>
            </a:r>
            <a:br>
              <a:rPr lang="en-US" sz="3000" b="1" dirty="0" smtClean="0">
                <a:latin typeface="Arial" pitchFamily="34" charset="0"/>
                <a:ea typeface="Adobe Gothic Std B" pitchFamily="34" charset="-128"/>
                <a:cs typeface="Arial" pitchFamily="34" charset="0"/>
              </a:rPr>
            </a:br>
            <a:r>
              <a:rPr lang="en-US" sz="3000" b="1" dirty="0" smtClean="0">
                <a:latin typeface="Arial" pitchFamily="34" charset="0"/>
                <a:ea typeface="Adobe Gothic Std B" pitchFamily="34" charset="-128"/>
                <a:cs typeface="Arial" pitchFamily="34" charset="0"/>
              </a:rPr>
              <a:t>time </a:t>
            </a:r>
            <a:r>
              <a:rPr lang="en-US" sz="3000" b="1" dirty="0" smtClean="0">
                <a:latin typeface="Arial" pitchFamily="34" charset="0"/>
                <a:ea typeface="Adobe Gothic Std B" pitchFamily="34" charset="-128"/>
                <a:cs typeface="Arial" pitchFamily="34" charset="0"/>
              </a:rPr>
              <a:t>in Great Britain.</a:t>
            </a:r>
            <a:endParaRPr lang="en-US" sz="3000" b="1" dirty="0">
              <a:latin typeface="Arial" pitchFamily="34" charset="0"/>
              <a:ea typeface="Adobe Gothic Std B" pitchFamily="34" charset="-128"/>
              <a:cs typeface="Arial" pitchFamily="34" charset="0"/>
            </a:endParaRPr>
          </a:p>
        </p:txBody>
      </p:sp>
    </p:spTree>
  </p:cSld>
  <p:clrMapOvr>
    <a:masterClrMapping/>
  </p:clrMapOvr>
  <p:transition advTm="6531">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www.nyest.hu/media/angol-walesi-ketnyelvu-jelzesek-az-utakon.png"/>
          <p:cNvPicPr>
            <a:picLocks noChangeAspect="1" noChangeArrowheads="1"/>
          </p:cNvPicPr>
          <p:nvPr/>
        </p:nvPicPr>
        <p:blipFill>
          <a:blip r:embed="rId2" cstate="print"/>
          <a:srcRect/>
          <a:stretch>
            <a:fillRect/>
          </a:stretch>
        </p:blipFill>
        <p:spPr bwMode="auto">
          <a:xfrm>
            <a:off x="5238750" y="762000"/>
            <a:ext cx="3905250" cy="3486151"/>
          </a:xfrm>
          <a:prstGeom prst="rect">
            <a:avLst/>
          </a:prstGeom>
          <a:noFill/>
        </p:spPr>
      </p:pic>
      <p:sp>
        <p:nvSpPr>
          <p:cNvPr id="4" name="TextBox 3"/>
          <p:cNvSpPr txBox="1"/>
          <p:nvPr/>
        </p:nvSpPr>
        <p:spPr>
          <a:xfrm>
            <a:off x="304800" y="228600"/>
            <a:ext cx="8686800" cy="430887"/>
          </a:xfrm>
          <a:prstGeom prst="rect">
            <a:avLst/>
          </a:prstGeom>
          <a:noFill/>
        </p:spPr>
        <p:txBody>
          <a:bodyPr wrap="square" rtlCol="0">
            <a:spAutoFit/>
          </a:bodyPr>
          <a:lstStyle/>
          <a:p>
            <a:r>
              <a:rPr lang="en-US" sz="2200" dirty="0" smtClean="0">
                <a:latin typeface="Adobe Gothic Std B" pitchFamily="34" charset="-128"/>
                <a:ea typeface="Adobe Gothic Std B" pitchFamily="34" charset="-128"/>
              </a:rPr>
              <a:t>Latin and Other European Languages   </a:t>
            </a:r>
            <a:r>
              <a:rPr lang="en-US" sz="2200" dirty="0" smtClean="0">
                <a:latin typeface="Adobe Gothic Std B" pitchFamily="34" charset="-128"/>
                <a:ea typeface="Adobe Gothic Std B" pitchFamily="34" charset="-128"/>
              </a:rPr>
              <a:t>                            </a:t>
            </a:r>
            <a:r>
              <a:rPr lang="en-US" sz="2200" dirty="0" smtClean="0">
                <a:latin typeface="Adobe Gothic Std B" pitchFamily="34" charset="-128"/>
                <a:ea typeface="Adobe Gothic Std B" pitchFamily="34" charset="-128"/>
              </a:rPr>
              <a:t>Ancient Rome</a:t>
            </a:r>
            <a:endParaRPr lang="en-US" sz="2200" dirty="0">
              <a:latin typeface="Adobe Gothic Std B" pitchFamily="34" charset="-128"/>
              <a:ea typeface="Adobe Gothic Std B" pitchFamily="34" charset="-128"/>
            </a:endParaRPr>
          </a:p>
        </p:txBody>
      </p:sp>
      <p:sp>
        <p:nvSpPr>
          <p:cNvPr id="11265" name="Rectangle 1"/>
          <p:cNvSpPr>
            <a:spLocks noChangeArrowheads="1"/>
          </p:cNvSpPr>
          <p:nvPr/>
        </p:nvSpPr>
        <p:spPr bwMode="auto">
          <a:xfrm>
            <a:off x="304800" y="914400"/>
            <a:ext cx="861060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sz="3000" b="1" dirty="0" smtClean="0">
                <a:latin typeface="Arial" pitchFamily="34" charset="0"/>
                <a:ea typeface="Adobe Gothic Std B" pitchFamily="34" charset="-128"/>
                <a:cs typeface="Arial" pitchFamily="34" charset="0"/>
              </a:rPr>
              <a:t>About 400,000 people </a:t>
            </a:r>
            <a:r>
              <a:rPr lang="en-US" sz="3000" b="1" dirty="0" smtClean="0">
                <a:latin typeface="Arial" pitchFamily="34" charset="0"/>
                <a:ea typeface="Adobe Gothic Std B" pitchFamily="34" charset="-128"/>
                <a:cs typeface="Arial" pitchFamily="34" charset="0"/>
              </a:rPr>
              <a:t/>
            </a:r>
            <a:br>
              <a:rPr lang="en-US" sz="3000" b="1" dirty="0" smtClean="0">
                <a:latin typeface="Arial" pitchFamily="34" charset="0"/>
                <a:ea typeface="Adobe Gothic Std B" pitchFamily="34" charset="-128"/>
                <a:cs typeface="Arial" pitchFamily="34" charset="0"/>
              </a:rPr>
            </a:br>
            <a:r>
              <a:rPr lang="en-US" sz="3000" b="1" dirty="0" smtClean="0">
                <a:latin typeface="Arial" pitchFamily="34" charset="0"/>
                <a:ea typeface="Adobe Gothic Std B" pitchFamily="34" charset="-128"/>
                <a:cs typeface="Arial" pitchFamily="34" charset="0"/>
              </a:rPr>
              <a:t>in Wales </a:t>
            </a:r>
            <a:r>
              <a:rPr lang="en-US" sz="3000" b="1" dirty="0" smtClean="0">
                <a:latin typeface="Arial" pitchFamily="34" charset="0"/>
                <a:ea typeface="Adobe Gothic Std B" pitchFamily="34" charset="-128"/>
                <a:cs typeface="Arial" pitchFamily="34" charset="0"/>
              </a:rPr>
              <a:t>speak Welsh, </a:t>
            </a:r>
            <a:r>
              <a:rPr lang="en-US" sz="3000" b="1" dirty="0" smtClean="0">
                <a:latin typeface="Arial" pitchFamily="34" charset="0"/>
                <a:ea typeface="Adobe Gothic Std B" pitchFamily="34" charset="-128"/>
                <a:cs typeface="Arial" pitchFamily="34" charset="0"/>
              </a:rPr>
              <a:t/>
            </a:r>
            <a:br>
              <a:rPr lang="en-US" sz="3000" b="1" dirty="0" smtClean="0">
                <a:latin typeface="Arial" pitchFamily="34" charset="0"/>
                <a:ea typeface="Adobe Gothic Std B" pitchFamily="34" charset="-128"/>
                <a:cs typeface="Arial" pitchFamily="34" charset="0"/>
              </a:rPr>
            </a:br>
            <a:r>
              <a:rPr lang="en-US" sz="3000" b="1" dirty="0" smtClean="0">
                <a:latin typeface="Arial" pitchFamily="34" charset="0"/>
                <a:ea typeface="Adobe Gothic Std B" pitchFamily="34" charset="-128"/>
                <a:cs typeface="Arial" pitchFamily="34" charset="0"/>
              </a:rPr>
              <a:t>one of </a:t>
            </a:r>
            <a:r>
              <a:rPr lang="en-US" sz="3000" b="1" dirty="0" smtClean="0">
                <a:latin typeface="Arial" pitchFamily="34" charset="0"/>
                <a:ea typeface="Adobe Gothic Std B" pitchFamily="34" charset="-128"/>
                <a:cs typeface="Arial" pitchFamily="34" charset="0"/>
              </a:rPr>
              <a:t>the few Celtic </a:t>
            </a:r>
            <a:r>
              <a:rPr lang="en-US" sz="3000" b="1" dirty="0" smtClean="0">
                <a:latin typeface="Arial" pitchFamily="34" charset="0"/>
                <a:ea typeface="Adobe Gothic Std B" pitchFamily="34" charset="-128"/>
                <a:cs typeface="Arial" pitchFamily="34" charset="0"/>
              </a:rPr>
              <a:t/>
            </a:r>
            <a:br>
              <a:rPr lang="en-US" sz="3000" b="1" dirty="0" smtClean="0">
                <a:latin typeface="Arial" pitchFamily="34" charset="0"/>
                <a:ea typeface="Adobe Gothic Std B" pitchFamily="34" charset="-128"/>
                <a:cs typeface="Arial" pitchFamily="34" charset="0"/>
              </a:rPr>
            </a:br>
            <a:r>
              <a:rPr lang="en-US" sz="3000" b="1" dirty="0" smtClean="0">
                <a:latin typeface="Arial" pitchFamily="34" charset="0"/>
                <a:ea typeface="Adobe Gothic Std B" pitchFamily="34" charset="-128"/>
                <a:cs typeface="Arial" pitchFamily="34" charset="0"/>
              </a:rPr>
              <a:t>languages </a:t>
            </a:r>
            <a:r>
              <a:rPr lang="en-US" sz="3000" b="1" dirty="0" smtClean="0">
                <a:latin typeface="Arial" pitchFamily="34" charset="0"/>
                <a:ea typeface="Adobe Gothic Std B" pitchFamily="34" charset="-128"/>
                <a:cs typeface="Arial" pitchFamily="34" charset="0"/>
              </a:rPr>
              <a:t>that is neither </a:t>
            </a:r>
            <a:r>
              <a:rPr lang="en-US" sz="3000" b="1" dirty="0" smtClean="0">
                <a:latin typeface="Arial" pitchFamily="34" charset="0"/>
                <a:ea typeface="Adobe Gothic Std B" pitchFamily="34" charset="-128"/>
                <a:cs typeface="Arial" pitchFamily="34" charset="0"/>
              </a:rPr>
              <a:t/>
            </a:r>
            <a:br>
              <a:rPr lang="en-US" sz="3000" b="1" dirty="0" smtClean="0">
                <a:latin typeface="Arial" pitchFamily="34" charset="0"/>
                <a:ea typeface="Adobe Gothic Std B" pitchFamily="34" charset="-128"/>
                <a:cs typeface="Arial" pitchFamily="34" charset="0"/>
              </a:rPr>
            </a:br>
            <a:r>
              <a:rPr lang="en-US" sz="3000" b="1" dirty="0" smtClean="0">
                <a:latin typeface="Arial" pitchFamily="34" charset="0"/>
                <a:ea typeface="Adobe Gothic Std B" pitchFamily="34" charset="-128"/>
                <a:cs typeface="Arial" pitchFamily="34" charset="0"/>
              </a:rPr>
              <a:t>extinct </a:t>
            </a:r>
            <a:r>
              <a:rPr lang="en-US" sz="3000" b="1" dirty="0" smtClean="0">
                <a:latin typeface="Arial" pitchFamily="34" charset="0"/>
                <a:ea typeface="Adobe Gothic Std B" pitchFamily="34" charset="-128"/>
                <a:cs typeface="Arial" pitchFamily="34" charset="0"/>
              </a:rPr>
              <a:t>nor classified as </a:t>
            </a:r>
            <a:r>
              <a:rPr lang="en-US" sz="3000" b="1" dirty="0" smtClean="0">
                <a:latin typeface="Arial" pitchFamily="34" charset="0"/>
                <a:ea typeface="Adobe Gothic Std B" pitchFamily="34" charset="-128"/>
                <a:cs typeface="Arial" pitchFamily="34" charset="0"/>
              </a:rPr>
              <a:t/>
            </a:r>
            <a:br>
              <a:rPr lang="en-US" sz="3000" b="1" dirty="0" smtClean="0">
                <a:latin typeface="Arial" pitchFamily="34" charset="0"/>
                <a:ea typeface="Adobe Gothic Std B" pitchFamily="34" charset="-128"/>
                <a:cs typeface="Arial" pitchFamily="34" charset="0"/>
              </a:rPr>
            </a:br>
            <a:r>
              <a:rPr lang="en-US" sz="3000" b="1" dirty="0" smtClean="0">
                <a:latin typeface="Arial" pitchFamily="34" charset="0"/>
                <a:ea typeface="Adobe Gothic Std B" pitchFamily="34" charset="-128"/>
                <a:cs typeface="Arial" pitchFamily="34" charset="0"/>
              </a:rPr>
              <a:t>“</a:t>
            </a:r>
            <a:r>
              <a:rPr lang="en-US" sz="3000" b="1" dirty="0" smtClean="0">
                <a:latin typeface="Arial" pitchFamily="34" charset="0"/>
                <a:ea typeface="Adobe Gothic Std B" pitchFamily="34" charset="-128"/>
                <a:cs typeface="Arial" pitchFamily="34" charset="0"/>
              </a:rPr>
              <a:t>endangered” by </a:t>
            </a:r>
            <a:r>
              <a:rPr lang="en-US" sz="3000" b="1" dirty="0" smtClean="0">
                <a:latin typeface="Arial" pitchFamily="34" charset="0"/>
                <a:ea typeface="Adobe Gothic Std B" pitchFamily="34" charset="-128"/>
                <a:cs typeface="Arial" pitchFamily="34" charset="0"/>
              </a:rPr>
              <a:t/>
            </a:r>
            <a:br>
              <a:rPr lang="en-US" sz="3000" b="1" dirty="0" smtClean="0">
                <a:latin typeface="Arial" pitchFamily="34" charset="0"/>
                <a:ea typeface="Adobe Gothic Std B" pitchFamily="34" charset="-128"/>
                <a:cs typeface="Arial" pitchFamily="34" charset="0"/>
              </a:rPr>
            </a:br>
            <a:r>
              <a:rPr lang="en-US" sz="3000" b="1" dirty="0" smtClean="0">
                <a:latin typeface="Arial" pitchFamily="34" charset="0"/>
                <a:ea typeface="Adobe Gothic Std B" pitchFamily="34" charset="-128"/>
                <a:cs typeface="Arial" pitchFamily="34" charset="0"/>
              </a:rPr>
              <a:t>UNESCO</a:t>
            </a:r>
            <a:r>
              <a:rPr lang="en-US" sz="3000" b="1" dirty="0" smtClean="0">
                <a:latin typeface="Arial" pitchFamily="34" charset="0"/>
                <a:ea typeface="Adobe Gothic Std B" pitchFamily="34" charset="-128"/>
                <a:cs typeface="Arial" pitchFamily="34" charset="0"/>
              </a:rPr>
              <a:t>.  </a:t>
            </a:r>
            <a:r>
              <a:rPr lang="en-US" sz="3000" b="1" dirty="0" smtClean="0">
                <a:solidFill>
                  <a:srgbClr val="008080"/>
                </a:solidFill>
                <a:latin typeface="Arial" pitchFamily="34" charset="0"/>
                <a:ea typeface="Adobe Gothic Std B" pitchFamily="34" charset="-128"/>
                <a:cs typeface="Arial" pitchFamily="34" charset="0"/>
              </a:rPr>
              <a:t>Celtic </a:t>
            </a:r>
            <a:r>
              <a:rPr lang="en-US" sz="3000" b="1" dirty="0" smtClean="0">
                <a:solidFill>
                  <a:srgbClr val="008080"/>
                </a:solidFill>
                <a:latin typeface="Arial" pitchFamily="34" charset="0"/>
                <a:ea typeface="Adobe Gothic Std B" pitchFamily="34" charset="-128"/>
                <a:cs typeface="Arial" pitchFamily="34" charset="0"/>
              </a:rPr>
              <a:t/>
            </a:r>
            <a:br>
              <a:rPr lang="en-US" sz="3000" b="1" dirty="0" smtClean="0">
                <a:solidFill>
                  <a:srgbClr val="008080"/>
                </a:solidFill>
                <a:latin typeface="Arial" pitchFamily="34" charset="0"/>
                <a:ea typeface="Adobe Gothic Std B" pitchFamily="34" charset="-128"/>
                <a:cs typeface="Arial" pitchFamily="34" charset="0"/>
              </a:rPr>
            </a:br>
            <a:r>
              <a:rPr lang="en-US" sz="3000" b="1" dirty="0" smtClean="0">
                <a:solidFill>
                  <a:srgbClr val="008080"/>
                </a:solidFill>
                <a:latin typeface="Arial" pitchFamily="34" charset="0"/>
                <a:ea typeface="Adobe Gothic Std B" pitchFamily="34" charset="-128"/>
                <a:cs typeface="Arial" pitchFamily="34" charset="0"/>
              </a:rPr>
              <a:t>languages </a:t>
            </a:r>
            <a:r>
              <a:rPr lang="en-US" sz="3000" b="1" dirty="0" smtClean="0">
                <a:solidFill>
                  <a:srgbClr val="008080"/>
                </a:solidFill>
                <a:latin typeface="Arial" pitchFamily="34" charset="0"/>
                <a:ea typeface="Adobe Gothic Std B" pitchFamily="34" charset="-128"/>
                <a:cs typeface="Arial" pitchFamily="34" charset="0"/>
              </a:rPr>
              <a:t>were </a:t>
            </a:r>
            <a:r>
              <a:rPr lang="en-US" sz="3000" b="1" dirty="0" smtClean="0">
                <a:solidFill>
                  <a:srgbClr val="008080"/>
                </a:solidFill>
                <a:latin typeface="Arial" pitchFamily="34" charset="0"/>
                <a:ea typeface="Adobe Gothic Std B" pitchFamily="34" charset="-128"/>
                <a:cs typeface="Arial" pitchFamily="34" charset="0"/>
              </a:rPr>
              <a:t/>
            </a:r>
            <a:br>
              <a:rPr lang="en-US" sz="3000" b="1" dirty="0" smtClean="0">
                <a:solidFill>
                  <a:srgbClr val="008080"/>
                </a:solidFill>
                <a:latin typeface="Arial" pitchFamily="34" charset="0"/>
                <a:ea typeface="Adobe Gothic Std B" pitchFamily="34" charset="-128"/>
                <a:cs typeface="Arial" pitchFamily="34" charset="0"/>
              </a:rPr>
            </a:br>
            <a:r>
              <a:rPr lang="en-US" sz="3000" b="1" dirty="0" smtClean="0">
                <a:solidFill>
                  <a:srgbClr val="008080"/>
                </a:solidFill>
                <a:latin typeface="Arial" pitchFamily="34" charset="0"/>
                <a:ea typeface="Adobe Gothic Std B" pitchFamily="34" charset="-128"/>
                <a:cs typeface="Arial" pitchFamily="34" charset="0"/>
              </a:rPr>
              <a:t>prominent </a:t>
            </a:r>
            <a:r>
              <a:rPr lang="en-US" sz="3000" b="1" dirty="0" smtClean="0">
                <a:solidFill>
                  <a:srgbClr val="008080"/>
                </a:solidFill>
                <a:latin typeface="Arial" pitchFamily="34" charset="0"/>
                <a:ea typeface="Adobe Gothic Std B" pitchFamily="34" charset="-128"/>
                <a:cs typeface="Arial" pitchFamily="34" charset="0"/>
              </a:rPr>
              <a:t>before the expansion of the Roman Empire. Despite the scarcity of speakers, the influence of the Celtic people lives on in stories and myths. </a:t>
            </a:r>
            <a:endParaRPr lang="en-US" sz="3000" b="1" dirty="0">
              <a:solidFill>
                <a:srgbClr val="008080"/>
              </a:solidFill>
              <a:latin typeface="Arial" pitchFamily="34" charset="0"/>
              <a:ea typeface="Adobe Gothic Std B" pitchFamily="34" charset="-128"/>
              <a:cs typeface="Arial" pitchFamily="34" charset="0"/>
            </a:endParaRPr>
          </a:p>
        </p:txBody>
      </p:sp>
    </p:spTree>
  </p:cSld>
  <p:clrMapOvr>
    <a:masterClrMapping/>
  </p:clrMapOvr>
  <p:transition advTm="10797">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20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www.nyest.hu/media/angol-walesi-ketnyelvu-jelzesek-az-utakon.png"/>
          <p:cNvPicPr>
            <a:picLocks noChangeAspect="1" noChangeArrowheads="1"/>
          </p:cNvPicPr>
          <p:nvPr/>
        </p:nvPicPr>
        <p:blipFill>
          <a:blip r:embed="rId2" cstate="print"/>
          <a:srcRect/>
          <a:stretch>
            <a:fillRect/>
          </a:stretch>
        </p:blipFill>
        <p:spPr bwMode="auto">
          <a:xfrm>
            <a:off x="5238750" y="762000"/>
            <a:ext cx="3905250" cy="3486151"/>
          </a:xfrm>
          <a:prstGeom prst="rect">
            <a:avLst/>
          </a:prstGeom>
          <a:noFill/>
        </p:spPr>
      </p:pic>
      <p:sp>
        <p:nvSpPr>
          <p:cNvPr id="4" name="TextBox 3"/>
          <p:cNvSpPr txBox="1"/>
          <p:nvPr/>
        </p:nvSpPr>
        <p:spPr>
          <a:xfrm>
            <a:off x="304800" y="228600"/>
            <a:ext cx="8686800" cy="430887"/>
          </a:xfrm>
          <a:prstGeom prst="rect">
            <a:avLst/>
          </a:prstGeom>
          <a:noFill/>
        </p:spPr>
        <p:txBody>
          <a:bodyPr wrap="square" rtlCol="0">
            <a:spAutoFit/>
          </a:bodyPr>
          <a:lstStyle/>
          <a:p>
            <a:r>
              <a:rPr lang="en-US" sz="2200" dirty="0" smtClean="0">
                <a:latin typeface="Adobe Gothic Std B" pitchFamily="34" charset="-128"/>
                <a:ea typeface="Adobe Gothic Std B" pitchFamily="34" charset="-128"/>
              </a:rPr>
              <a:t>Latin and Other European Languages   </a:t>
            </a:r>
            <a:r>
              <a:rPr lang="en-US" sz="2200" dirty="0" smtClean="0">
                <a:latin typeface="Adobe Gothic Std B" pitchFamily="34" charset="-128"/>
                <a:ea typeface="Adobe Gothic Std B" pitchFamily="34" charset="-128"/>
              </a:rPr>
              <a:t>                            </a:t>
            </a:r>
            <a:r>
              <a:rPr lang="en-US" sz="2200" dirty="0" smtClean="0">
                <a:latin typeface="Adobe Gothic Std B" pitchFamily="34" charset="-128"/>
                <a:ea typeface="Adobe Gothic Std B" pitchFamily="34" charset="-128"/>
              </a:rPr>
              <a:t>Ancient Rome</a:t>
            </a:r>
            <a:endParaRPr lang="en-US" sz="2200" dirty="0">
              <a:latin typeface="Adobe Gothic Std B" pitchFamily="34" charset="-128"/>
              <a:ea typeface="Adobe Gothic Std B" pitchFamily="34" charset="-128"/>
            </a:endParaRPr>
          </a:p>
        </p:txBody>
      </p:sp>
      <p:sp>
        <p:nvSpPr>
          <p:cNvPr id="11265" name="Rectangle 1"/>
          <p:cNvSpPr>
            <a:spLocks noChangeArrowheads="1"/>
          </p:cNvSpPr>
          <p:nvPr/>
        </p:nvSpPr>
        <p:spPr bwMode="auto">
          <a:xfrm>
            <a:off x="304800" y="914400"/>
            <a:ext cx="861060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sz="3000" b="1" dirty="0" smtClean="0">
                <a:solidFill>
                  <a:srgbClr val="008080"/>
                </a:solidFill>
                <a:latin typeface="Arial" pitchFamily="34" charset="0"/>
                <a:ea typeface="Adobe Gothic Std B" pitchFamily="34" charset="-128"/>
                <a:cs typeface="Arial" pitchFamily="34" charset="0"/>
              </a:rPr>
              <a:t>About 400,000 people </a:t>
            </a:r>
            <a:r>
              <a:rPr lang="en-US" sz="3000" b="1" dirty="0" smtClean="0">
                <a:solidFill>
                  <a:srgbClr val="008080"/>
                </a:solidFill>
                <a:latin typeface="Arial" pitchFamily="34" charset="0"/>
                <a:ea typeface="Adobe Gothic Std B" pitchFamily="34" charset="-128"/>
                <a:cs typeface="Arial" pitchFamily="34" charset="0"/>
              </a:rPr>
              <a:t/>
            </a:r>
            <a:br>
              <a:rPr lang="en-US" sz="3000" b="1" dirty="0" smtClean="0">
                <a:solidFill>
                  <a:srgbClr val="008080"/>
                </a:solidFill>
                <a:latin typeface="Arial" pitchFamily="34" charset="0"/>
                <a:ea typeface="Adobe Gothic Std B" pitchFamily="34" charset="-128"/>
                <a:cs typeface="Arial" pitchFamily="34" charset="0"/>
              </a:rPr>
            </a:br>
            <a:r>
              <a:rPr lang="en-US" sz="3000" b="1" dirty="0" smtClean="0">
                <a:solidFill>
                  <a:srgbClr val="008080"/>
                </a:solidFill>
                <a:latin typeface="Arial" pitchFamily="34" charset="0"/>
                <a:ea typeface="Adobe Gothic Std B" pitchFamily="34" charset="-128"/>
                <a:cs typeface="Arial" pitchFamily="34" charset="0"/>
              </a:rPr>
              <a:t>in Wales </a:t>
            </a:r>
            <a:r>
              <a:rPr lang="en-US" sz="3000" b="1" dirty="0" smtClean="0">
                <a:solidFill>
                  <a:srgbClr val="008080"/>
                </a:solidFill>
                <a:latin typeface="Arial" pitchFamily="34" charset="0"/>
                <a:ea typeface="Adobe Gothic Std B" pitchFamily="34" charset="-128"/>
                <a:cs typeface="Arial" pitchFamily="34" charset="0"/>
              </a:rPr>
              <a:t>speak Welsh, </a:t>
            </a:r>
            <a:r>
              <a:rPr lang="en-US" sz="3000" b="1" dirty="0" smtClean="0">
                <a:solidFill>
                  <a:srgbClr val="008080"/>
                </a:solidFill>
                <a:latin typeface="Arial" pitchFamily="34" charset="0"/>
                <a:ea typeface="Adobe Gothic Std B" pitchFamily="34" charset="-128"/>
                <a:cs typeface="Arial" pitchFamily="34" charset="0"/>
              </a:rPr>
              <a:t/>
            </a:r>
            <a:br>
              <a:rPr lang="en-US" sz="3000" b="1" dirty="0" smtClean="0">
                <a:solidFill>
                  <a:srgbClr val="008080"/>
                </a:solidFill>
                <a:latin typeface="Arial" pitchFamily="34" charset="0"/>
                <a:ea typeface="Adobe Gothic Std B" pitchFamily="34" charset="-128"/>
                <a:cs typeface="Arial" pitchFamily="34" charset="0"/>
              </a:rPr>
            </a:br>
            <a:r>
              <a:rPr lang="en-US" sz="3000" b="1" dirty="0" smtClean="0">
                <a:solidFill>
                  <a:srgbClr val="008080"/>
                </a:solidFill>
                <a:latin typeface="Arial" pitchFamily="34" charset="0"/>
                <a:ea typeface="Adobe Gothic Std B" pitchFamily="34" charset="-128"/>
                <a:cs typeface="Arial" pitchFamily="34" charset="0"/>
              </a:rPr>
              <a:t>one of </a:t>
            </a:r>
            <a:r>
              <a:rPr lang="en-US" sz="3000" b="1" dirty="0" smtClean="0">
                <a:solidFill>
                  <a:srgbClr val="008080"/>
                </a:solidFill>
                <a:latin typeface="Arial" pitchFamily="34" charset="0"/>
                <a:ea typeface="Adobe Gothic Std B" pitchFamily="34" charset="-128"/>
                <a:cs typeface="Arial" pitchFamily="34" charset="0"/>
              </a:rPr>
              <a:t>the few Celtic </a:t>
            </a:r>
            <a:r>
              <a:rPr lang="en-US" sz="3000" b="1" dirty="0" smtClean="0">
                <a:solidFill>
                  <a:srgbClr val="008080"/>
                </a:solidFill>
                <a:latin typeface="Arial" pitchFamily="34" charset="0"/>
                <a:ea typeface="Adobe Gothic Std B" pitchFamily="34" charset="-128"/>
                <a:cs typeface="Arial" pitchFamily="34" charset="0"/>
              </a:rPr>
              <a:t/>
            </a:r>
            <a:br>
              <a:rPr lang="en-US" sz="3000" b="1" dirty="0" smtClean="0">
                <a:solidFill>
                  <a:srgbClr val="008080"/>
                </a:solidFill>
                <a:latin typeface="Arial" pitchFamily="34" charset="0"/>
                <a:ea typeface="Adobe Gothic Std B" pitchFamily="34" charset="-128"/>
                <a:cs typeface="Arial" pitchFamily="34" charset="0"/>
              </a:rPr>
            </a:br>
            <a:r>
              <a:rPr lang="en-US" sz="3000" b="1" dirty="0" smtClean="0">
                <a:solidFill>
                  <a:srgbClr val="008080"/>
                </a:solidFill>
                <a:latin typeface="Arial" pitchFamily="34" charset="0"/>
                <a:ea typeface="Adobe Gothic Std B" pitchFamily="34" charset="-128"/>
                <a:cs typeface="Arial" pitchFamily="34" charset="0"/>
              </a:rPr>
              <a:t>languages </a:t>
            </a:r>
            <a:r>
              <a:rPr lang="en-US" sz="3000" b="1" dirty="0" smtClean="0">
                <a:solidFill>
                  <a:srgbClr val="008080"/>
                </a:solidFill>
                <a:latin typeface="Arial" pitchFamily="34" charset="0"/>
                <a:ea typeface="Adobe Gothic Std B" pitchFamily="34" charset="-128"/>
                <a:cs typeface="Arial" pitchFamily="34" charset="0"/>
              </a:rPr>
              <a:t>that is neither </a:t>
            </a:r>
            <a:r>
              <a:rPr lang="en-US" sz="3000" b="1" dirty="0" smtClean="0">
                <a:solidFill>
                  <a:srgbClr val="008080"/>
                </a:solidFill>
                <a:latin typeface="Arial" pitchFamily="34" charset="0"/>
                <a:ea typeface="Adobe Gothic Std B" pitchFamily="34" charset="-128"/>
                <a:cs typeface="Arial" pitchFamily="34" charset="0"/>
              </a:rPr>
              <a:t/>
            </a:r>
            <a:br>
              <a:rPr lang="en-US" sz="3000" b="1" dirty="0" smtClean="0">
                <a:solidFill>
                  <a:srgbClr val="008080"/>
                </a:solidFill>
                <a:latin typeface="Arial" pitchFamily="34" charset="0"/>
                <a:ea typeface="Adobe Gothic Std B" pitchFamily="34" charset="-128"/>
                <a:cs typeface="Arial" pitchFamily="34" charset="0"/>
              </a:rPr>
            </a:br>
            <a:r>
              <a:rPr lang="en-US" sz="3000" b="1" dirty="0" smtClean="0">
                <a:solidFill>
                  <a:srgbClr val="008080"/>
                </a:solidFill>
                <a:latin typeface="Arial" pitchFamily="34" charset="0"/>
                <a:ea typeface="Adobe Gothic Std B" pitchFamily="34" charset="-128"/>
                <a:cs typeface="Arial" pitchFamily="34" charset="0"/>
              </a:rPr>
              <a:t>extinct </a:t>
            </a:r>
            <a:r>
              <a:rPr lang="en-US" sz="3000" b="1" dirty="0" smtClean="0">
                <a:solidFill>
                  <a:srgbClr val="008080"/>
                </a:solidFill>
                <a:latin typeface="Arial" pitchFamily="34" charset="0"/>
                <a:ea typeface="Adobe Gothic Std B" pitchFamily="34" charset="-128"/>
                <a:cs typeface="Arial" pitchFamily="34" charset="0"/>
              </a:rPr>
              <a:t>nor classified as </a:t>
            </a:r>
            <a:r>
              <a:rPr lang="en-US" sz="3000" b="1" dirty="0" smtClean="0">
                <a:solidFill>
                  <a:srgbClr val="008080"/>
                </a:solidFill>
                <a:latin typeface="Arial" pitchFamily="34" charset="0"/>
                <a:ea typeface="Adobe Gothic Std B" pitchFamily="34" charset="-128"/>
                <a:cs typeface="Arial" pitchFamily="34" charset="0"/>
              </a:rPr>
              <a:t/>
            </a:r>
            <a:br>
              <a:rPr lang="en-US" sz="3000" b="1" dirty="0" smtClean="0">
                <a:solidFill>
                  <a:srgbClr val="008080"/>
                </a:solidFill>
                <a:latin typeface="Arial" pitchFamily="34" charset="0"/>
                <a:ea typeface="Adobe Gothic Std B" pitchFamily="34" charset="-128"/>
                <a:cs typeface="Arial" pitchFamily="34" charset="0"/>
              </a:rPr>
            </a:br>
            <a:r>
              <a:rPr lang="en-US" sz="3000" b="1" dirty="0" smtClean="0">
                <a:solidFill>
                  <a:srgbClr val="008080"/>
                </a:solidFill>
                <a:latin typeface="Arial" pitchFamily="34" charset="0"/>
                <a:ea typeface="Adobe Gothic Std B" pitchFamily="34" charset="-128"/>
                <a:cs typeface="Arial" pitchFamily="34" charset="0"/>
              </a:rPr>
              <a:t>“</a:t>
            </a:r>
            <a:r>
              <a:rPr lang="en-US" sz="3000" b="1" dirty="0" smtClean="0">
                <a:solidFill>
                  <a:srgbClr val="008080"/>
                </a:solidFill>
                <a:latin typeface="Arial" pitchFamily="34" charset="0"/>
                <a:ea typeface="Adobe Gothic Std B" pitchFamily="34" charset="-128"/>
                <a:cs typeface="Arial" pitchFamily="34" charset="0"/>
              </a:rPr>
              <a:t>endangered” by </a:t>
            </a:r>
            <a:r>
              <a:rPr lang="en-US" sz="3000" b="1" dirty="0" smtClean="0">
                <a:solidFill>
                  <a:srgbClr val="008080"/>
                </a:solidFill>
                <a:latin typeface="Arial" pitchFamily="34" charset="0"/>
                <a:ea typeface="Adobe Gothic Std B" pitchFamily="34" charset="-128"/>
                <a:cs typeface="Arial" pitchFamily="34" charset="0"/>
              </a:rPr>
              <a:t/>
            </a:r>
            <a:br>
              <a:rPr lang="en-US" sz="3000" b="1" dirty="0" smtClean="0">
                <a:solidFill>
                  <a:srgbClr val="008080"/>
                </a:solidFill>
                <a:latin typeface="Arial" pitchFamily="34" charset="0"/>
                <a:ea typeface="Adobe Gothic Std B" pitchFamily="34" charset="-128"/>
                <a:cs typeface="Arial" pitchFamily="34" charset="0"/>
              </a:rPr>
            </a:br>
            <a:r>
              <a:rPr lang="en-US" sz="3000" b="1" dirty="0" smtClean="0">
                <a:solidFill>
                  <a:srgbClr val="008080"/>
                </a:solidFill>
                <a:latin typeface="Arial" pitchFamily="34" charset="0"/>
                <a:ea typeface="Adobe Gothic Std B" pitchFamily="34" charset="-128"/>
                <a:cs typeface="Arial" pitchFamily="34" charset="0"/>
              </a:rPr>
              <a:t>UNESCO</a:t>
            </a:r>
            <a:r>
              <a:rPr lang="en-US" sz="3000" b="1" dirty="0" smtClean="0">
                <a:solidFill>
                  <a:srgbClr val="008080"/>
                </a:solidFill>
                <a:latin typeface="Arial" pitchFamily="34" charset="0"/>
                <a:ea typeface="Adobe Gothic Std B" pitchFamily="34" charset="-128"/>
                <a:cs typeface="Arial" pitchFamily="34" charset="0"/>
              </a:rPr>
              <a:t>.  </a:t>
            </a:r>
            <a:r>
              <a:rPr lang="en-US" sz="3000" b="1" dirty="0" smtClean="0">
                <a:latin typeface="Arial" pitchFamily="34" charset="0"/>
                <a:ea typeface="Adobe Gothic Std B" pitchFamily="34" charset="-128"/>
                <a:cs typeface="Arial" pitchFamily="34" charset="0"/>
              </a:rPr>
              <a:t>Celtic </a:t>
            </a:r>
            <a:r>
              <a:rPr lang="en-US" sz="3000" b="1" dirty="0" smtClean="0">
                <a:latin typeface="Arial" pitchFamily="34" charset="0"/>
                <a:ea typeface="Adobe Gothic Std B" pitchFamily="34" charset="-128"/>
                <a:cs typeface="Arial" pitchFamily="34" charset="0"/>
              </a:rPr>
              <a:t/>
            </a:r>
            <a:br>
              <a:rPr lang="en-US" sz="3000" b="1" dirty="0" smtClean="0">
                <a:latin typeface="Arial" pitchFamily="34" charset="0"/>
                <a:ea typeface="Adobe Gothic Std B" pitchFamily="34" charset="-128"/>
                <a:cs typeface="Arial" pitchFamily="34" charset="0"/>
              </a:rPr>
            </a:br>
            <a:r>
              <a:rPr lang="en-US" sz="3000" b="1" dirty="0" smtClean="0">
                <a:latin typeface="Arial" pitchFamily="34" charset="0"/>
                <a:ea typeface="Adobe Gothic Std B" pitchFamily="34" charset="-128"/>
                <a:cs typeface="Arial" pitchFamily="34" charset="0"/>
              </a:rPr>
              <a:t>languages </a:t>
            </a:r>
            <a:r>
              <a:rPr lang="en-US" sz="3000" b="1" dirty="0" smtClean="0">
                <a:latin typeface="Arial" pitchFamily="34" charset="0"/>
                <a:ea typeface="Adobe Gothic Std B" pitchFamily="34" charset="-128"/>
                <a:cs typeface="Arial" pitchFamily="34" charset="0"/>
              </a:rPr>
              <a:t>were </a:t>
            </a:r>
            <a:r>
              <a:rPr lang="en-US" sz="3000" b="1" dirty="0" smtClean="0">
                <a:latin typeface="Arial" pitchFamily="34" charset="0"/>
                <a:ea typeface="Adobe Gothic Std B" pitchFamily="34" charset="-128"/>
                <a:cs typeface="Arial" pitchFamily="34" charset="0"/>
              </a:rPr>
              <a:t/>
            </a:r>
            <a:br>
              <a:rPr lang="en-US" sz="3000" b="1" dirty="0" smtClean="0">
                <a:latin typeface="Arial" pitchFamily="34" charset="0"/>
                <a:ea typeface="Adobe Gothic Std B" pitchFamily="34" charset="-128"/>
                <a:cs typeface="Arial" pitchFamily="34" charset="0"/>
              </a:rPr>
            </a:br>
            <a:r>
              <a:rPr lang="en-US" sz="3000" b="1" dirty="0" smtClean="0">
                <a:latin typeface="Arial" pitchFamily="34" charset="0"/>
                <a:ea typeface="Adobe Gothic Std B" pitchFamily="34" charset="-128"/>
                <a:cs typeface="Arial" pitchFamily="34" charset="0"/>
              </a:rPr>
              <a:t>prominent </a:t>
            </a:r>
            <a:r>
              <a:rPr lang="en-US" sz="3000" b="1" dirty="0" smtClean="0">
                <a:latin typeface="Arial" pitchFamily="34" charset="0"/>
                <a:ea typeface="Adobe Gothic Std B" pitchFamily="34" charset="-128"/>
                <a:cs typeface="Arial" pitchFamily="34" charset="0"/>
              </a:rPr>
              <a:t>before the expansion of the Roman Empire.</a:t>
            </a:r>
            <a:r>
              <a:rPr lang="en-US" sz="3000" b="1" dirty="0" smtClean="0">
                <a:solidFill>
                  <a:srgbClr val="008080"/>
                </a:solidFill>
                <a:latin typeface="Arial" pitchFamily="34" charset="0"/>
                <a:ea typeface="Adobe Gothic Std B" pitchFamily="34" charset="-128"/>
                <a:cs typeface="Arial" pitchFamily="34" charset="0"/>
              </a:rPr>
              <a:t> Despite the scarcity of speakers, the influence of the Celtic people lives on in stories and myths. </a:t>
            </a:r>
            <a:endParaRPr lang="en-US" sz="3000" b="1" dirty="0">
              <a:solidFill>
                <a:srgbClr val="008080"/>
              </a:solidFill>
              <a:latin typeface="Arial" pitchFamily="34" charset="0"/>
              <a:ea typeface="Adobe Gothic Std B" pitchFamily="34" charset="-128"/>
              <a:cs typeface="Arial" pitchFamily="34" charset="0"/>
            </a:endParaRPr>
          </a:p>
        </p:txBody>
      </p:sp>
    </p:spTree>
  </p:cSld>
  <p:clrMapOvr>
    <a:masterClrMapping/>
  </p:clrMapOvr>
  <p:transition advTm="4266">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www.nyest.hu/media/angol-walesi-ketnyelvu-jelzesek-az-utakon.png"/>
          <p:cNvPicPr>
            <a:picLocks noChangeAspect="1" noChangeArrowheads="1"/>
          </p:cNvPicPr>
          <p:nvPr/>
        </p:nvPicPr>
        <p:blipFill>
          <a:blip r:embed="rId2" cstate="print"/>
          <a:srcRect/>
          <a:stretch>
            <a:fillRect/>
          </a:stretch>
        </p:blipFill>
        <p:spPr bwMode="auto">
          <a:xfrm>
            <a:off x="5238750" y="762000"/>
            <a:ext cx="3905250" cy="3486151"/>
          </a:xfrm>
          <a:prstGeom prst="rect">
            <a:avLst/>
          </a:prstGeom>
          <a:noFill/>
        </p:spPr>
      </p:pic>
      <p:sp>
        <p:nvSpPr>
          <p:cNvPr id="4" name="TextBox 3"/>
          <p:cNvSpPr txBox="1"/>
          <p:nvPr/>
        </p:nvSpPr>
        <p:spPr>
          <a:xfrm>
            <a:off x="304800" y="228600"/>
            <a:ext cx="8686800" cy="430887"/>
          </a:xfrm>
          <a:prstGeom prst="rect">
            <a:avLst/>
          </a:prstGeom>
          <a:noFill/>
        </p:spPr>
        <p:txBody>
          <a:bodyPr wrap="square" rtlCol="0">
            <a:spAutoFit/>
          </a:bodyPr>
          <a:lstStyle/>
          <a:p>
            <a:r>
              <a:rPr lang="en-US" sz="2200" dirty="0" smtClean="0">
                <a:latin typeface="Adobe Gothic Std B" pitchFamily="34" charset="-128"/>
                <a:ea typeface="Adobe Gothic Std B" pitchFamily="34" charset="-128"/>
              </a:rPr>
              <a:t>Latin and Other European Languages   </a:t>
            </a:r>
            <a:r>
              <a:rPr lang="en-US" sz="2200" dirty="0" smtClean="0">
                <a:latin typeface="Adobe Gothic Std B" pitchFamily="34" charset="-128"/>
                <a:ea typeface="Adobe Gothic Std B" pitchFamily="34" charset="-128"/>
              </a:rPr>
              <a:t>                            </a:t>
            </a:r>
            <a:r>
              <a:rPr lang="en-US" sz="2200" dirty="0" smtClean="0">
                <a:latin typeface="Adobe Gothic Std B" pitchFamily="34" charset="-128"/>
                <a:ea typeface="Adobe Gothic Std B" pitchFamily="34" charset="-128"/>
              </a:rPr>
              <a:t>Ancient Rome</a:t>
            </a:r>
            <a:endParaRPr lang="en-US" sz="2200" dirty="0">
              <a:latin typeface="Adobe Gothic Std B" pitchFamily="34" charset="-128"/>
              <a:ea typeface="Adobe Gothic Std B" pitchFamily="34" charset="-128"/>
            </a:endParaRPr>
          </a:p>
        </p:txBody>
      </p:sp>
      <p:sp>
        <p:nvSpPr>
          <p:cNvPr id="11265" name="Rectangle 1"/>
          <p:cNvSpPr>
            <a:spLocks noChangeArrowheads="1"/>
          </p:cNvSpPr>
          <p:nvPr/>
        </p:nvSpPr>
        <p:spPr bwMode="auto">
          <a:xfrm>
            <a:off x="304800" y="914400"/>
            <a:ext cx="861060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sz="3000" b="1" dirty="0" smtClean="0">
                <a:solidFill>
                  <a:srgbClr val="008080"/>
                </a:solidFill>
                <a:latin typeface="Arial" pitchFamily="34" charset="0"/>
                <a:ea typeface="Adobe Gothic Std B" pitchFamily="34" charset="-128"/>
                <a:cs typeface="Arial" pitchFamily="34" charset="0"/>
              </a:rPr>
              <a:t>About 400,000 people </a:t>
            </a:r>
            <a:r>
              <a:rPr lang="en-US" sz="3000" b="1" dirty="0" smtClean="0">
                <a:solidFill>
                  <a:srgbClr val="008080"/>
                </a:solidFill>
                <a:latin typeface="Arial" pitchFamily="34" charset="0"/>
                <a:ea typeface="Adobe Gothic Std B" pitchFamily="34" charset="-128"/>
                <a:cs typeface="Arial" pitchFamily="34" charset="0"/>
              </a:rPr>
              <a:t/>
            </a:r>
            <a:br>
              <a:rPr lang="en-US" sz="3000" b="1" dirty="0" smtClean="0">
                <a:solidFill>
                  <a:srgbClr val="008080"/>
                </a:solidFill>
                <a:latin typeface="Arial" pitchFamily="34" charset="0"/>
                <a:ea typeface="Adobe Gothic Std B" pitchFamily="34" charset="-128"/>
                <a:cs typeface="Arial" pitchFamily="34" charset="0"/>
              </a:rPr>
            </a:br>
            <a:r>
              <a:rPr lang="en-US" sz="3000" b="1" dirty="0" smtClean="0">
                <a:solidFill>
                  <a:srgbClr val="008080"/>
                </a:solidFill>
                <a:latin typeface="Arial" pitchFamily="34" charset="0"/>
                <a:ea typeface="Adobe Gothic Std B" pitchFamily="34" charset="-128"/>
                <a:cs typeface="Arial" pitchFamily="34" charset="0"/>
              </a:rPr>
              <a:t>in Wales </a:t>
            </a:r>
            <a:r>
              <a:rPr lang="en-US" sz="3000" b="1" dirty="0" smtClean="0">
                <a:solidFill>
                  <a:srgbClr val="008080"/>
                </a:solidFill>
                <a:latin typeface="Arial" pitchFamily="34" charset="0"/>
                <a:ea typeface="Adobe Gothic Std B" pitchFamily="34" charset="-128"/>
                <a:cs typeface="Arial" pitchFamily="34" charset="0"/>
              </a:rPr>
              <a:t>speak Welsh, </a:t>
            </a:r>
            <a:r>
              <a:rPr lang="en-US" sz="3000" b="1" dirty="0" smtClean="0">
                <a:solidFill>
                  <a:srgbClr val="008080"/>
                </a:solidFill>
                <a:latin typeface="Arial" pitchFamily="34" charset="0"/>
                <a:ea typeface="Adobe Gothic Std B" pitchFamily="34" charset="-128"/>
                <a:cs typeface="Arial" pitchFamily="34" charset="0"/>
              </a:rPr>
              <a:t/>
            </a:r>
            <a:br>
              <a:rPr lang="en-US" sz="3000" b="1" dirty="0" smtClean="0">
                <a:solidFill>
                  <a:srgbClr val="008080"/>
                </a:solidFill>
                <a:latin typeface="Arial" pitchFamily="34" charset="0"/>
                <a:ea typeface="Adobe Gothic Std B" pitchFamily="34" charset="-128"/>
                <a:cs typeface="Arial" pitchFamily="34" charset="0"/>
              </a:rPr>
            </a:br>
            <a:r>
              <a:rPr lang="en-US" sz="3000" b="1" dirty="0" smtClean="0">
                <a:solidFill>
                  <a:srgbClr val="008080"/>
                </a:solidFill>
                <a:latin typeface="Arial" pitchFamily="34" charset="0"/>
                <a:ea typeface="Adobe Gothic Std B" pitchFamily="34" charset="-128"/>
                <a:cs typeface="Arial" pitchFamily="34" charset="0"/>
              </a:rPr>
              <a:t>one of </a:t>
            </a:r>
            <a:r>
              <a:rPr lang="en-US" sz="3000" b="1" dirty="0" smtClean="0">
                <a:solidFill>
                  <a:srgbClr val="008080"/>
                </a:solidFill>
                <a:latin typeface="Arial" pitchFamily="34" charset="0"/>
                <a:ea typeface="Adobe Gothic Std B" pitchFamily="34" charset="-128"/>
                <a:cs typeface="Arial" pitchFamily="34" charset="0"/>
              </a:rPr>
              <a:t>the few Celtic </a:t>
            </a:r>
            <a:r>
              <a:rPr lang="en-US" sz="3000" b="1" dirty="0" smtClean="0">
                <a:solidFill>
                  <a:srgbClr val="008080"/>
                </a:solidFill>
                <a:latin typeface="Arial" pitchFamily="34" charset="0"/>
                <a:ea typeface="Adobe Gothic Std B" pitchFamily="34" charset="-128"/>
                <a:cs typeface="Arial" pitchFamily="34" charset="0"/>
              </a:rPr>
              <a:t/>
            </a:r>
            <a:br>
              <a:rPr lang="en-US" sz="3000" b="1" dirty="0" smtClean="0">
                <a:solidFill>
                  <a:srgbClr val="008080"/>
                </a:solidFill>
                <a:latin typeface="Arial" pitchFamily="34" charset="0"/>
                <a:ea typeface="Adobe Gothic Std B" pitchFamily="34" charset="-128"/>
                <a:cs typeface="Arial" pitchFamily="34" charset="0"/>
              </a:rPr>
            </a:br>
            <a:r>
              <a:rPr lang="en-US" sz="3000" b="1" dirty="0" smtClean="0">
                <a:solidFill>
                  <a:srgbClr val="008080"/>
                </a:solidFill>
                <a:latin typeface="Arial" pitchFamily="34" charset="0"/>
                <a:ea typeface="Adobe Gothic Std B" pitchFamily="34" charset="-128"/>
                <a:cs typeface="Arial" pitchFamily="34" charset="0"/>
              </a:rPr>
              <a:t>languages </a:t>
            </a:r>
            <a:r>
              <a:rPr lang="en-US" sz="3000" b="1" dirty="0" smtClean="0">
                <a:solidFill>
                  <a:srgbClr val="008080"/>
                </a:solidFill>
                <a:latin typeface="Arial" pitchFamily="34" charset="0"/>
                <a:ea typeface="Adobe Gothic Std B" pitchFamily="34" charset="-128"/>
                <a:cs typeface="Arial" pitchFamily="34" charset="0"/>
              </a:rPr>
              <a:t>that is neither </a:t>
            </a:r>
            <a:r>
              <a:rPr lang="en-US" sz="3000" b="1" dirty="0" smtClean="0">
                <a:solidFill>
                  <a:srgbClr val="008080"/>
                </a:solidFill>
                <a:latin typeface="Arial" pitchFamily="34" charset="0"/>
                <a:ea typeface="Adobe Gothic Std B" pitchFamily="34" charset="-128"/>
                <a:cs typeface="Arial" pitchFamily="34" charset="0"/>
              </a:rPr>
              <a:t/>
            </a:r>
            <a:br>
              <a:rPr lang="en-US" sz="3000" b="1" dirty="0" smtClean="0">
                <a:solidFill>
                  <a:srgbClr val="008080"/>
                </a:solidFill>
                <a:latin typeface="Arial" pitchFamily="34" charset="0"/>
                <a:ea typeface="Adobe Gothic Std B" pitchFamily="34" charset="-128"/>
                <a:cs typeface="Arial" pitchFamily="34" charset="0"/>
              </a:rPr>
            </a:br>
            <a:r>
              <a:rPr lang="en-US" sz="3000" b="1" dirty="0" smtClean="0">
                <a:solidFill>
                  <a:srgbClr val="008080"/>
                </a:solidFill>
                <a:latin typeface="Arial" pitchFamily="34" charset="0"/>
                <a:ea typeface="Adobe Gothic Std B" pitchFamily="34" charset="-128"/>
                <a:cs typeface="Arial" pitchFamily="34" charset="0"/>
              </a:rPr>
              <a:t>extinct </a:t>
            </a:r>
            <a:r>
              <a:rPr lang="en-US" sz="3000" b="1" dirty="0" smtClean="0">
                <a:solidFill>
                  <a:srgbClr val="008080"/>
                </a:solidFill>
                <a:latin typeface="Arial" pitchFamily="34" charset="0"/>
                <a:ea typeface="Adobe Gothic Std B" pitchFamily="34" charset="-128"/>
                <a:cs typeface="Arial" pitchFamily="34" charset="0"/>
              </a:rPr>
              <a:t>nor classified as </a:t>
            </a:r>
            <a:r>
              <a:rPr lang="en-US" sz="3000" b="1" dirty="0" smtClean="0">
                <a:solidFill>
                  <a:srgbClr val="008080"/>
                </a:solidFill>
                <a:latin typeface="Arial" pitchFamily="34" charset="0"/>
                <a:ea typeface="Adobe Gothic Std B" pitchFamily="34" charset="-128"/>
                <a:cs typeface="Arial" pitchFamily="34" charset="0"/>
              </a:rPr>
              <a:t/>
            </a:r>
            <a:br>
              <a:rPr lang="en-US" sz="3000" b="1" dirty="0" smtClean="0">
                <a:solidFill>
                  <a:srgbClr val="008080"/>
                </a:solidFill>
                <a:latin typeface="Arial" pitchFamily="34" charset="0"/>
                <a:ea typeface="Adobe Gothic Std B" pitchFamily="34" charset="-128"/>
                <a:cs typeface="Arial" pitchFamily="34" charset="0"/>
              </a:rPr>
            </a:br>
            <a:r>
              <a:rPr lang="en-US" sz="3000" b="1" dirty="0" smtClean="0">
                <a:solidFill>
                  <a:srgbClr val="008080"/>
                </a:solidFill>
                <a:latin typeface="Arial" pitchFamily="34" charset="0"/>
                <a:ea typeface="Adobe Gothic Std B" pitchFamily="34" charset="-128"/>
                <a:cs typeface="Arial" pitchFamily="34" charset="0"/>
              </a:rPr>
              <a:t>“</a:t>
            </a:r>
            <a:r>
              <a:rPr lang="en-US" sz="3000" b="1" dirty="0" smtClean="0">
                <a:solidFill>
                  <a:srgbClr val="008080"/>
                </a:solidFill>
                <a:latin typeface="Arial" pitchFamily="34" charset="0"/>
                <a:ea typeface="Adobe Gothic Std B" pitchFamily="34" charset="-128"/>
                <a:cs typeface="Arial" pitchFamily="34" charset="0"/>
              </a:rPr>
              <a:t>endangered” by </a:t>
            </a:r>
            <a:r>
              <a:rPr lang="en-US" sz="3000" b="1" dirty="0" smtClean="0">
                <a:solidFill>
                  <a:srgbClr val="008080"/>
                </a:solidFill>
                <a:latin typeface="Arial" pitchFamily="34" charset="0"/>
                <a:ea typeface="Adobe Gothic Std B" pitchFamily="34" charset="-128"/>
                <a:cs typeface="Arial" pitchFamily="34" charset="0"/>
              </a:rPr>
              <a:t/>
            </a:r>
            <a:br>
              <a:rPr lang="en-US" sz="3000" b="1" dirty="0" smtClean="0">
                <a:solidFill>
                  <a:srgbClr val="008080"/>
                </a:solidFill>
                <a:latin typeface="Arial" pitchFamily="34" charset="0"/>
                <a:ea typeface="Adobe Gothic Std B" pitchFamily="34" charset="-128"/>
                <a:cs typeface="Arial" pitchFamily="34" charset="0"/>
              </a:rPr>
            </a:br>
            <a:r>
              <a:rPr lang="en-US" sz="3000" b="1" dirty="0" smtClean="0">
                <a:solidFill>
                  <a:srgbClr val="008080"/>
                </a:solidFill>
                <a:latin typeface="Arial" pitchFamily="34" charset="0"/>
                <a:ea typeface="Adobe Gothic Std B" pitchFamily="34" charset="-128"/>
                <a:cs typeface="Arial" pitchFamily="34" charset="0"/>
              </a:rPr>
              <a:t>UNESCO</a:t>
            </a:r>
            <a:r>
              <a:rPr lang="en-US" sz="3000" b="1" dirty="0" smtClean="0">
                <a:solidFill>
                  <a:srgbClr val="008080"/>
                </a:solidFill>
                <a:latin typeface="Arial" pitchFamily="34" charset="0"/>
                <a:ea typeface="Adobe Gothic Std B" pitchFamily="34" charset="-128"/>
                <a:cs typeface="Arial" pitchFamily="34" charset="0"/>
              </a:rPr>
              <a:t>.  Celtic </a:t>
            </a:r>
            <a:r>
              <a:rPr lang="en-US" sz="3000" b="1" dirty="0" smtClean="0">
                <a:solidFill>
                  <a:srgbClr val="008080"/>
                </a:solidFill>
                <a:latin typeface="Arial" pitchFamily="34" charset="0"/>
                <a:ea typeface="Adobe Gothic Std B" pitchFamily="34" charset="-128"/>
                <a:cs typeface="Arial" pitchFamily="34" charset="0"/>
              </a:rPr>
              <a:t/>
            </a:r>
            <a:br>
              <a:rPr lang="en-US" sz="3000" b="1" dirty="0" smtClean="0">
                <a:solidFill>
                  <a:srgbClr val="008080"/>
                </a:solidFill>
                <a:latin typeface="Arial" pitchFamily="34" charset="0"/>
                <a:ea typeface="Adobe Gothic Std B" pitchFamily="34" charset="-128"/>
                <a:cs typeface="Arial" pitchFamily="34" charset="0"/>
              </a:rPr>
            </a:br>
            <a:r>
              <a:rPr lang="en-US" sz="3000" b="1" dirty="0" smtClean="0">
                <a:solidFill>
                  <a:srgbClr val="008080"/>
                </a:solidFill>
                <a:latin typeface="Arial" pitchFamily="34" charset="0"/>
                <a:ea typeface="Adobe Gothic Std B" pitchFamily="34" charset="-128"/>
                <a:cs typeface="Arial" pitchFamily="34" charset="0"/>
              </a:rPr>
              <a:t>languages </a:t>
            </a:r>
            <a:r>
              <a:rPr lang="en-US" sz="3000" b="1" dirty="0" smtClean="0">
                <a:solidFill>
                  <a:srgbClr val="008080"/>
                </a:solidFill>
                <a:latin typeface="Arial" pitchFamily="34" charset="0"/>
                <a:ea typeface="Adobe Gothic Std B" pitchFamily="34" charset="-128"/>
                <a:cs typeface="Arial" pitchFamily="34" charset="0"/>
              </a:rPr>
              <a:t>were </a:t>
            </a:r>
            <a:r>
              <a:rPr lang="en-US" sz="3000" b="1" dirty="0" smtClean="0">
                <a:solidFill>
                  <a:srgbClr val="008080"/>
                </a:solidFill>
                <a:latin typeface="Arial" pitchFamily="34" charset="0"/>
                <a:ea typeface="Adobe Gothic Std B" pitchFamily="34" charset="-128"/>
                <a:cs typeface="Arial" pitchFamily="34" charset="0"/>
              </a:rPr>
              <a:t/>
            </a:r>
            <a:br>
              <a:rPr lang="en-US" sz="3000" b="1" dirty="0" smtClean="0">
                <a:solidFill>
                  <a:srgbClr val="008080"/>
                </a:solidFill>
                <a:latin typeface="Arial" pitchFamily="34" charset="0"/>
                <a:ea typeface="Adobe Gothic Std B" pitchFamily="34" charset="-128"/>
                <a:cs typeface="Arial" pitchFamily="34" charset="0"/>
              </a:rPr>
            </a:br>
            <a:r>
              <a:rPr lang="en-US" sz="3000" b="1" dirty="0" smtClean="0">
                <a:solidFill>
                  <a:srgbClr val="008080"/>
                </a:solidFill>
                <a:latin typeface="Arial" pitchFamily="34" charset="0"/>
                <a:ea typeface="Adobe Gothic Std B" pitchFamily="34" charset="-128"/>
                <a:cs typeface="Arial" pitchFamily="34" charset="0"/>
              </a:rPr>
              <a:t>prominent </a:t>
            </a:r>
            <a:r>
              <a:rPr lang="en-US" sz="3000" b="1" dirty="0" smtClean="0">
                <a:solidFill>
                  <a:srgbClr val="008080"/>
                </a:solidFill>
                <a:latin typeface="Arial" pitchFamily="34" charset="0"/>
                <a:ea typeface="Adobe Gothic Std B" pitchFamily="34" charset="-128"/>
                <a:cs typeface="Arial" pitchFamily="34" charset="0"/>
              </a:rPr>
              <a:t>before the expansion of the Roman Empire. </a:t>
            </a:r>
            <a:r>
              <a:rPr lang="en-US" sz="3000" b="1" dirty="0" smtClean="0">
                <a:latin typeface="Arial" pitchFamily="34" charset="0"/>
                <a:ea typeface="Adobe Gothic Std B" pitchFamily="34" charset="-128"/>
                <a:cs typeface="Arial" pitchFamily="34" charset="0"/>
              </a:rPr>
              <a:t>Despite the scarcity of speakers, the influence of the Celtic people lives on in stories and myths. </a:t>
            </a:r>
            <a:endParaRPr lang="en-US" sz="3000" b="1" dirty="0">
              <a:latin typeface="Arial" pitchFamily="34" charset="0"/>
              <a:ea typeface="Adobe Gothic Std B" pitchFamily="34" charset="-128"/>
              <a:cs typeface="Arial" pitchFamily="34" charset="0"/>
            </a:endParaRPr>
          </a:p>
        </p:txBody>
      </p:sp>
    </p:spTree>
  </p:cSld>
  <p:clrMapOvr>
    <a:masterClrMapping/>
  </p:clrMapOvr>
  <p:transition advTm="6719">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photos1.blogger.com/blogger/6772/1888/400/kissing_stone.jpg"/>
          <p:cNvPicPr>
            <a:picLocks noChangeAspect="1" noChangeArrowheads="1"/>
          </p:cNvPicPr>
          <p:nvPr/>
        </p:nvPicPr>
        <p:blipFill>
          <a:blip r:embed="rId2" cstate="print"/>
          <a:srcRect/>
          <a:stretch>
            <a:fillRect/>
          </a:stretch>
        </p:blipFill>
        <p:spPr bwMode="auto">
          <a:xfrm>
            <a:off x="5307330" y="3962400"/>
            <a:ext cx="3836670" cy="2895600"/>
          </a:xfrm>
          <a:prstGeom prst="rect">
            <a:avLst/>
          </a:prstGeom>
          <a:noFill/>
        </p:spPr>
      </p:pic>
      <p:sp>
        <p:nvSpPr>
          <p:cNvPr id="4" name="TextBox 3"/>
          <p:cNvSpPr txBox="1"/>
          <p:nvPr/>
        </p:nvSpPr>
        <p:spPr>
          <a:xfrm>
            <a:off x="304800" y="228600"/>
            <a:ext cx="8686800" cy="430887"/>
          </a:xfrm>
          <a:prstGeom prst="rect">
            <a:avLst/>
          </a:prstGeom>
          <a:noFill/>
        </p:spPr>
        <p:txBody>
          <a:bodyPr wrap="square" rtlCol="0">
            <a:spAutoFit/>
          </a:bodyPr>
          <a:lstStyle/>
          <a:p>
            <a:r>
              <a:rPr lang="en-US" sz="2200" dirty="0" smtClean="0">
                <a:latin typeface="Adobe Gothic Std B" pitchFamily="34" charset="-128"/>
                <a:ea typeface="Adobe Gothic Std B" pitchFamily="34" charset="-128"/>
              </a:rPr>
              <a:t>Latin and Other European Languages   </a:t>
            </a:r>
            <a:r>
              <a:rPr lang="en-US" sz="2200" dirty="0" smtClean="0">
                <a:latin typeface="Adobe Gothic Std B" pitchFamily="34" charset="-128"/>
                <a:ea typeface="Adobe Gothic Std B" pitchFamily="34" charset="-128"/>
              </a:rPr>
              <a:t>                            </a:t>
            </a:r>
            <a:r>
              <a:rPr lang="en-US" sz="2200" dirty="0" smtClean="0">
                <a:latin typeface="Adobe Gothic Std B" pitchFamily="34" charset="-128"/>
                <a:ea typeface="Adobe Gothic Std B" pitchFamily="34" charset="-128"/>
              </a:rPr>
              <a:t>Ancient Rome</a:t>
            </a:r>
            <a:endParaRPr lang="en-US" sz="2200" dirty="0">
              <a:latin typeface="Adobe Gothic Std B" pitchFamily="34" charset="-128"/>
              <a:ea typeface="Adobe Gothic Std B" pitchFamily="34" charset="-128"/>
            </a:endParaRPr>
          </a:p>
        </p:txBody>
      </p:sp>
      <p:sp>
        <p:nvSpPr>
          <p:cNvPr id="11265" name="Rectangle 1"/>
          <p:cNvSpPr>
            <a:spLocks noChangeArrowheads="1"/>
          </p:cNvSpPr>
          <p:nvPr/>
        </p:nvSpPr>
        <p:spPr bwMode="auto">
          <a:xfrm>
            <a:off x="457200" y="1373832"/>
            <a:ext cx="4800600" cy="47089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sz="3000" b="1" dirty="0" smtClean="0">
                <a:latin typeface="Arial" pitchFamily="34" charset="0"/>
                <a:ea typeface="Adobe Gothic Std B" pitchFamily="34" charset="-128"/>
                <a:cs typeface="Arial" pitchFamily="34" charset="0"/>
              </a:rPr>
              <a:t>Leprechauns, </a:t>
            </a:r>
            <a:r>
              <a:rPr lang="en-US" sz="3000" b="1" dirty="0" smtClean="0">
                <a:latin typeface="Arial" pitchFamily="34" charset="0"/>
                <a:ea typeface="Adobe Gothic Std B" pitchFamily="34" charset="-128"/>
                <a:cs typeface="Arial" pitchFamily="34" charset="0"/>
              </a:rPr>
              <a:t>Halloween and the Blarney Stone are remnants of Celtic culture. </a:t>
            </a:r>
            <a:r>
              <a:rPr lang="en-US" sz="3000" b="1" dirty="0" smtClean="0">
                <a:solidFill>
                  <a:srgbClr val="008080"/>
                </a:solidFill>
                <a:latin typeface="Arial" pitchFamily="34" charset="0"/>
                <a:ea typeface="Adobe Gothic Std B" pitchFamily="34" charset="-128"/>
                <a:cs typeface="Arial" pitchFamily="34" charset="0"/>
              </a:rPr>
              <a:t>Irish students are often encouraged to study traditional Celtic languages, but most Irish people speak English in everyday conversation. </a:t>
            </a:r>
            <a:endParaRPr lang="en-US" sz="3000" b="1" dirty="0" smtClean="0">
              <a:solidFill>
                <a:srgbClr val="008080"/>
              </a:solidFill>
              <a:latin typeface="Arial" pitchFamily="34" charset="0"/>
              <a:ea typeface="Adobe Gothic Std B" pitchFamily="34" charset="-128"/>
              <a:cs typeface="Arial" pitchFamily="34" charset="0"/>
            </a:endParaRPr>
          </a:p>
        </p:txBody>
      </p:sp>
      <p:pic>
        <p:nvPicPr>
          <p:cNvPr id="1026" name="Picture 2" descr="http://upload.wikimedia.org/wikipedia/commons/2/21/Rainbow_Leprechaun.png"/>
          <p:cNvPicPr>
            <a:picLocks noChangeAspect="1" noChangeArrowheads="1"/>
          </p:cNvPicPr>
          <p:nvPr/>
        </p:nvPicPr>
        <p:blipFill>
          <a:blip r:embed="rId3" cstate="print"/>
          <a:srcRect/>
          <a:stretch>
            <a:fillRect/>
          </a:stretch>
        </p:blipFill>
        <p:spPr bwMode="auto">
          <a:xfrm>
            <a:off x="5105400" y="838200"/>
            <a:ext cx="2505075" cy="2440008"/>
          </a:xfrm>
          <a:prstGeom prst="rect">
            <a:avLst/>
          </a:prstGeom>
          <a:noFill/>
        </p:spPr>
      </p:pic>
      <p:pic>
        <p:nvPicPr>
          <p:cNvPr id="5" name="Picture 4" descr="!!.png"/>
          <p:cNvPicPr>
            <a:picLocks noChangeAspect="1"/>
          </p:cNvPicPr>
          <p:nvPr/>
        </p:nvPicPr>
        <p:blipFill>
          <a:blip r:embed="rId4" cstate="print"/>
          <a:stretch>
            <a:fillRect/>
          </a:stretch>
        </p:blipFill>
        <p:spPr>
          <a:xfrm>
            <a:off x="6858001" y="1786036"/>
            <a:ext cx="2286000" cy="2186940"/>
          </a:xfrm>
          <a:prstGeom prst="rect">
            <a:avLst/>
          </a:prstGeom>
        </p:spPr>
      </p:pic>
    </p:spTree>
  </p:cSld>
  <p:clrMapOvr>
    <a:masterClrMapping/>
  </p:clrMapOvr>
  <p:transition advTm="5391">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20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1028"/>
                                        </p:tgtEl>
                                        <p:attrNameLst>
                                          <p:attrName>style.visibility</p:attrName>
                                        </p:attrNameLst>
                                      </p:cBhvr>
                                      <p:to>
                                        <p:strVal val="visible"/>
                                      </p:to>
                                    </p:set>
                                    <p:animEffect transition="in" filter="fade">
                                      <p:cBhvr>
                                        <p:cTn id="13" dur="2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photos1.blogger.com/blogger/6772/1888/400/kissing_stone.jpg"/>
          <p:cNvPicPr>
            <a:picLocks noChangeAspect="1" noChangeArrowheads="1"/>
          </p:cNvPicPr>
          <p:nvPr/>
        </p:nvPicPr>
        <p:blipFill>
          <a:blip r:embed="rId2" cstate="print"/>
          <a:srcRect/>
          <a:stretch>
            <a:fillRect/>
          </a:stretch>
        </p:blipFill>
        <p:spPr bwMode="auto">
          <a:xfrm>
            <a:off x="5307330" y="3962400"/>
            <a:ext cx="3836670" cy="2895600"/>
          </a:xfrm>
          <a:prstGeom prst="rect">
            <a:avLst/>
          </a:prstGeom>
          <a:noFill/>
        </p:spPr>
      </p:pic>
      <p:sp>
        <p:nvSpPr>
          <p:cNvPr id="4" name="TextBox 3"/>
          <p:cNvSpPr txBox="1"/>
          <p:nvPr/>
        </p:nvSpPr>
        <p:spPr>
          <a:xfrm>
            <a:off x="304800" y="228600"/>
            <a:ext cx="8686800" cy="430887"/>
          </a:xfrm>
          <a:prstGeom prst="rect">
            <a:avLst/>
          </a:prstGeom>
          <a:noFill/>
        </p:spPr>
        <p:txBody>
          <a:bodyPr wrap="square" rtlCol="0">
            <a:spAutoFit/>
          </a:bodyPr>
          <a:lstStyle/>
          <a:p>
            <a:r>
              <a:rPr lang="en-US" sz="2200" dirty="0" smtClean="0">
                <a:latin typeface="Adobe Gothic Std B" pitchFamily="34" charset="-128"/>
                <a:ea typeface="Adobe Gothic Std B" pitchFamily="34" charset="-128"/>
              </a:rPr>
              <a:t>Latin and Other European Languages   </a:t>
            </a:r>
            <a:r>
              <a:rPr lang="en-US" sz="2200" dirty="0" smtClean="0">
                <a:latin typeface="Adobe Gothic Std B" pitchFamily="34" charset="-128"/>
                <a:ea typeface="Adobe Gothic Std B" pitchFamily="34" charset="-128"/>
              </a:rPr>
              <a:t>                            </a:t>
            </a:r>
            <a:r>
              <a:rPr lang="en-US" sz="2200" dirty="0" smtClean="0">
                <a:latin typeface="Adobe Gothic Std B" pitchFamily="34" charset="-128"/>
                <a:ea typeface="Adobe Gothic Std B" pitchFamily="34" charset="-128"/>
              </a:rPr>
              <a:t>Ancient Rome</a:t>
            </a:r>
            <a:endParaRPr lang="en-US" sz="2200" dirty="0">
              <a:latin typeface="Adobe Gothic Std B" pitchFamily="34" charset="-128"/>
              <a:ea typeface="Adobe Gothic Std B" pitchFamily="34" charset="-128"/>
            </a:endParaRPr>
          </a:p>
        </p:txBody>
      </p:sp>
      <p:sp>
        <p:nvSpPr>
          <p:cNvPr id="11265" name="Rectangle 1"/>
          <p:cNvSpPr>
            <a:spLocks noChangeArrowheads="1"/>
          </p:cNvSpPr>
          <p:nvPr/>
        </p:nvSpPr>
        <p:spPr bwMode="auto">
          <a:xfrm>
            <a:off x="457200" y="1373832"/>
            <a:ext cx="4800600" cy="47089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sz="3000" b="1" dirty="0" smtClean="0">
                <a:solidFill>
                  <a:srgbClr val="008080"/>
                </a:solidFill>
                <a:latin typeface="Arial" pitchFamily="34" charset="0"/>
                <a:ea typeface="Adobe Gothic Std B" pitchFamily="34" charset="-128"/>
                <a:cs typeface="Arial" pitchFamily="34" charset="0"/>
              </a:rPr>
              <a:t>Leprechauns, </a:t>
            </a:r>
            <a:r>
              <a:rPr lang="en-US" sz="3000" b="1" dirty="0" smtClean="0">
                <a:solidFill>
                  <a:srgbClr val="008080"/>
                </a:solidFill>
                <a:latin typeface="Arial" pitchFamily="34" charset="0"/>
                <a:ea typeface="Adobe Gothic Std B" pitchFamily="34" charset="-128"/>
                <a:cs typeface="Arial" pitchFamily="34" charset="0"/>
              </a:rPr>
              <a:t>Halloween and the Blarney Stone are remnants of Celtic culture. </a:t>
            </a:r>
            <a:r>
              <a:rPr lang="en-US" sz="3000" b="1" dirty="0" smtClean="0">
                <a:latin typeface="Arial" pitchFamily="34" charset="0"/>
                <a:ea typeface="Adobe Gothic Std B" pitchFamily="34" charset="-128"/>
                <a:cs typeface="Arial" pitchFamily="34" charset="0"/>
              </a:rPr>
              <a:t>Irish students are often encouraged to study traditional Celtic languages, but most Irish people speak English in everyday conversation. </a:t>
            </a:r>
            <a:endParaRPr lang="en-US" sz="3000" b="1" dirty="0" smtClean="0">
              <a:latin typeface="Arial" pitchFamily="34" charset="0"/>
              <a:ea typeface="Adobe Gothic Std B" pitchFamily="34" charset="-128"/>
              <a:cs typeface="Arial" pitchFamily="34" charset="0"/>
            </a:endParaRPr>
          </a:p>
        </p:txBody>
      </p:sp>
      <p:pic>
        <p:nvPicPr>
          <p:cNvPr id="1026" name="Picture 2" descr="http://upload.wikimedia.org/wikipedia/commons/2/21/Rainbow_Leprechaun.png"/>
          <p:cNvPicPr>
            <a:picLocks noChangeAspect="1" noChangeArrowheads="1"/>
          </p:cNvPicPr>
          <p:nvPr/>
        </p:nvPicPr>
        <p:blipFill>
          <a:blip r:embed="rId3" cstate="print"/>
          <a:srcRect/>
          <a:stretch>
            <a:fillRect/>
          </a:stretch>
        </p:blipFill>
        <p:spPr bwMode="auto">
          <a:xfrm>
            <a:off x="5105400" y="838200"/>
            <a:ext cx="2505075" cy="2440008"/>
          </a:xfrm>
          <a:prstGeom prst="rect">
            <a:avLst/>
          </a:prstGeom>
          <a:noFill/>
        </p:spPr>
      </p:pic>
      <p:pic>
        <p:nvPicPr>
          <p:cNvPr id="5" name="Picture 4" descr="!!.png"/>
          <p:cNvPicPr>
            <a:picLocks noChangeAspect="1"/>
          </p:cNvPicPr>
          <p:nvPr/>
        </p:nvPicPr>
        <p:blipFill>
          <a:blip r:embed="rId4" cstate="print"/>
          <a:stretch>
            <a:fillRect/>
          </a:stretch>
        </p:blipFill>
        <p:spPr>
          <a:xfrm>
            <a:off x="6858001" y="1786036"/>
            <a:ext cx="2286000" cy="2186940"/>
          </a:xfrm>
          <a:prstGeom prst="rect">
            <a:avLst/>
          </a:prstGeom>
        </p:spPr>
      </p:pic>
    </p:spTree>
  </p:cSld>
  <p:clrMapOvr>
    <a:masterClrMapping/>
  </p:clrMapOvr>
  <p:transition advTm="9375">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228600"/>
            <a:ext cx="8686800" cy="553998"/>
          </a:xfrm>
          <a:prstGeom prst="rect">
            <a:avLst/>
          </a:prstGeom>
          <a:noFill/>
        </p:spPr>
        <p:txBody>
          <a:bodyPr wrap="square" rtlCol="0">
            <a:spAutoFit/>
          </a:bodyPr>
          <a:lstStyle/>
          <a:p>
            <a:r>
              <a:rPr lang="en-US" sz="3000" dirty="0" smtClean="0">
                <a:latin typeface="Adobe Gothic Std B" pitchFamily="34" charset="-128"/>
                <a:ea typeface="Adobe Gothic Std B" pitchFamily="34" charset="-128"/>
              </a:rPr>
              <a:t>The Punic Wars                                        Ancient Rome</a:t>
            </a:r>
            <a:endParaRPr lang="en-US" sz="3000" dirty="0">
              <a:latin typeface="Adobe Gothic Std B" pitchFamily="34" charset="-128"/>
              <a:ea typeface="Adobe Gothic Std B" pitchFamily="34" charset="-128"/>
            </a:endParaRPr>
          </a:p>
        </p:txBody>
      </p:sp>
      <p:sp>
        <p:nvSpPr>
          <p:cNvPr id="11265" name="Rectangle 1"/>
          <p:cNvSpPr>
            <a:spLocks noChangeArrowheads="1"/>
          </p:cNvSpPr>
          <p:nvPr/>
        </p:nvSpPr>
        <p:spPr bwMode="auto">
          <a:xfrm>
            <a:off x="609600" y="3392745"/>
            <a:ext cx="77724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228600" fontAlgn="base">
              <a:lnSpc>
                <a:spcPct val="100000"/>
              </a:lnSpc>
              <a:spcBef>
                <a:spcPct val="0"/>
              </a:spcBef>
              <a:spcAft>
                <a:spcPct val="0"/>
              </a:spcAft>
              <a:buClrTx/>
              <a:buSzTx/>
              <a:buFontTx/>
              <a:buNone/>
              <a:tabLst/>
            </a:pPr>
            <a:endParaRPr lang="en-US" sz="2800" b="1" dirty="0">
              <a:latin typeface="Arial" pitchFamily="34" charset="0"/>
              <a:ea typeface="Adobe Gothic Std B" pitchFamily="34" charset="-128"/>
              <a:cs typeface="Arial" pitchFamily="34" charset="0"/>
            </a:endParaRPr>
          </a:p>
        </p:txBody>
      </p:sp>
      <p:sp>
        <p:nvSpPr>
          <p:cNvPr id="6" name="Rectangle 5"/>
          <p:cNvSpPr/>
          <p:nvPr/>
        </p:nvSpPr>
        <p:spPr>
          <a:xfrm>
            <a:off x="304800" y="4495800"/>
            <a:ext cx="8458200" cy="1077218"/>
          </a:xfrm>
          <a:prstGeom prst="rect">
            <a:avLst/>
          </a:prstGeom>
          <a:ln>
            <a:noFill/>
          </a:ln>
        </p:spPr>
        <p:txBody>
          <a:bodyPr wrap="square">
            <a:spAutoFit/>
          </a:bodyPr>
          <a:lstStyle/>
          <a:p>
            <a:pPr algn="ctr"/>
            <a:r>
              <a:rPr lang="en-US" sz="3200" b="1" dirty="0" smtClean="0"/>
              <a:t>Learn more about history at</a:t>
            </a:r>
          </a:p>
          <a:p>
            <a:pPr algn="ctr"/>
            <a:r>
              <a:rPr lang="en-US" sz="3200" b="1" dirty="0" smtClean="0"/>
              <a:t>www.mrdowling.com</a:t>
            </a:r>
            <a:endParaRPr lang="en-US" sz="3200" dirty="0"/>
          </a:p>
        </p:txBody>
      </p:sp>
      <p:pic>
        <p:nvPicPr>
          <p:cNvPr id="7" name="Picture 6" descr="logotransparent.png"/>
          <p:cNvPicPr>
            <a:picLocks noChangeAspect="1"/>
          </p:cNvPicPr>
          <p:nvPr/>
        </p:nvPicPr>
        <p:blipFill>
          <a:blip r:embed="rId2" cstate="print"/>
          <a:stretch>
            <a:fillRect/>
          </a:stretch>
        </p:blipFill>
        <p:spPr>
          <a:xfrm>
            <a:off x="2590800" y="2590800"/>
            <a:ext cx="3898270" cy="1630526"/>
          </a:xfrm>
          <a:prstGeom prst="rect">
            <a:avLst/>
          </a:prstGeom>
        </p:spPr>
      </p:pic>
      <p:sp>
        <p:nvSpPr>
          <p:cNvPr id="8" name="Rectangle 7"/>
          <p:cNvSpPr/>
          <p:nvPr/>
        </p:nvSpPr>
        <p:spPr>
          <a:xfrm>
            <a:off x="152400" y="1219200"/>
            <a:ext cx="3886200" cy="1261884"/>
          </a:xfrm>
          <a:prstGeom prst="rect">
            <a:avLst/>
          </a:prstGeom>
          <a:ln>
            <a:noFill/>
          </a:ln>
        </p:spPr>
        <p:txBody>
          <a:bodyPr wrap="square">
            <a:spAutoFit/>
          </a:bodyPr>
          <a:lstStyle/>
          <a:p>
            <a:pPr algn="ctr"/>
            <a:r>
              <a:rPr lang="en-US" sz="2000" b="1" dirty="0" smtClean="0"/>
              <a:t> </a:t>
            </a:r>
            <a:r>
              <a:rPr lang="en-US" b="1" dirty="0" smtClean="0"/>
              <a:t>Music credit:</a:t>
            </a:r>
            <a:br>
              <a:rPr lang="en-US" b="1" dirty="0" smtClean="0"/>
            </a:br>
            <a:r>
              <a:rPr lang="en-US" b="1" dirty="0" smtClean="0"/>
              <a:t>“As I Figure” </a:t>
            </a:r>
            <a:r>
              <a:rPr lang="en-US" b="1" dirty="0" smtClean="0"/>
              <a:t>by Kevin MacLeod (incompetech.com) </a:t>
            </a:r>
          </a:p>
          <a:p>
            <a:pPr algn="ctr"/>
            <a:r>
              <a:rPr lang="en-US" sz="1000" b="1" dirty="0" smtClean="0"/>
              <a:t>Licensed under Creative Commons: By Attribution 3.0</a:t>
            </a:r>
          </a:p>
          <a:p>
            <a:pPr algn="ctr"/>
            <a:r>
              <a:rPr lang="en-US" sz="1000" b="1" dirty="0" smtClean="0"/>
              <a:t>http://creativecommons.org/licenses/by/3.0/</a:t>
            </a:r>
            <a:endParaRPr lang="en-US" sz="1000" dirty="0"/>
          </a:p>
        </p:txBody>
      </p:sp>
    </p:spTree>
  </p:cSld>
  <p:clrMapOvr>
    <a:masterClrMapping/>
  </p:clrMapOvr>
  <p:transition advTm="6078">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228600"/>
            <a:ext cx="8686800" cy="430887"/>
          </a:xfrm>
          <a:prstGeom prst="rect">
            <a:avLst/>
          </a:prstGeom>
          <a:noFill/>
        </p:spPr>
        <p:txBody>
          <a:bodyPr wrap="square" rtlCol="0">
            <a:spAutoFit/>
          </a:bodyPr>
          <a:lstStyle/>
          <a:p>
            <a:r>
              <a:rPr lang="en-US" sz="2200" dirty="0" smtClean="0">
                <a:latin typeface="Adobe Gothic Std B" pitchFamily="34" charset="-128"/>
                <a:ea typeface="Adobe Gothic Std B" pitchFamily="34" charset="-128"/>
              </a:rPr>
              <a:t>Latin and Other European Languages   </a:t>
            </a:r>
            <a:r>
              <a:rPr lang="en-US" sz="2200" dirty="0" smtClean="0">
                <a:latin typeface="Adobe Gothic Std B" pitchFamily="34" charset="-128"/>
                <a:ea typeface="Adobe Gothic Std B" pitchFamily="34" charset="-128"/>
              </a:rPr>
              <a:t>                            </a:t>
            </a:r>
            <a:r>
              <a:rPr lang="en-US" sz="2200" dirty="0" smtClean="0">
                <a:latin typeface="Adobe Gothic Std B" pitchFamily="34" charset="-128"/>
                <a:ea typeface="Adobe Gothic Std B" pitchFamily="34" charset="-128"/>
              </a:rPr>
              <a:t>Ancient Rome</a:t>
            </a:r>
            <a:endParaRPr lang="en-US" sz="2200" dirty="0">
              <a:latin typeface="Adobe Gothic Std B" pitchFamily="34" charset="-128"/>
              <a:ea typeface="Adobe Gothic Std B" pitchFamily="34" charset="-128"/>
            </a:endParaRPr>
          </a:p>
        </p:txBody>
      </p:sp>
      <p:sp>
        <p:nvSpPr>
          <p:cNvPr id="11265" name="Rectangle 1"/>
          <p:cNvSpPr>
            <a:spLocks noChangeArrowheads="1"/>
          </p:cNvSpPr>
          <p:nvPr/>
        </p:nvSpPr>
        <p:spPr bwMode="auto">
          <a:xfrm>
            <a:off x="381000" y="1064568"/>
            <a:ext cx="8382000" cy="517064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sz="3000" b="1" dirty="0" smtClean="0">
                <a:solidFill>
                  <a:srgbClr val="008080"/>
                </a:solidFill>
                <a:latin typeface="Arial" pitchFamily="34" charset="0"/>
                <a:ea typeface="Adobe Gothic Std B" pitchFamily="34" charset="-128"/>
                <a:cs typeface="Arial" pitchFamily="34" charset="0"/>
              </a:rPr>
              <a:t>Latin was the language of </a:t>
            </a:r>
            <a:r>
              <a:rPr lang="en-US" sz="3000" b="1" dirty="0" smtClean="0">
                <a:solidFill>
                  <a:srgbClr val="008080"/>
                </a:solidFill>
                <a:latin typeface="Arial" pitchFamily="34" charset="0"/>
                <a:ea typeface="Adobe Gothic Std B" pitchFamily="34" charset="-128"/>
                <a:cs typeface="Arial" pitchFamily="34" charset="0"/>
              </a:rPr>
              <a:t/>
            </a:r>
            <a:br>
              <a:rPr lang="en-US" sz="3000" b="1" dirty="0" smtClean="0">
                <a:solidFill>
                  <a:srgbClr val="008080"/>
                </a:solidFill>
                <a:latin typeface="Arial" pitchFamily="34" charset="0"/>
                <a:ea typeface="Adobe Gothic Std B" pitchFamily="34" charset="-128"/>
                <a:cs typeface="Arial" pitchFamily="34" charset="0"/>
              </a:rPr>
            </a:br>
            <a:r>
              <a:rPr lang="en-US" sz="3000" b="1" dirty="0" smtClean="0">
                <a:solidFill>
                  <a:srgbClr val="008080"/>
                </a:solidFill>
                <a:latin typeface="Arial" pitchFamily="34" charset="0"/>
                <a:ea typeface="Adobe Gothic Std B" pitchFamily="34" charset="-128"/>
                <a:cs typeface="Arial" pitchFamily="34" charset="0"/>
              </a:rPr>
              <a:t>the </a:t>
            </a:r>
            <a:r>
              <a:rPr lang="en-US" sz="3000" b="1" dirty="0" smtClean="0">
                <a:solidFill>
                  <a:srgbClr val="008080"/>
                </a:solidFill>
                <a:latin typeface="Arial" pitchFamily="34" charset="0"/>
                <a:ea typeface="Adobe Gothic Std B" pitchFamily="34" charset="-128"/>
                <a:cs typeface="Arial" pitchFamily="34" charset="0"/>
              </a:rPr>
              <a:t>Roman Empire. First </a:t>
            </a:r>
            <a:r>
              <a:rPr lang="en-US" sz="3000" b="1" dirty="0" smtClean="0">
                <a:solidFill>
                  <a:srgbClr val="008080"/>
                </a:solidFill>
                <a:latin typeface="Arial" pitchFamily="34" charset="0"/>
                <a:ea typeface="Adobe Gothic Std B" pitchFamily="34" charset="-128"/>
                <a:cs typeface="Arial" pitchFamily="34" charset="0"/>
              </a:rPr>
              <a:t/>
            </a:r>
            <a:br>
              <a:rPr lang="en-US" sz="3000" b="1" dirty="0" smtClean="0">
                <a:solidFill>
                  <a:srgbClr val="008080"/>
                </a:solidFill>
                <a:latin typeface="Arial" pitchFamily="34" charset="0"/>
                <a:ea typeface="Adobe Gothic Std B" pitchFamily="34" charset="-128"/>
                <a:cs typeface="Arial" pitchFamily="34" charset="0"/>
              </a:rPr>
            </a:br>
            <a:r>
              <a:rPr lang="en-US" sz="3000" b="1" dirty="0" smtClean="0">
                <a:solidFill>
                  <a:srgbClr val="008080"/>
                </a:solidFill>
                <a:latin typeface="Arial" pitchFamily="34" charset="0"/>
                <a:ea typeface="Adobe Gothic Std B" pitchFamily="34" charset="-128"/>
                <a:cs typeface="Arial" pitchFamily="34" charset="0"/>
              </a:rPr>
              <a:t>spoken </a:t>
            </a:r>
            <a:r>
              <a:rPr lang="en-US" sz="3000" b="1" dirty="0" smtClean="0">
                <a:solidFill>
                  <a:srgbClr val="008080"/>
                </a:solidFill>
                <a:latin typeface="Arial" pitchFamily="34" charset="0"/>
                <a:ea typeface="Adobe Gothic Std B" pitchFamily="34" charset="-128"/>
                <a:cs typeface="Arial" pitchFamily="34" charset="0"/>
              </a:rPr>
              <a:t>only in and near </a:t>
            </a:r>
            <a:r>
              <a:rPr lang="en-US" sz="3000" b="1" dirty="0" smtClean="0">
                <a:solidFill>
                  <a:srgbClr val="008080"/>
                </a:solidFill>
                <a:latin typeface="Arial" pitchFamily="34" charset="0"/>
                <a:ea typeface="Adobe Gothic Std B" pitchFamily="34" charset="-128"/>
                <a:cs typeface="Arial" pitchFamily="34" charset="0"/>
              </a:rPr>
              <a:t/>
            </a:r>
            <a:br>
              <a:rPr lang="en-US" sz="3000" b="1" dirty="0" smtClean="0">
                <a:solidFill>
                  <a:srgbClr val="008080"/>
                </a:solidFill>
                <a:latin typeface="Arial" pitchFamily="34" charset="0"/>
                <a:ea typeface="Adobe Gothic Std B" pitchFamily="34" charset="-128"/>
                <a:cs typeface="Arial" pitchFamily="34" charset="0"/>
              </a:rPr>
            </a:br>
            <a:r>
              <a:rPr lang="en-US" sz="3000" b="1" dirty="0" smtClean="0">
                <a:solidFill>
                  <a:srgbClr val="008080"/>
                </a:solidFill>
                <a:latin typeface="Arial" pitchFamily="34" charset="0"/>
                <a:ea typeface="Adobe Gothic Std B" pitchFamily="34" charset="-128"/>
                <a:cs typeface="Arial" pitchFamily="34" charset="0"/>
              </a:rPr>
              <a:t>the </a:t>
            </a:r>
            <a:r>
              <a:rPr lang="en-US" sz="3000" b="1" dirty="0" smtClean="0">
                <a:solidFill>
                  <a:srgbClr val="008080"/>
                </a:solidFill>
                <a:latin typeface="Arial" pitchFamily="34" charset="0"/>
                <a:ea typeface="Adobe Gothic Std B" pitchFamily="34" charset="-128"/>
                <a:cs typeface="Arial" pitchFamily="34" charset="0"/>
              </a:rPr>
              <a:t>city of Rome, Latin </a:t>
            </a:r>
            <a:r>
              <a:rPr lang="en-US" sz="3000" b="1" dirty="0" smtClean="0">
                <a:solidFill>
                  <a:srgbClr val="008080"/>
                </a:solidFill>
                <a:latin typeface="Arial" pitchFamily="34" charset="0"/>
                <a:ea typeface="Adobe Gothic Std B" pitchFamily="34" charset="-128"/>
                <a:cs typeface="Arial" pitchFamily="34" charset="0"/>
              </a:rPr>
              <a:t/>
            </a:r>
            <a:br>
              <a:rPr lang="en-US" sz="3000" b="1" dirty="0" smtClean="0">
                <a:solidFill>
                  <a:srgbClr val="008080"/>
                </a:solidFill>
                <a:latin typeface="Arial" pitchFamily="34" charset="0"/>
                <a:ea typeface="Adobe Gothic Std B" pitchFamily="34" charset="-128"/>
                <a:cs typeface="Arial" pitchFamily="34" charset="0"/>
              </a:rPr>
            </a:br>
            <a:r>
              <a:rPr lang="en-US" sz="3000" b="1" dirty="0" smtClean="0">
                <a:solidFill>
                  <a:srgbClr val="008080"/>
                </a:solidFill>
                <a:latin typeface="Arial" pitchFamily="34" charset="0"/>
                <a:ea typeface="Adobe Gothic Std B" pitchFamily="34" charset="-128"/>
                <a:cs typeface="Arial" pitchFamily="34" charset="0"/>
              </a:rPr>
              <a:t>became </a:t>
            </a:r>
            <a:r>
              <a:rPr lang="en-US" sz="3000" b="1" dirty="0" smtClean="0">
                <a:solidFill>
                  <a:srgbClr val="008080"/>
                </a:solidFill>
                <a:latin typeface="Arial" pitchFamily="34" charset="0"/>
                <a:ea typeface="Adobe Gothic Std B" pitchFamily="34" charset="-128"/>
                <a:cs typeface="Arial" pitchFamily="34" charset="0"/>
              </a:rPr>
              <a:t>the official </a:t>
            </a:r>
            <a:r>
              <a:rPr lang="en-US" sz="3000" b="1" dirty="0" smtClean="0">
                <a:solidFill>
                  <a:srgbClr val="008080"/>
                </a:solidFill>
                <a:latin typeface="Arial" pitchFamily="34" charset="0"/>
                <a:ea typeface="Adobe Gothic Std B" pitchFamily="34" charset="-128"/>
                <a:cs typeface="Arial" pitchFamily="34" charset="0"/>
              </a:rPr>
              <a:t/>
            </a:r>
            <a:br>
              <a:rPr lang="en-US" sz="3000" b="1" dirty="0" smtClean="0">
                <a:solidFill>
                  <a:srgbClr val="008080"/>
                </a:solidFill>
                <a:latin typeface="Arial" pitchFamily="34" charset="0"/>
                <a:ea typeface="Adobe Gothic Std B" pitchFamily="34" charset="-128"/>
                <a:cs typeface="Arial" pitchFamily="34" charset="0"/>
              </a:rPr>
            </a:br>
            <a:r>
              <a:rPr lang="en-US" sz="3000" b="1" dirty="0" smtClean="0">
                <a:solidFill>
                  <a:srgbClr val="008080"/>
                </a:solidFill>
                <a:latin typeface="Arial" pitchFamily="34" charset="0"/>
                <a:ea typeface="Adobe Gothic Std B" pitchFamily="34" charset="-128"/>
                <a:cs typeface="Arial" pitchFamily="34" charset="0"/>
              </a:rPr>
              <a:t>language </a:t>
            </a:r>
            <a:r>
              <a:rPr lang="en-US" sz="3000" b="1" dirty="0" smtClean="0">
                <a:solidFill>
                  <a:srgbClr val="008080"/>
                </a:solidFill>
                <a:latin typeface="Arial" pitchFamily="34" charset="0"/>
                <a:ea typeface="Adobe Gothic Std B" pitchFamily="34" charset="-128"/>
                <a:cs typeface="Arial" pitchFamily="34" charset="0"/>
              </a:rPr>
              <a:t>of business </a:t>
            </a:r>
            <a:r>
              <a:rPr lang="en-US" sz="3000" b="1" dirty="0" smtClean="0">
                <a:solidFill>
                  <a:srgbClr val="008080"/>
                </a:solidFill>
                <a:latin typeface="Arial" pitchFamily="34" charset="0"/>
                <a:ea typeface="Adobe Gothic Std B" pitchFamily="34" charset="-128"/>
                <a:cs typeface="Arial" pitchFamily="34" charset="0"/>
              </a:rPr>
              <a:t/>
            </a:r>
            <a:br>
              <a:rPr lang="en-US" sz="3000" b="1" dirty="0" smtClean="0">
                <a:solidFill>
                  <a:srgbClr val="008080"/>
                </a:solidFill>
                <a:latin typeface="Arial" pitchFamily="34" charset="0"/>
                <a:ea typeface="Adobe Gothic Std B" pitchFamily="34" charset="-128"/>
                <a:cs typeface="Arial" pitchFamily="34" charset="0"/>
              </a:rPr>
            </a:br>
            <a:r>
              <a:rPr lang="en-US" sz="3000" b="1" dirty="0" smtClean="0">
                <a:solidFill>
                  <a:srgbClr val="008080"/>
                </a:solidFill>
                <a:latin typeface="Arial" pitchFamily="34" charset="0"/>
                <a:ea typeface="Adobe Gothic Std B" pitchFamily="34" charset="-128"/>
                <a:cs typeface="Arial" pitchFamily="34" charset="0"/>
              </a:rPr>
              <a:t>and </a:t>
            </a:r>
            <a:r>
              <a:rPr lang="en-US" sz="3000" b="1" dirty="0" smtClean="0">
                <a:solidFill>
                  <a:srgbClr val="008080"/>
                </a:solidFill>
                <a:latin typeface="Arial" pitchFamily="34" charset="0"/>
                <a:ea typeface="Adobe Gothic Std B" pitchFamily="34" charset="-128"/>
                <a:cs typeface="Arial" pitchFamily="34" charset="0"/>
              </a:rPr>
              <a:t>government as the </a:t>
            </a:r>
            <a:r>
              <a:rPr lang="en-US" sz="3000" b="1" dirty="0" smtClean="0">
                <a:solidFill>
                  <a:srgbClr val="008080"/>
                </a:solidFill>
                <a:latin typeface="Arial" pitchFamily="34" charset="0"/>
                <a:ea typeface="Adobe Gothic Std B" pitchFamily="34" charset="-128"/>
                <a:cs typeface="Arial" pitchFamily="34" charset="0"/>
              </a:rPr>
              <a:t/>
            </a:r>
            <a:br>
              <a:rPr lang="en-US" sz="3000" b="1" dirty="0" smtClean="0">
                <a:solidFill>
                  <a:srgbClr val="008080"/>
                </a:solidFill>
                <a:latin typeface="Arial" pitchFamily="34" charset="0"/>
                <a:ea typeface="Adobe Gothic Std B" pitchFamily="34" charset="-128"/>
                <a:cs typeface="Arial" pitchFamily="34" charset="0"/>
              </a:rPr>
            </a:br>
            <a:r>
              <a:rPr lang="en-US" sz="3000" b="1" dirty="0" smtClean="0">
                <a:solidFill>
                  <a:srgbClr val="008080"/>
                </a:solidFill>
                <a:latin typeface="Arial" pitchFamily="34" charset="0"/>
                <a:ea typeface="Adobe Gothic Std B" pitchFamily="34" charset="-128"/>
                <a:cs typeface="Arial" pitchFamily="34" charset="0"/>
              </a:rPr>
              <a:t>Roman </a:t>
            </a:r>
            <a:r>
              <a:rPr lang="en-US" sz="3000" b="1" dirty="0" smtClean="0">
                <a:solidFill>
                  <a:srgbClr val="008080"/>
                </a:solidFill>
                <a:latin typeface="Arial" pitchFamily="34" charset="0"/>
                <a:ea typeface="Adobe Gothic Std B" pitchFamily="34" charset="-128"/>
                <a:cs typeface="Arial" pitchFamily="34" charset="0"/>
              </a:rPr>
              <a:t>Empire spread to most of Europe. </a:t>
            </a:r>
            <a:r>
              <a:rPr lang="en-US" sz="3000" b="1" dirty="0" smtClean="0">
                <a:latin typeface="Arial" pitchFamily="34" charset="0"/>
                <a:ea typeface="Adobe Gothic Std B" pitchFamily="34" charset="-128"/>
                <a:cs typeface="Arial" pitchFamily="34" charset="0"/>
              </a:rPr>
              <a:t>Few people speak Latin as their primary language today, though Latin survives in several Romance languages. </a:t>
            </a:r>
            <a:r>
              <a:rPr lang="en-US" sz="3000" b="1" dirty="0" smtClean="0">
                <a:latin typeface="Arial" pitchFamily="34" charset="0"/>
                <a:ea typeface="Adobe Gothic Std B" pitchFamily="34" charset="-128"/>
                <a:cs typeface="Arial" pitchFamily="34" charset="0"/>
              </a:rPr>
              <a:t>  </a:t>
            </a:r>
            <a:endParaRPr lang="en-US" sz="3000" b="1" dirty="0">
              <a:latin typeface="Arial" pitchFamily="34" charset="0"/>
              <a:ea typeface="Adobe Gothic Std B" pitchFamily="34" charset="-128"/>
              <a:cs typeface="Arial" pitchFamily="34" charset="0"/>
            </a:endParaRPr>
          </a:p>
        </p:txBody>
      </p:sp>
      <p:pic>
        <p:nvPicPr>
          <p:cNvPr id="10244" name="Picture 4"/>
          <p:cNvPicPr>
            <a:picLocks noChangeAspect="1" noChangeArrowheads="1"/>
          </p:cNvPicPr>
          <p:nvPr/>
        </p:nvPicPr>
        <p:blipFill>
          <a:blip r:embed="rId2" cstate="print"/>
          <a:srcRect/>
          <a:stretch>
            <a:fillRect/>
          </a:stretch>
        </p:blipFill>
        <p:spPr bwMode="auto">
          <a:xfrm>
            <a:off x="5257800" y="1600200"/>
            <a:ext cx="3278187" cy="2206394"/>
          </a:xfrm>
          <a:prstGeom prst="rect">
            <a:avLst/>
          </a:prstGeom>
          <a:noFill/>
          <a:ln w="9525">
            <a:noFill/>
            <a:miter lim="800000"/>
            <a:headEnd/>
            <a:tailEnd/>
          </a:ln>
          <a:effectLst/>
        </p:spPr>
      </p:pic>
    </p:spTree>
  </p:cSld>
  <p:clrMapOvr>
    <a:masterClrMapping/>
  </p:clrMapOvr>
  <p:transition advTm="7172">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228600"/>
            <a:ext cx="8686800" cy="430887"/>
          </a:xfrm>
          <a:prstGeom prst="rect">
            <a:avLst/>
          </a:prstGeom>
          <a:noFill/>
        </p:spPr>
        <p:txBody>
          <a:bodyPr wrap="square" rtlCol="0">
            <a:spAutoFit/>
          </a:bodyPr>
          <a:lstStyle/>
          <a:p>
            <a:r>
              <a:rPr lang="en-US" sz="2200" dirty="0" smtClean="0">
                <a:latin typeface="Adobe Gothic Std B" pitchFamily="34" charset="-128"/>
                <a:ea typeface="Adobe Gothic Std B" pitchFamily="34" charset="-128"/>
              </a:rPr>
              <a:t>Latin and Other European Languages   </a:t>
            </a:r>
            <a:r>
              <a:rPr lang="en-US" sz="2200" dirty="0" smtClean="0">
                <a:latin typeface="Adobe Gothic Std B" pitchFamily="34" charset="-128"/>
                <a:ea typeface="Adobe Gothic Std B" pitchFamily="34" charset="-128"/>
              </a:rPr>
              <a:t>                            </a:t>
            </a:r>
            <a:r>
              <a:rPr lang="en-US" sz="2200" dirty="0" smtClean="0">
                <a:latin typeface="Adobe Gothic Std B" pitchFamily="34" charset="-128"/>
                <a:ea typeface="Adobe Gothic Std B" pitchFamily="34" charset="-128"/>
              </a:rPr>
              <a:t>Ancient Rome</a:t>
            </a:r>
            <a:endParaRPr lang="en-US" sz="2200" dirty="0">
              <a:latin typeface="Adobe Gothic Std B" pitchFamily="34" charset="-128"/>
              <a:ea typeface="Adobe Gothic Std B" pitchFamily="34" charset="-128"/>
            </a:endParaRPr>
          </a:p>
        </p:txBody>
      </p:sp>
      <p:sp>
        <p:nvSpPr>
          <p:cNvPr id="11265" name="Rectangle 1"/>
          <p:cNvSpPr>
            <a:spLocks noChangeArrowheads="1"/>
          </p:cNvSpPr>
          <p:nvPr/>
        </p:nvSpPr>
        <p:spPr bwMode="auto">
          <a:xfrm>
            <a:off x="304800" y="914400"/>
            <a:ext cx="8458200" cy="240065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sz="3000" b="1" dirty="0" smtClean="0">
                <a:latin typeface="Arial" pitchFamily="34" charset="0"/>
                <a:ea typeface="Adobe Gothic Std B" pitchFamily="34" charset="-128"/>
                <a:cs typeface="Arial" pitchFamily="34" charset="0"/>
              </a:rPr>
              <a:t>Classical Latin was the language of literature and the language spoken in the Senate; the common people and Roman soldiers </a:t>
            </a:r>
            <a:r>
              <a:rPr lang="en-US" sz="3000" b="1" dirty="0" smtClean="0">
                <a:latin typeface="Arial" pitchFamily="34" charset="0"/>
                <a:ea typeface="Adobe Gothic Std B" pitchFamily="34" charset="-128"/>
                <a:cs typeface="Arial" pitchFamily="34" charset="0"/>
              </a:rPr>
              <a:t>generally spoke </a:t>
            </a:r>
            <a:r>
              <a:rPr lang="en-US" sz="3000" b="1" dirty="0" smtClean="0">
                <a:latin typeface="Arial" pitchFamily="34" charset="0"/>
                <a:ea typeface="Adobe Gothic Std B" pitchFamily="34" charset="-128"/>
                <a:cs typeface="Arial" pitchFamily="34" charset="0"/>
              </a:rPr>
              <a:t>a variant the language known as Vulgar Latin. </a:t>
            </a:r>
            <a:endParaRPr lang="en-US" sz="3000" b="1" dirty="0">
              <a:latin typeface="Arial" pitchFamily="34" charset="0"/>
              <a:ea typeface="Adobe Gothic Std B" pitchFamily="34" charset="-128"/>
              <a:cs typeface="Arial" pitchFamily="34" charset="0"/>
            </a:endParaRPr>
          </a:p>
        </p:txBody>
      </p:sp>
      <p:pic>
        <p:nvPicPr>
          <p:cNvPr id="8194" name="Picture 2" descr="http://upload.wikimedia.org/wikipedia/commons/thumb/a/a3/Maccari-Cicero.jpg/512px-Maccari-Cicero.jpg"/>
          <p:cNvPicPr>
            <a:picLocks noChangeAspect="1" noChangeArrowheads="1"/>
          </p:cNvPicPr>
          <p:nvPr/>
        </p:nvPicPr>
        <p:blipFill>
          <a:blip r:embed="rId2" cstate="print"/>
          <a:srcRect/>
          <a:stretch>
            <a:fillRect/>
          </a:stretch>
        </p:blipFill>
        <p:spPr bwMode="auto">
          <a:xfrm>
            <a:off x="2133600" y="3581400"/>
            <a:ext cx="4876800" cy="3038476"/>
          </a:xfrm>
          <a:prstGeom prst="rect">
            <a:avLst/>
          </a:prstGeom>
          <a:noFill/>
        </p:spPr>
      </p:pic>
    </p:spTree>
  </p:cSld>
  <p:clrMapOvr>
    <a:masterClrMapping/>
  </p:clrMapOvr>
  <p:transition advTm="12219">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20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228600"/>
            <a:ext cx="8686800" cy="430887"/>
          </a:xfrm>
          <a:prstGeom prst="rect">
            <a:avLst/>
          </a:prstGeom>
          <a:noFill/>
        </p:spPr>
        <p:txBody>
          <a:bodyPr wrap="square" rtlCol="0">
            <a:spAutoFit/>
          </a:bodyPr>
          <a:lstStyle/>
          <a:p>
            <a:r>
              <a:rPr lang="en-US" sz="2200" dirty="0" smtClean="0">
                <a:latin typeface="Adobe Gothic Std B" pitchFamily="34" charset="-128"/>
                <a:ea typeface="Adobe Gothic Std B" pitchFamily="34" charset="-128"/>
              </a:rPr>
              <a:t>Latin and Other European Languages   </a:t>
            </a:r>
            <a:r>
              <a:rPr lang="en-US" sz="2200" dirty="0" smtClean="0">
                <a:latin typeface="Adobe Gothic Std B" pitchFamily="34" charset="-128"/>
                <a:ea typeface="Adobe Gothic Std B" pitchFamily="34" charset="-128"/>
              </a:rPr>
              <a:t>                            </a:t>
            </a:r>
            <a:r>
              <a:rPr lang="en-US" sz="2200" dirty="0" smtClean="0">
                <a:latin typeface="Adobe Gothic Std B" pitchFamily="34" charset="-128"/>
                <a:ea typeface="Adobe Gothic Std B" pitchFamily="34" charset="-128"/>
              </a:rPr>
              <a:t>Ancient Rome</a:t>
            </a:r>
            <a:endParaRPr lang="en-US" sz="2200" dirty="0">
              <a:latin typeface="Adobe Gothic Std B" pitchFamily="34" charset="-128"/>
              <a:ea typeface="Adobe Gothic Std B" pitchFamily="34" charset="-128"/>
            </a:endParaRPr>
          </a:p>
        </p:txBody>
      </p:sp>
      <p:sp>
        <p:nvSpPr>
          <p:cNvPr id="11265" name="Rectangle 1"/>
          <p:cNvSpPr>
            <a:spLocks noChangeArrowheads="1"/>
          </p:cNvSpPr>
          <p:nvPr/>
        </p:nvSpPr>
        <p:spPr bwMode="auto">
          <a:xfrm>
            <a:off x="4495800" y="1450031"/>
            <a:ext cx="4267200" cy="47089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sz="3000" b="1" dirty="0" smtClean="0">
                <a:latin typeface="Arial" pitchFamily="34" charset="0"/>
                <a:ea typeface="Adobe Gothic Std B" pitchFamily="34" charset="-128"/>
                <a:cs typeface="Arial" pitchFamily="34" charset="0"/>
              </a:rPr>
              <a:t>Vernacular languages are the languages or dialects spoken by the ordinary people of a region or country. </a:t>
            </a:r>
            <a:r>
              <a:rPr lang="en-US" sz="3000" b="1" dirty="0" smtClean="0">
                <a:solidFill>
                  <a:srgbClr val="008080"/>
                </a:solidFill>
                <a:latin typeface="Arial" pitchFamily="34" charset="0"/>
                <a:ea typeface="Adobe Gothic Std B" pitchFamily="34" charset="-128"/>
                <a:cs typeface="Arial" pitchFamily="34" charset="0"/>
              </a:rPr>
              <a:t>These local languages blended with Vulgar Latin to form what we now call Romance languages. </a:t>
            </a:r>
            <a:endParaRPr lang="en-US" sz="3000" b="1" dirty="0">
              <a:solidFill>
                <a:srgbClr val="008080"/>
              </a:solidFill>
              <a:latin typeface="Arial" pitchFamily="34" charset="0"/>
              <a:ea typeface="Adobe Gothic Std B" pitchFamily="34" charset="-128"/>
              <a:cs typeface="Arial" pitchFamily="34" charset="0"/>
            </a:endParaRPr>
          </a:p>
        </p:txBody>
      </p:sp>
      <p:pic>
        <p:nvPicPr>
          <p:cNvPr id="5" name="Picture 4" descr="!!.gif"/>
          <p:cNvPicPr>
            <a:picLocks noChangeAspect="1"/>
          </p:cNvPicPr>
          <p:nvPr/>
        </p:nvPicPr>
        <p:blipFill>
          <a:blip r:embed="rId2" cstate="print"/>
          <a:stretch>
            <a:fillRect/>
          </a:stretch>
        </p:blipFill>
        <p:spPr>
          <a:xfrm>
            <a:off x="304800" y="1905000"/>
            <a:ext cx="3886200" cy="3886200"/>
          </a:xfrm>
          <a:prstGeom prst="rect">
            <a:avLst/>
          </a:prstGeom>
        </p:spPr>
      </p:pic>
    </p:spTree>
  </p:cSld>
  <p:clrMapOvr>
    <a:masterClrMapping/>
  </p:clrMapOvr>
  <p:transition advTm="7719">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228600"/>
            <a:ext cx="8686800" cy="430887"/>
          </a:xfrm>
          <a:prstGeom prst="rect">
            <a:avLst/>
          </a:prstGeom>
          <a:noFill/>
        </p:spPr>
        <p:txBody>
          <a:bodyPr wrap="square" rtlCol="0">
            <a:spAutoFit/>
          </a:bodyPr>
          <a:lstStyle/>
          <a:p>
            <a:r>
              <a:rPr lang="en-US" sz="2200" dirty="0" smtClean="0">
                <a:latin typeface="Adobe Gothic Std B" pitchFamily="34" charset="-128"/>
                <a:ea typeface="Adobe Gothic Std B" pitchFamily="34" charset="-128"/>
              </a:rPr>
              <a:t>Latin and Other European Languages   </a:t>
            </a:r>
            <a:r>
              <a:rPr lang="en-US" sz="2200" dirty="0" smtClean="0">
                <a:latin typeface="Adobe Gothic Std B" pitchFamily="34" charset="-128"/>
                <a:ea typeface="Adobe Gothic Std B" pitchFamily="34" charset="-128"/>
              </a:rPr>
              <a:t>                            </a:t>
            </a:r>
            <a:r>
              <a:rPr lang="en-US" sz="2200" dirty="0" smtClean="0">
                <a:latin typeface="Adobe Gothic Std B" pitchFamily="34" charset="-128"/>
                <a:ea typeface="Adobe Gothic Std B" pitchFamily="34" charset="-128"/>
              </a:rPr>
              <a:t>Ancient Rome</a:t>
            </a:r>
            <a:endParaRPr lang="en-US" sz="2200" dirty="0">
              <a:latin typeface="Adobe Gothic Std B" pitchFamily="34" charset="-128"/>
              <a:ea typeface="Adobe Gothic Std B" pitchFamily="34" charset="-128"/>
            </a:endParaRPr>
          </a:p>
        </p:txBody>
      </p:sp>
      <p:sp>
        <p:nvSpPr>
          <p:cNvPr id="11265" name="Rectangle 1"/>
          <p:cNvSpPr>
            <a:spLocks noChangeArrowheads="1"/>
          </p:cNvSpPr>
          <p:nvPr/>
        </p:nvSpPr>
        <p:spPr bwMode="auto">
          <a:xfrm>
            <a:off x="4495800" y="1450031"/>
            <a:ext cx="4267200" cy="47089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sz="3000" b="1" dirty="0" smtClean="0">
                <a:solidFill>
                  <a:srgbClr val="008080"/>
                </a:solidFill>
                <a:latin typeface="Arial" pitchFamily="34" charset="0"/>
                <a:ea typeface="Adobe Gothic Std B" pitchFamily="34" charset="-128"/>
                <a:cs typeface="Arial" pitchFamily="34" charset="0"/>
              </a:rPr>
              <a:t>Vernacular languages are the languages or dialects spoken by the ordinary people of a region or country. </a:t>
            </a:r>
            <a:r>
              <a:rPr lang="en-US" sz="3000" b="1" dirty="0" smtClean="0">
                <a:latin typeface="Arial" pitchFamily="34" charset="0"/>
                <a:ea typeface="Adobe Gothic Std B" pitchFamily="34" charset="-128"/>
                <a:cs typeface="Arial" pitchFamily="34" charset="0"/>
              </a:rPr>
              <a:t>These local languages blended with Vulgar Latin to form what we now call Romance languages. </a:t>
            </a:r>
            <a:endParaRPr lang="en-US" sz="3000" b="1" dirty="0">
              <a:latin typeface="Arial" pitchFamily="34" charset="0"/>
              <a:ea typeface="Adobe Gothic Std B" pitchFamily="34" charset="-128"/>
              <a:cs typeface="Arial" pitchFamily="34" charset="0"/>
            </a:endParaRPr>
          </a:p>
        </p:txBody>
      </p:sp>
      <p:pic>
        <p:nvPicPr>
          <p:cNvPr id="5" name="Picture 4" descr="!!.gif"/>
          <p:cNvPicPr>
            <a:picLocks noChangeAspect="1"/>
          </p:cNvPicPr>
          <p:nvPr/>
        </p:nvPicPr>
        <p:blipFill>
          <a:blip r:embed="rId2" cstate="print"/>
          <a:stretch>
            <a:fillRect/>
          </a:stretch>
        </p:blipFill>
        <p:spPr>
          <a:xfrm>
            <a:off x="304800" y="1905000"/>
            <a:ext cx="3886200" cy="3886200"/>
          </a:xfrm>
          <a:prstGeom prst="rect">
            <a:avLst/>
          </a:prstGeom>
        </p:spPr>
      </p:pic>
    </p:spTree>
  </p:cSld>
  <p:clrMapOvr>
    <a:masterClrMapping/>
  </p:clrMapOvr>
  <p:transition advTm="6781">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228600"/>
            <a:ext cx="8686800" cy="430887"/>
          </a:xfrm>
          <a:prstGeom prst="rect">
            <a:avLst/>
          </a:prstGeom>
          <a:noFill/>
        </p:spPr>
        <p:txBody>
          <a:bodyPr wrap="square" rtlCol="0">
            <a:spAutoFit/>
          </a:bodyPr>
          <a:lstStyle/>
          <a:p>
            <a:r>
              <a:rPr lang="en-US" sz="2200" dirty="0" smtClean="0">
                <a:latin typeface="Adobe Gothic Std B" pitchFamily="34" charset="-128"/>
                <a:ea typeface="Adobe Gothic Std B" pitchFamily="34" charset="-128"/>
              </a:rPr>
              <a:t>Latin and Other European Languages   </a:t>
            </a:r>
            <a:r>
              <a:rPr lang="en-US" sz="2200" dirty="0" smtClean="0">
                <a:latin typeface="Adobe Gothic Std B" pitchFamily="34" charset="-128"/>
                <a:ea typeface="Adobe Gothic Std B" pitchFamily="34" charset="-128"/>
              </a:rPr>
              <a:t>                            </a:t>
            </a:r>
            <a:r>
              <a:rPr lang="en-US" sz="2200" dirty="0" smtClean="0">
                <a:latin typeface="Adobe Gothic Std B" pitchFamily="34" charset="-128"/>
                <a:ea typeface="Adobe Gothic Std B" pitchFamily="34" charset="-128"/>
              </a:rPr>
              <a:t>Ancient Rome</a:t>
            </a:r>
            <a:endParaRPr lang="en-US" sz="2200" dirty="0">
              <a:latin typeface="Adobe Gothic Std B" pitchFamily="34" charset="-128"/>
              <a:ea typeface="Adobe Gothic Std B" pitchFamily="34" charset="-128"/>
            </a:endParaRPr>
          </a:p>
        </p:txBody>
      </p:sp>
      <p:sp>
        <p:nvSpPr>
          <p:cNvPr id="11265" name="Rectangle 1"/>
          <p:cNvSpPr>
            <a:spLocks noChangeArrowheads="1"/>
          </p:cNvSpPr>
          <p:nvPr/>
        </p:nvSpPr>
        <p:spPr bwMode="auto">
          <a:xfrm>
            <a:off x="304800" y="4226510"/>
            <a:ext cx="8839200" cy="240065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sz="3000" b="1" dirty="0" smtClean="0">
                <a:latin typeface="Arial" pitchFamily="34" charset="0"/>
                <a:ea typeface="Adobe Gothic Std B" pitchFamily="34" charset="-128"/>
                <a:cs typeface="Arial" pitchFamily="34" charset="0"/>
              </a:rPr>
              <a:t>Romance refers to the fact that the languages originated in Rome. </a:t>
            </a:r>
            <a:r>
              <a:rPr lang="en-US" sz="3000" b="1" dirty="0" smtClean="0">
                <a:solidFill>
                  <a:srgbClr val="008080"/>
                </a:solidFill>
                <a:latin typeface="Arial" pitchFamily="34" charset="0"/>
                <a:ea typeface="Adobe Gothic Std B" pitchFamily="34" charset="-128"/>
                <a:cs typeface="Arial" pitchFamily="34" charset="0"/>
              </a:rPr>
              <a:t>Today there are approximately twenty-five commonly spoken Romance languages. They include Italian, Spanish, Portuguese, French, and Romanian. </a:t>
            </a:r>
            <a:endParaRPr lang="en-US" sz="3000" b="1" dirty="0">
              <a:solidFill>
                <a:srgbClr val="008080"/>
              </a:solidFill>
              <a:latin typeface="Arial" pitchFamily="34" charset="0"/>
              <a:ea typeface="Adobe Gothic Std B" pitchFamily="34" charset="-128"/>
              <a:cs typeface="Arial" pitchFamily="34" charset="0"/>
            </a:endParaRPr>
          </a:p>
        </p:txBody>
      </p:sp>
      <p:pic>
        <p:nvPicPr>
          <p:cNvPr id="5" name="Picture 4" descr="!!.gif"/>
          <p:cNvPicPr>
            <a:picLocks noChangeAspect="1"/>
          </p:cNvPicPr>
          <p:nvPr/>
        </p:nvPicPr>
        <p:blipFill>
          <a:blip r:embed="rId2" cstate="print"/>
          <a:stretch>
            <a:fillRect/>
          </a:stretch>
        </p:blipFill>
        <p:spPr>
          <a:xfrm>
            <a:off x="1066800" y="1066800"/>
            <a:ext cx="6858000" cy="3017520"/>
          </a:xfrm>
          <a:prstGeom prst="rect">
            <a:avLst/>
          </a:prstGeom>
        </p:spPr>
      </p:pic>
    </p:spTree>
  </p:cSld>
  <p:clrMapOvr>
    <a:masterClrMapping/>
  </p:clrMapOvr>
  <p:transition advTm="484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228600"/>
            <a:ext cx="8686800" cy="430887"/>
          </a:xfrm>
          <a:prstGeom prst="rect">
            <a:avLst/>
          </a:prstGeom>
          <a:noFill/>
        </p:spPr>
        <p:txBody>
          <a:bodyPr wrap="square" rtlCol="0">
            <a:spAutoFit/>
          </a:bodyPr>
          <a:lstStyle/>
          <a:p>
            <a:r>
              <a:rPr lang="en-US" sz="2200" dirty="0" smtClean="0">
                <a:latin typeface="Adobe Gothic Std B" pitchFamily="34" charset="-128"/>
                <a:ea typeface="Adobe Gothic Std B" pitchFamily="34" charset="-128"/>
              </a:rPr>
              <a:t>Latin and Other European Languages   </a:t>
            </a:r>
            <a:r>
              <a:rPr lang="en-US" sz="2200" dirty="0" smtClean="0">
                <a:latin typeface="Adobe Gothic Std B" pitchFamily="34" charset="-128"/>
                <a:ea typeface="Adobe Gothic Std B" pitchFamily="34" charset="-128"/>
              </a:rPr>
              <a:t>                            </a:t>
            </a:r>
            <a:r>
              <a:rPr lang="en-US" sz="2200" dirty="0" smtClean="0">
                <a:latin typeface="Adobe Gothic Std B" pitchFamily="34" charset="-128"/>
                <a:ea typeface="Adobe Gothic Std B" pitchFamily="34" charset="-128"/>
              </a:rPr>
              <a:t>Ancient Rome</a:t>
            </a:r>
            <a:endParaRPr lang="en-US" sz="2200" dirty="0">
              <a:latin typeface="Adobe Gothic Std B" pitchFamily="34" charset="-128"/>
              <a:ea typeface="Adobe Gothic Std B" pitchFamily="34" charset="-128"/>
            </a:endParaRPr>
          </a:p>
        </p:txBody>
      </p:sp>
      <p:sp>
        <p:nvSpPr>
          <p:cNvPr id="11265" name="Rectangle 1"/>
          <p:cNvSpPr>
            <a:spLocks noChangeArrowheads="1"/>
          </p:cNvSpPr>
          <p:nvPr/>
        </p:nvSpPr>
        <p:spPr bwMode="auto">
          <a:xfrm>
            <a:off x="304800" y="4226510"/>
            <a:ext cx="8839200" cy="240065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sz="3000" b="1" dirty="0" smtClean="0">
                <a:solidFill>
                  <a:srgbClr val="008080"/>
                </a:solidFill>
                <a:latin typeface="Arial" pitchFamily="34" charset="0"/>
                <a:ea typeface="Adobe Gothic Std B" pitchFamily="34" charset="-128"/>
                <a:cs typeface="Arial" pitchFamily="34" charset="0"/>
              </a:rPr>
              <a:t>Romance refers to the fact that the languages originated in Rome. </a:t>
            </a:r>
            <a:r>
              <a:rPr lang="en-US" sz="3000" b="1" dirty="0" smtClean="0">
                <a:latin typeface="Arial" pitchFamily="34" charset="0"/>
                <a:ea typeface="Adobe Gothic Std B" pitchFamily="34" charset="-128"/>
                <a:cs typeface="Arial" pitchFamily="34" charset="0"/>
              </a:rPr>
              <a:t>Today there are approximately twenty-five commonly spoken Romance languages. </a:t>
            </a:r>
            <a:r>
              <a:rPr lang="en-US" sz="3000" b="1" dirty="0" smtClean="0">
                <a:solidFill>
                  <a:srgbClr val="008080"/>
                </a:solidFill>
                <a:latin typeface="Arial" pitchFamily="34" charset="0"/>
                <a:ea typeface="Adobe Gothic Std B" pitchFamily="34" charset="-128"/>
                <a:cs typeface="Arial" pitchFamily="34" charset="0"/>
              </a:rPr>
              <a:t>They include Italian, Spanish, Portuguese, French, and Romanian. </a:t>
            </a:r>
            <a:endParaRPr lang="en-US" sz="3000" b="1" dirty="0">
              <a:solidFill>
                <a:srgbClr val="008080"/>
              </a:solidFill>
              <a:latin typeface="Arial" pitchFamily="34" charset="0"/>
              <a:ea typeface="Adobe Gothic Std B" pitchFamily="34" charset="-128"/>
              <a:cs typeface="Arial" pitchFamily="34" charset="0"/>
            </a:endParaRPr>
          </a:p>
        </p:txBody>
      </p:sp>
      <p:pic>
        <p:nvPicPr>
          <p:cNvPr id="5" name="Picture 4" descr="!!.gif"/>
          <p:cNvPicPr>
            <a:picLocks noChangeAspect="1"/>
          </p:cNvPicPr>
          <p:nvPr/>
        </p:nvPicPr>
        <p:blipFill>
          <a:blip r:embed="rId2" cstate="print"/>
          <a:stretch>
            <a:fillRect/>
          </a:stretch>
        </p:blipFill>
        <p:spPr>
          <a:xfrm>
            <a:off x="1066800" y="1066800"/>
            <a:ext cx="6858000" cy="3017520"/>
          </a:xfrm>
          <a:prstGeom prst="rect">
            <a:avLst/>
          </a:prstGeom>
        </p:spPr>
      </p:pic>
    </p:spTree>
  </p:cSld>
  <p:clrMapOvr>
    <a:masterClrMapping/>
  </p:clrMapOvr>
  <p:transition advTm="4954">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228600"/>
            <a:ext cx="8686800" cy="430887"/>
          </a:xfrm>
          <a:prstGeom prst="rect">
            <a:avLst/>
          </a:prstGeom>
          <a:noFill/>
        </p:spPr>
        <p:txBody>
          <a:bodyPr wrap="square" rtlCol="0">
            <a:spAutoFit/>
          </a:bodyPr>
          <a:lstStyle/>
          <a:p>
            <a:r>
              <a:rPr lang="en-US" sz="2200" dirty="0" smtClean="0">
                <a:latin typeface="Adobe Gothic Std B" pitchFamily="34" charset="-128"/>
                <a:ea typeface="Adobe Gothic Std B" pitchFamily="34" charset="-128"/>
              </a:rPr>
              <a:t>Latin and Other European Languages   </a:t>
            </a:r>
            <a:r>
              <a:rPr lang="en-US" sz="2200" dirty="0" smtClean="0">
                <a:latin typeface="Adobe Gothic Std B" pitchFamily="34" charset="-128"/>
                <a:ea typeface="Adobe Gothic Std B" pitchFamily="34" charset="-128"/>
              </a:rPr>
              <a:t>                            </a:t>
            </a:r>
            <a:r>
              <a:rPr lang="en-US" sz="2200" dirty="0" smtClean="0">
                <a:latin typeface="Adobe Gothic Std B" pitchFamily="34" charset="-128"/>
                <a:ea typeface="Adobe Gothic Std B" pitchFamily="34" charset="-128"/>
              </a:rPr>
              <a:t>Ancient Rome</a:t>
            </a:r>
            <a:endParaRPr lang="en-US" sz="2200" dirty="0">
              <a:latin typeface="Adobe Gothic Std B" pitchFamily="34" charset="-128"/>
              <a:ea typeface="Adobe Gothic Std B" pitchFamily="34" charset="-128"/>
            </a:endParaRPr>
          </a:p>
        </p:txBody>
      </p:sp>
      <p:sp>
        <p:nvSpPr>
          <p:cNvPr id="11265" name="Rectangle 1"/>
          <p:cNvSpPr>
            <a:spLocks noChangeArrowheads="1"/>
          </p:cNvSpPr>
          <p:nvPr/>
        </p:nvSpPr>
        <p:spPr bwMode="auto">
          <a:xfrm>
            <a:off x="304800" y="4226510"/>
            <a:ext cx="8839200" cy="240065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sz="3000" b="1" dirty="0" smtClean="0">
                <a:solidFill>
                  <a:srgbClr val="008080"/>
                </a:solidFill>
                <a:latin typeface="Arial" pitchFamily="34" charset="0"/>
                <a:ea typeface="Adobe Gothic Std B" pitchFamily="34" charset="-128"/>
                <a:cs typeface="Arial" pitchFamily="34" charset="0"/>
              </a:rPr>
              <a:t>Romance refers to the fact that the languages originated in Rome. Today there are approximately twenty-five commonly spoken Romance languages. </a:t>
            </a:r>
            <a:r>
              <a:rPr lang="en-US" sz="3000" b="1" dirty="0" smtClean="0">
                <a:latin typeface="Arial" pitchFamily="34" charset="0"/>
                <a:ea typeface="Adobe Gothic Std B" pitchFamily="34" charset="-128"/>
                <a:cs typeface="Arial" pitchFamily="34" charset="0"/>
              </a:rPr>
              <a:t>They include Italian, Spanish, Portuguese, French, and Romanian. </a:t>
            </a:r>
            <a:endParaRPr lang="en-US" sz="3000" b="1" dirty="0">
              <a:latin typeface="Arial" pitchFamily="34" charset="0"/>
              <a:ea typeface="Adobe Gothic Std B" pitchFamily="34" charset="-128"/>
              <a:cs typeface="Arial" pitchFamily="34" charset="0"/>
            </a:endParaRPr>
          </a:p>
        </p:txBody>
      </p:sp>
      <p:pic>
        <p:nvPicPr>
          <p:cNvPr id="5" name="Picture 4" descr="!!.gif"/>
          <p:cNvPicPr>
            <a:picLocks noChangeAspect="1"/>
          </p:cNvPicPr>
          <p:nvPr/>
        </p:nvPicPr>
        <p:blipFill>
          <a:blip r:embed="rId2" cstate="print"/>
          <a:stretch>
            <a:fillRect/>
          </a:stretch>
        </p:blipFill>
        <p:spPr>
          <a:xfrm>
            <a:off x="1066800" y="1066800"/>
            <a:ext cx="6858000" cy="3017520"/>
          </a:xfrm>
          <a:prstGeom prst="rect">
            <a:avLst/>
          </a:prstGeom>
        </p:spPr>
      </p:pic>
    </p:spTree>
  </p:cSld>
  <p:clrMapOvr>
    <a:masterClrMapping/>
  </p:clrMapOvr>
  <p:transition advTm="5454">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665</TotalTime>
  <Words>784</Words>
  <Application>Microsoft Office PowerPoint</Application>
  <PresentationFormat>On-screen Show (4:3)</PresentationFormat>
  <Paragraphs>56</Paragraphs>
  <Slides>26</Slides>
  <Notes>0</Notes>
  <HiddenSlides>0</HiddenSlides>
  <MMClips>1</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mikedow1@gmail.com</dc:creator>
  <cp:lastModifiedBy>mikedow1@gmail.com</cp:lastModifiedBy>
  <cp:revision>14</cp:revision>
  <dcterms:created xsi:type="dcterms:W3CDTF">2014-01-20T18:30:34Z</dcterms:created>
  <dcterms:modified xsi:type="dcterms:W3CDTF">2014-02-18T03:21:27Z</dcterms:modified>
</cp:coreProperties>
</file>