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3" ContentType="audi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317" r:id="rId2"/>
    <p:sldId id="357" r:id="rId3"/>
    <p:sldId id="301" r:id="rId4"/>
    <p:sldId id="302" r:id="rId5"/>
    <p:sldId id="358" r:id="rId6"/>
    <p:sldId id="359" r:id="rId7"/>
    <p:sldId id="360" r:id="rId8"/>
    <p:sldId id="361" r:id="rId9"/>
    <p:sldId id="362" r:id="rId10"/>
    <p:sldId id="303" r:id="rId11"/>
    <p:sldId id="323" r:id="rId12"/>
    <p:sldId id="304" r:id="rId13"/>
    <p:sldId id="305" r:id="rId14"/>
    <p:sldId id="352" r:id="rId15"/>
    <p:sldId id="353" r:id="rId16"/>
    <p:sldId id="354" r:id="rId17"/>
    <p:sldId id="306" r:id="rId18"/>
    <p:sldId id="363" r:id="rId19"/>
    <p:sldId id="364" r:id="rId20"/>
    <p:sldId id="307" r:id="rId21"/>
    <p:sldId id="365" r:id="rId22"/>
    <p:sldId id="366" r:id="rId23"/>
    <p:sldId id="308" r:id="rId24"/>
    <p:sldId id="331" r:id="rId25"/>
    <p:sldId id="332" r:id="rId26"/>
    <p:sldId id="309" r:id="rId27"/>
    <p:sldId id="333" r:id="rId28"/>
    <p:sldId id="334" r:id="rId29"/>
    <p:sldId id="335" r:id="rId30"/>
    <p:sldId id="336" r:id="rId31"/>
    <p:sldId id="337" r:id="rId32"/>
    <p:sldId id="338" r:id="rId33"/>
    <p:sldId id="310" r:id="rId34"/>
    <p:sldId id="339" r:id="rId35"/>
    <p:sldId id="311" r:id="rId36"/>
    <p:sldId id="367" r:id="rId37"/>
    <p:sldId id="312" r:id="rId38"/>
    <p:sldId id="341" r:id="rId39"/>
    <p:sldId id="342" r:id="rId40"/>
    <p:sldId id="355" r:id="rId41"/>
    <p:sldId id="368" r:id="rId42"/>
    <p:sldId id="356" r:id="rId43"/>
    <p:sldId id="314" r:id="rId44"/>
    <p:sldId id="343" r:id="rId45"/>
    <p:sldId id="315" r:id="rId46"/>
    <p:sldId id="372" r:id="rId47"/>
    <p:sldId id="345" r:id="rId48"/>
    <p:sldId id="346" r:id="rId49"/>
    <p:sldId id="316" r:id="rId50"/>
    <p:sldId id="369" r:id="rId51"/>
    <p:sldId id="370" r:id="rId52"/>
    <p:sldId id="371" r:id="rId53"/>
    <p:sldId id="29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CC9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3" autoAdjust="0"/>
    <p:restoredTop sz="94660"/>
  </p:normalViewPr>
  <p:slideViewPr>
    <p:cSldViewPr>
      <p:cViewPr varScale="1">
        <p:scale>
          <a:sx n="93" d="100"/>
          <a:sy n="93" d="100"/>
        </p:scale>
        <p:origin x="-26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7D469-071F-4F5A-9ED1-7FB48E4F862B}"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7D469-071F-4F5A-9ED1-7FB48E4F862B}"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7D469-071F-4F5A-9ED1-7FB48E4F862B}"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7D469-071F-4F5A-9ED1-7FB48E4F862B}"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7D469-071F-4F5A-9ED1-7FB48E4F862B}" type="datetimeFigureOut">
              <a:rPr lang="en-US" smtClean="0"/>
              <a:pPr/>
              <a:t>1/10/15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7D469-071F-4F5A-9ED1-7FB48E4F862B}" type="datetimeFigureOut">
              <a:rPr lang="en-US" smtClean="0"/>
              <a:pPr/>
              <a:t>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7D469-071F-4F5A-9ED1-7FB48E4F862B}" type="datetimeFigureOut">
              <a:rPr lang="en-US" smtClean="0"/>
              <a:pPr/>
              <a:t>1/10/15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7D469-071F-4F5A-9ED1-7FB48E4F862B}" type="datetimeFigureOut">
              <a:rPr lang="en-US" smtClean="0"/>
              <a:pPr/>
              <a:t>1/10/15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7D469-071F-4F5A-9ED1-7FB48E4F862B}" type="datetimeFigureOut">
              <a:rPr lang="en-US" smtClean="0"/>
              <a:pPr/>
              <a:t>1/10/15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7D469-071F-4F5A-9ED1-7FB48E4F862B}" type="datetimeFigureOut">
              <a:rPr lang="en-US" smtClean="0"/>
              <a:pPr/>
              <a:t>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7D469-071F-4F5A-9ED1-7FB48E4F862B}" type="datetimeFigureOut">
              <a:rPr lang="en-US" smtClean="0"/>
              <a:pPr/>
              <a:t>1/10/15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47B1B-7AE5-4EB3-9D01-B87B14D814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prstClr val="black"/>
              <a:schemeClr val="accent1">
                <a:tint val="45000"/>
                <a:satMod val="400000"/>
              </a:schemeClr>
            </a:duotone>
            <a:lum bright="2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7D469-071F-4F5A-9ED1-7FB48E4F862B}" type="datetimeFigureOut">
              <a:rPr lang="en-US" smtClean="0"/>
              <a:pPr/>
              <a:t>1/10/15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47B1B-7AE5-4EB3-9D01-B87B14D8148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81000" y="685800"/>
            <a:ext cx="8382000" cy="5509200"/>
          </a:xfrm>
          <a:prstGeom prst="rect">
            <a:avLst/>
          </a:prstGeom>
          <a:ln>
            <a:noFill/>
          </a:ln>
        </p:spPr>
        <p:txBody>
          <a:bodyPr wrap="square">
            <a:spAutoFit/>
          </a:bodyPr>
          <a:lstStyle/>
          <a:p>
            <a:r>
              <a:rPr lang="en-US" sz="3200" b="1" dirty="0">
                <a:solidFill>
                  <a:schemeClr val="accent1">
                    <a:lumMod val="50000"/>
                  </a:schemeClr>
                </a:solidFill>
                <a:cs typeface="Arial" pitchFamily="34" charset="0"/>
              </a:rPr>
              <a:t>Sometime before the first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surviving written historical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account, Rome was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controlled by the Etruscans,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a brutal civilization from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the northern part of the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Italian peninsula.  </a:t>
            </a:r>
            <a:r>
              <a:rPr lang="en-US" sz="3200" b="1" dirty="0">
                <a:solidFill>
                  <a:schemeClr val="tx2">
                    <a:lumMod val="60000"/>
                    <a:lumOff val="40000"/>
                  </a:schemeClr>
                </a:solidFill>
                <a:cs typeface="Arial" pitchFamily="34" charset="0"/>
              </a:rPr>
              <a:t>Etruscan</a:t>
            </a:r>
            <a:r>
              <a:rPr lang="en-US" sz="3200" b="1" dirty="0">
                <a:solidFill>
                  <a:schemeClr val="tx2">
                    <a:lumMod val="60000"/>
                    <a:lumOff val="40000"/>
                  </a:schemeClr>
                </a:solidFill>
                <a:cs typeface="Arial" pitchFamily="34" charset="0"/>
              </a:rPr>
              <a:t>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kings rained terror for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more than a century until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the Romans rebelled and</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expelled their ruler in 509bce. </a:t>
            </a:r>
          </a:p>
        </p:txBody>
      </p:sp>
      <p:pic>
        <p:nvPicPr>
          <p:cNvPr id="8" name="Picture 7" desc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151" y="838200"/>
            <a:ext cx="3632548" cy="4419600"/>
          </a:xfrm>
          <a:prstGeom prst="rect">
            <a:avLst/>
          </a:prstGeom>
          <a:effectLst>
            <a:outerShdw blurRad="50800" dist="177800" dir="2700000" algn="tl" rotWithShape="0">
              <a:srgbClr val="000000">
                <a:alpha val="43000"/>
              </a:srgbClr>
            </a:outerShdw>
          </a:effectLst>
        </p:spPr>
      </p:pic>
      <p:pic>
        <p:nvPicPr>
          <p:cNvPr id="10" name="702-patricia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1800" y="2209800"/>
            <a:ext cx="812800" cy="812800"/>
          </a:xfrm>
          <a:prstGeom prst="rect">
            <a:avLst/>
          </a:prstGeom>
        </p:spPr>
      </p:pic>
    </p:spTree>
  </p:cSld>
  <p:clrMapOvr>
    <a:masterClrMapping/>
  </p:clrMapOvr>
  <p:transition xmlns:p14="http://schemas.microsoft.com/office/powerpoint/2010/main" advClick="0" advTm="1122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childTnLst>
                                </p:cTn>
                              </p:par>
                              <p:par>
                                <p:cTn id="8" presetID="1" presetClass="mediacall" presetSubtype="0" fill="hold" nodeType="withEffect">
                                  <p:stCondLst>
                                    <p:cond delay="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533400" y="914400"/>
            <a:ext cx="8153400" cy="2062103"/>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Roman Senate advised the consuls. </a:t>
            </a:r>
            <a:r>
              <a:rPr lang="en-US" sz="3200" b="1" dirty="0" smtClean="0">
                <a:solidFill>
                  <a:schemeClr val="tx2">
                    <a:lumMod val="60000"/>
                    <a:lumOff val="40000"/>
                  </a:schemeClr>
                </a:solidFill>
                <a:cs typeface="Arial" pitchFamily="34" charset="0"/>
              </a:rPr>
              <a:t>Senate is derived from a word meaning elder because many Romans considered the senators to be the oldest and wisest of their people.</a:t>
            </a:r>
          </a:p>
        </p:txBody>
      </p:sp>
      <p:pic>
        <p:nvPicPr>
          <p:cNvPr id="6" name="Picture 8" descr="http://troll-face.ru/static/mememaker/5/c/7233-senat-drevniy-rim.jpg"/>
          <p:cNvPicPr>
            <a:picLocks noChangeAspect="1" noChangeArrowheads="1"/>
          </p:cNvPicPr>
          <p:nvPr/>
        </p:nvPicPr>
        <p:blipFill>
          <a:blip r:embed="rId2" cstate="print"/>
          <a:srcRect/>
          <a:stretch>
            <a:fillRect/>
          </a:stretch>
        </p:blipFill>
        <p:spPr bwMode="auto">
          <a:xfrm>
            <a:off x="2133600" y="3124200"/>
            <a:ext cx="5181600" cy="3228536"/>
          </a:xfrm>
          <a:prstGeom prst="rect">
            <a:avLst/>
          </a:prstGeom>
          <a:noFill/>
          <a:effectLst>
            <a:softEdge rad="114300"/>
          </a:effectLst>
        </p:spPr>
      </p:pic>
    </p:spTree>
  </p:cSld>
  <p:clrMapOvr>
    <a:masterClrMapping/>
  </p:clrMapOvr>
  <p:transition xmlns:p14="http://schemas.microsoft.com/office/powerpoint/2010/main" advTm="273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533400" y="914400"/>
            <a:ext cx="8153400" cy="2062103"/>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Roman Senate advised the consuls. </a:t>
            </a:r>
            <a:r>
              <a:rPr lang="en-US" sz="3200" b="1" dirty="0" smtClean="0">
                <a:solidFill>
                  <a:schemeClr val="accent1">
                    <a:lumMod val="50000"/>
                  </a:schemeClr>
                </a:solidFill>
                <a:cs typeface="Arial" pitchFamily="34" charset="0"/>
              </a:rPr>
              <a:t>Senate is derived from a word meaning elder because many Romans considered the senators to be the oldest and wisest of their people.</a:t>
            </a:r>
          </a:p>
        </p:txBody>
      </p:sp>
      <p:pic>
        <p:nvPicPr>
          <p:cNvPr id="8" name="Picture 8" descr="http://troll-face.ru/static/mememaker/5/c/7233-senat-drevniy-rim.jpg"/>
          <p:cNvPicPr>
            <a:picLocks noChangeAspect="1" noChangeArrowheads="1"/>
          </p:cNvPicPr>
          <p:nvPr/>
        </p:nvPicPr>
        <p:blipFill>
          <a:blip r:embed="rId2" cstate="print"/>
          <a:srcRect/>
          <a:stretch>
            <a:fillRect/>
          </a:stretch>
        </p:blipFill>
        <p:spPr bwMode="auto">
          <a:xfrm>
            <a:off x="2133600" y="3124200"/>
            <a:ext cx="5181600" cy="3228536"/>
          </a:xfrm>
          <a:prstGeom prst="rect">
            <a:avLst/>
          </a:prstGeom>
          <a:noFill/>
          <a:effectLst>
            <a:softEdge rad="114300"/>
          </a:effectLst>
        </p:spPr>
      </p:pic>
    </p:spTree>
  </p:cSld>
  <p:clrMapOvr>
    <a:masterClrMapping/>
  </p:clrMapOvr>
  <p:transition xmlns:p14="http://schemas.microsoft.com/office/powerpoint/2010/main" advTm="7699">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1219200" y="4038600"/>
            <a:ext cx="6858000" cy="2554545"/>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consuls and senators came from the patrician “order” –  mostly wealthy landowning families believed to have descended from the leaders of the rebellion against the Etruscans.</a:t>
            </a:r>
          </a:p>
        </p:txBody>
      </p:sp>
      <p:pic>
        <p:nvPicPr>
          <p:cNvPr id="15362" name="Picture 2"/>
          <p:cNvPicPr>
            <a:picLocks noChangeAspect="1" noChangeArrowheads="1"/>
          </p:cNvPicPr>
          <p:nvPr/>
        </p:nvPicPr>
        <p:blipFill>
          <a:blip r:embed="rId2" cstate="print"/>
          <a:srcRect/>
          <a:stretch>
            <a:fillRect/>
          </a:stretch>
        </p:blipFill>
        <p:spPr bwMode="auto">
          <a:xfrm>
            <a:off x="609600" y="914400"/>
            <a:ext cx="7950126" cy="2895600"/>
          </a:xfrm>
          <a:prstGeom prst="rect">
            <a:avLst/>
          </a:prstGeom>
          <a:noFill/>
          <a:ln w="9525">
            <a:noFill/>
            <a:miter lim="800000"/>
            <a:headEnd/>
            <a:tailEnd/>
          </a:ln>
          <a:effectLst>
            <a:softEdge rad="139700"/>
          </a:effectLst>
        </p:spPr>
      </p:pic>
    </p:spTree>
  </p:cSld>
  <p:clrMapOvr>
    <a:masterClrMapping/>
  </p:clrMapOvr>
  <p:transition xmlns:p14="http://schemas.microsoft.com/office/powerpoint/2010/main" advTm="1041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8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plebeians were the merchants, farmers, and craft workers of Rome. </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patricians excluded the plebeians from the consulship and the Senate, so when the Senate declared war in 491</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the plebeians refused to </a:t>
            </a:r>
          </a:p>
          <a:p>
            <a:r>
              <a:rPr lang="en-US" sz="3200" b="1" dirty="0" smtClean="0">
                <a:solidFill>
                  <a:schemeClr val="tx2">
                    <a:lumMod val="60000"/>
                    <a:lumOff val="40000"/>
                  </a:schemeClr>
                </a:solidFill>
                <a:cs typeface="Arial" pitchFamily="34" charset="0"/>
              </a:rPr>
              <a:t>fight</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A legend says the plebeians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withdrew from the city until they</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were given the right to elect their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own leaders.  Historians later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called this the Struggle of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Orders. </a:t>
            </a:r>
          </a:p>
        </p:txBody>
      </p:sp>
      <p:pic>
        <p:nvPicPr>
          <p:cNvPr id="6" name="Picture 5" descr="1.png"/>
          <p:cNvPicPr>
            <a:picLocks noChangeAspect="1"/>
          </p:cNvPicPr>
          <p:nvPr/>
        </p:nvPicPr>
        <p:blipFill>
          <a:blip r:embed="rId2" cstate="print"/>
          <a:stretch>
            <a:fillRect/>
          </a:stretch>
        </p:blipFill>
        <p:spPr>
          <a:xfrm>
            <a:off x="6096000" y="2971800"/>
            <a:ext cx="2223111" cy="3002780"/>
          </a:xfrm>
          <a:prstGeom prst="rect">
            <a:avLst/>
          </a:prstGeom>
          <a:effectLst>
            <a:outerShdw blurRad="50800" dist="101600" dir="2820000" algn="tl" rotWithShape="0">
              <a:srgbClr val="000000">
                <a:alpha val="43000"/>
              </a:srgbClr>
            </a:outerShdw>
          </a:effectLst>
        </p:spPr>
      </p:pic>
    </p:spTree>
  </p:cSld>
  <p:clrMapOvr>
    <a:masterClrMapping/>
  </p:clrMapOvr>
  <p:transition xmlns:p14="http://schemas.microsoft.com/office/powerpoint/2010/main" advTm="428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plebeians were the merchants, farmers, and craft workers of Rome. </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The </a:t>
            </a:r>
            <a:r>
              <a:rPr lang="en-US" sz="3200" b="1" dirty="0" smtClean="0">
                <a:solidFill>
                  <a:schemeClr val="accent1">
                    <a:lumMod val="50000"/>
                  </a:schemeClr>
                </a:solidFill>
                <a:cs typeface="Arial" pitchFamily="34" charset="0"/>
              </a:rPr>
              <a:t>patricians excluded the plebeians from the consulship and the Senate, so when the Senate declared war in 491</a:t>
            </a:r>
            <a:r>
              <a:rPr lang="en-US" sz="3200" b="1" cap="small" dirty="0" smtClean="0">
                <a:solidFill>
                  <a:schemeClr val="accent1">
                    <a:lumMod val="50000"/>
                  </a:schemeClr>
                </a:solidFill>
                <a:cs typeface="Arial" pitchFamily="34" charset="0"/>
              </a:rPr>
              <a:t>bce</a:t>
            </a:r>
            <a:r>
              <a:rPr lang="en-US" sz="3200" b="1" dirty="0" smtClean="0">
                <a:solidFill>
                  <a:schemeClr val="accent1">
                    <a:lumMod val="50000"/>
                  </a:schemeClr>
                </a:solidFill>
                <a:cs typeface="Arial" pitchFamily="34" charset="0"/>
              </a:rPr>
              <a:t>, the plebeians refused to </a:t>
            </a:r>
          </a:p>
          <a:p>
            <a:r>
              <a:rPr lang="en-US" sz="3200" b="1" dirty="0" smtClean="0">
                <a:solidFill>
                  <a:schemeClr val="accent1">
                    <a:lumMod val="50000"/>
                  </a:schemeClr>
                </a:solidFill>
                <a:cs typeface="Arial" pitchFamily="34" charset="0"/>
              </a:rPr>
              <a:t>fight</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A legend says the plebeians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withdrew from the city until they</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were given the right to elect their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own leaders.  Historians later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called this the Struggle of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Orders. </a:t>
            </a:r>
          </a:p>
        </p:txBody>
      </p:sp>
      <p:pic>
        <p:nvPicPr>
          <p:cNvPr id="7" name="Picture 6" descr="1.png"/>
          <p:cNvPicPr>
            <a:picLocks noChangeAspect="1"/>
          </p:cNvPicPr>
          <p:nvPr/>
        </p:nvPicPr>
        <p:blipFill>
          <a:blip r:embed="rId2" cstate="print"/>
          <a:stretch>
            <a:fillRect/>
          </a:stretch>
        </p:blipFill>
        <p:spPr>
          <a:xfrm>
            <a:off x="6096000" y="2971800"/>
            <a:ext cx="2223111" cy="3002780"/>
          </a:xfrm>
          <a:prstGeom prst="rect">
            <a:avLst/>
          </a:prstGeom>
          <a:effectLst>
            <a:outerShdw blurRad="50800" dist="101600" dir="2820000" algn="tl" rotWithShape="0">
              <a:srgbClr val="000000">
                <a:alpha val="43000"/>
              </a:srgbClr>
            </a:outerShdw>
          </a:effectLst>
        </p:spPr>
      </p:pic>
    </p:spTree>
  </p:cSld>
  <p:clrMapOvr>
    <a:masterClrMapping/>
  </p:clrMapOvr>
  <p:transition xmlns:p14="http://schemas.microsoft.com/office/powerpoint/2010/main" advTm="10181">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plebeians were the merchants, farmers, and craft workers of Rome. </a:t>
            </a:r>
            <a:r>
              <a:rPr lang="en-US" sz="3200" b="1" dirty="0" smtClean="0">
                <a:solidFill>
                  <a:schemeClr val="tx2">
                    <a:lumMod val="60000"/>
                    <a:lumOff val="40000"/>
                  </a:schemeClr>
                </a:solidFill>
                <a:cs typeface="Arial" pitchFamily="34" charset="0"/>
              </a:rPr>
              <a:t> The </a:t>
            </a:r>
            <a:r>
              <a:rPr lang="en-US" sz="3200" b="1" dirty="0" smtClean="0">
                <a:solidFill>
                  <a:schemeClr val="tx2">
                    <a:lumMod val="60000"/>
                    <a:lumOff val="40000"/>
                  </a:schemeClr>
                </a:solidFill>
                <a:cs typeface="Arial" pitchFamily="34" charset="0"/>
              </a:rPr>
              <a:t>patricians excluded the plebeians from the consulship and the Senate, so when the Senate declared war in 491</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the plebeians refused to </a:t>
            </a:r>
          </a:p>
          <a:p>
            <a:r>
              <a:rPr lang="en-US" sz="3200" b="1" dirty="0" smtClean="0">
                <a:solidFill>
                  <a:schemeClr val="tx2">
                    <a:lumMod val="60000"/>
                    <a:lumOff val="40000"/>
                  </a:schemeClr>
                </a:solidFill>
                <a:cs typeface="Arial" pitchFamily="34" charset="0"/>
              </a:rPr>
              <a:t>fight. </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A </a:t>
            </a:r>
            <a:r>
              <a:rPr lang="en-US" sz="3200" b="1" dirty="0" smtClean="0">
                <a:solidFill>
                  <a:schemeClr val="accent1">
                    <a:lumMod val="50000"/>
                  </a:schemeClr>
                </a:solidFill>
                <a:cs typeface="Arial" pitchFamily="34" charset="0"/>
              </a:rPr>
              <a:t>legend says the plebeians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withdrew from the city until they</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were given the right to elect their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own leaders.  </a:t>
            </a:r>
            <a:r>
              <a:rPr lang="en-US" sz="3200" b="1" dirty="0" smtClean="0">
                <a:solidFill>
                  <a:schemeClr val="tx2">
                    <a:lumMod val="60000"/>
                    <a:lumOff val="40000"/>
                  </a:schemeClr>
                </a:solidFill>
                <a:cs typeface="Arial" pitchFamily="34" charset="0"/>
              </a:rPr>
              <a:t>Historians later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called this the Struggle of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Orders. </a:t>
            </a:r>
          </a:p>
        </p:txBody>
      </p:sp>
      <p:pic>
        <p:nvPicPr>
          <p:cNvPr id="7" name="Picture 6" descr="1.png"/>
          <p:cNvPicPr>
            <a:picLocks noChangeAspect="1"/>
          </p:cNvPicPr>
          <p:nvPr/>
        </p:nvPicPr>
        <p:blipFill>
          <a:blip r:embed="rId2" cstate="print"/>
          <a:stretch>
            <a:fillRect/>
          </a:stretch>
        </p:blipFill>
        <p:spPr>
          <a:xfrm>
            <a:off x="6096000" y="2971800"/>
            <a:ext cx="2223111" cy="3002780"/>
          </a:xfrm>
          <a:prstGeom prst="rect">
            <a:avLst/>
          </a:prstGeom>
          <a:effectLst>
            <a:outerShdw blurRad="50800" dist="101600" dir="2820000" algn="tl" rotWithShape="0">
              <a:srgbClr val="000000">
                <a:alpha val="43000"/>
              </a:srgbClr>
            </a:outerShdw>
          </a:effectLst>
        </p:spPr>
      </p:pic>
    </p:spTree>
  </p:cSld>
  <p:clrMapOvr>
    <a:masterClrMapping/>
  </p:clrMapOvr>
  <p:transition xmlns:p14="http://schemas.microsoft.com/office/powerpoint/2010/main" advTm="6877">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plebeians were the merchants, farmers, and craft workers of Rome. </a:t>
            </a:r>
            <a:r>
              <a:rPr lang="en-US" sz="3200" b="1" dirty="0" smtClean="0">
                <a:solidFill>
                  <a:schemeClr val="tx2">
                    <a:lumMod val="60000"/>
                    <a:lumOff val="40000"/>
                  </a:schemeClr>
                </a:solidFill>
                <a:cs typeface="Arial" pitchFamily="34" charset="0"/>
              </a:rPr>
              <a:t> The </a:t>
            </a:r>
            <a:r>
              <a:rPr lang="en-US" sz="3200" b="1" dirty="0" smtClean="0">
                <a:solidFill>
                  <a:schemeClr val="tx2">
                    <a:lumMod val="60000"/>
                    <a:lumOff val="40000"/>
                  </a:schemeClr>
                </a:solidFill>
                <a:cs typeface="Arial" pitchFamily="34" charset="0"/>
              </a:rPr>
              <a:t>patricians excluded the plebeians from the consulship and the Senate, so when the Senate declared war in 491</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the plebeians refused to </a:t>
            </a:r>
          </a:p>
          <a:p>
            <a:r>
              <a:rPr lang="en-US" sz="3200" b="1" dirty="0" smtClean="0">
                <a:solidFill>
                  <a:schemeClr val="tx2">
                    <a:lumMod val="60000"/>
                    <a:lumOff val="40000"/>
                  </a:schemeClr>
                </a:solidFill>
                <a:cs typeface="Arial" pitchFamily="34" charset="0"/>
              </a:rPr>
              <a:t>fight. </a:t>
            </a:r>
            <a:r>
              <a:rPr lang="en-US" sz="3200" b="1" dirty="0" smtClean="0">
                <a:solidFill>
                  <a:schemeClr val="tx2">
                    <a:lumMod val="60000"/>
                    <a:lumOff val="40000"/>
                  </a:schemeClr>
                </a:solidFill>
                <a:cs typeface="Arial" pitchFamily="34" charset="0"/>
              </a:rPr>
              <a:t> A </a:t>
            </a:r>
            <a:r>
              <a:rPr lang="en-US" sz="3200" b="1" dirty="0" smtClean="0">
                <a:solidFill>
                  <a:schemeClr val="tx2">
                    <a:lumMod val="60000"/>
                    <a:lumOff val="40000"/>
                  </a:schemeClr>
                </a:solidFill>
                <a:cs typeface="Arial" pitchFamily="34" charset="0"/>
              </a:rPr>
              <a:t>legend says the plebeians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withdrew from the city until they</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were given the right to elect their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own leaders.  </a:t>
            </a:r>
            <a:r>
              <a:rPr lang="en-US" sz="3200" b="1" dirty="0" smtClean="0">
                <a:solidFill>
                  <a:schemeClr val="accent1">
                    <a:lumMod val="50000"/>
                  </a:schemeClr>
                </a:solidFill>
                <a:cs typeface="Arial" pitchFamily="34" charset="0"/>
              </a:rPr>
              <a:t>Historians later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called this the Struggle of the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Orders. </a:t>
            </a:r>
          </a:p>
        </p:txBody>
      </p:sp>
      <p:pic>
        <p:nvPicPr>
          <p:cNvPr id="7" name="Picture 6" descr="1.png"/>
          <p:cNvPicPr>
            <a:picLocks noChangeAspect="1"/>
          </p:cNvPicPr>
          <p:nvPr/>
        </p:nvPicPr>
        <p:blipFill>
          <a:blip r:embed="rId2" cstate="print"/>
          <a:stretch>
            <a:fillRect/>
          </a:stretch>
        </p:blipFill>
        <p:spPr>
          <a:xfrm>
            <a:off x="6096000" y="2971800"/>
            <a:ext cx="2223111" cy="3002780"/>
          </a:xfrm>
          <a:prstGeom prst="rect">
            <a:avLst/>
          </a:prstGeom>
          <a:effectLst>
            <a:outerShdw blurRad="50800" dist="101600" dir="2820000" algn="tl" rotWithShape="0">
              <a:srgbClr val="000000">
                <a:alpha val="43000"/>
              </a:srgbClr>
            </a:outerShdw>
          </a:effectLst>
        </p:spPr>
      </p:pic>
    </p:spTree>
  </p:cSld>
  <p:clrMapOvr>
    <a:masterClrMapping/>
  </p:clrMapOvr>
  <p:transition xmlns:p14="http://schemas.microsoft.com/office/powerpoint/2010/main" advTm="3319">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1066800"/>
            <a:ext cx="8686800" cy="5509200"/>
          </a:xfrm>
          <a:prstGeom prst="rect">
            <a:avLst/>
          </a:prstGeom>
          <a:ln>
            <a:noFill/>
          </a:ln>
        </p:spPr>
        <p:txBody>
          <a:bodyPr wrap="square">
            <a:spAutoFit/>
          </a:bodyPr>
          <a:lstStyle/>
          <a:p>
            <a:r>
              <a:rPr lang="en-US" sz="3200" b="1" dirty="0">
                <a:solidFill>
                  <a:schemeClr val="accent1">
                    <a:lumMod val="50000"/>
                  </a:schemeClr>
                </a:solidFill>
                <a:cs typeface="Arial" pitchFamily="34" charset="0"/>
              </a:rPr>
              <a:t>The patricians and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the plebeians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negotiated a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settlement that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allowed the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plebeians a voice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in Roman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government</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plebeians </a:t>
            </a:r>
            <a:r>
              <a:rPr lang="en-US" sz="3200" b="1" dirty="0" smtClean="0">
                <a:solidFill>
                  <a:schemeClr val="tx2">
                    <a:lumMod val="60000"/>
                    <a:lumOff val="40000"/>
                  </a:schemeClr>
                </a:solidFill>
                <a:cs typeface="Arial" pitchFamily="34" charset="0"/>
              </a:rPr>
              <a:t>elected tribunes, who represented their order against any mistreatment by the consuls or the Senate. </a:t>
            </a:r>
            <a:r>
              <a:rPr lang="en-US" sz="3200" b="1" dirty="0" smtClean="0">
                <a:solidFill>
                  <a:schemeClr val="tx2">
                    <a:lumMod val="60000"/>
                    <a:lumOff val="40000"/>
                  </a:schemeClr>
                </a:solidFill>
                <a:cs typeface="Arial" pitchFamily="34" charset="0"/>
              </a:rPr>
              <a:t> Tribunes </a:t>
            </a:r>
            <a:r>
              <a:rPr lang="en-US" sz="3200" b="1" dirty="0" smtClean="0">
                <a:solidFill>
                  <a:schemeClr val="tx2">
                    <a:lumMod val="60000"/>
                    <a:lumOff val="40000"/>
                  </a:schemeClr>
                </a:solidFill>
                <a:cs typeface="Arial" pitchFamily="34" charset="0"/>
              </a:rPr>
              <a:t>could veto a law passed by the Senate or the consuls. </a:t>
            </a:r>
            <a:endParaRPr lang="en-US" sz="3200" b="1" dirty="0">
              <a:solidFill>
                <a:schemeClr val="tx2">
                  <a:lumMod val="60000"/>
                  <a:lumOff val="40000"/>
                </a:schemeClr>
              </a:solidFill>
              <a:cs typeface="Arial" pitchFamily="34" charset="0"/>
            </a:endParaRPr>
          </a:p>
        </p:txBody>
      </p:sp>
      <p:pic>
        <p:nvPicPr>
          <p:cNvPr id="13314" name="Picture 2" descr="http://upload.wikimedia.org/wikipedia/commons/d/dd/Secessio_plebis.JPG"/>
          <p:cNvPicPr>
            <a:picLocks noChangeAspect="1" noChangeArrowheads="1"/>
          </p:cNvPicPr>
          <p:nvPr/>
        </p:nvPicPr>
        <p:blipFill>
          <a:blip r:embed="rId2" cstate="print"/>
          <a:srcRect/>
          <a:stretch>
            <a:fillRect/>
          </a:stretch>
        </p:blipFill>
        <p:spPr bwMode="auto">
          <a:xfrm>
            <a:off x="3581400" y="1295400"/>
            <a:ext cx="4736842" cy="3094736"/>
          </a:xfrm>
          <a:prstGeom prst="rect">
            <a:avLst/>
          </a:prstGeom>
          <a:noFill/>
          <a:effectLst>
            <a:outerShdw blurRad="50800" dist="203200" dir="2700000" algn="tl" rotWithShape="0">
              <a:srgbClr val="000000">
                <a:alpha val="43000"/>
              </a:srgbClr>
            </a:outerShdw>
          </a:effectLst>
        </p:spPr>
      </p:pic>
    </p:spTree>
  </p:cSld>
  <p:clrMapOvr>
    <a:masterClrMapping/>
  </p:clrMapOvr>
  <p:transition xmlns:p14="http://schemas.microsoft.com/office/powerpoint/2010/main" advTm="664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10668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patricians and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the plebeians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negotiated a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settlement that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allowed the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plebeians a voice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in Roman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government</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The plebeians elected tribunes, who represented their order against any mistreatment by the consuls or the Senate.  </a:t>
            </a:r>
            <a:r>
              <a:rPr lang="en-US" sz="3200" b="1" dirty="0" smtClean="0">
                <a:solidFill>
                  <a:schemeClr val="tx2">
                    <a:lumMod val="60000"/>
                    <a:lumOff val="40000"/>
                  </a:schemeClr>
                </a:solidFill>
                <a:cs typeface="Arial" pitchFamily="34" charset="0"/>
              </a:rPr>
              <a:t>Tribunes </a:t>
            </a:r>
            <a:r>
              <a:rPr lang="en-US" sz="3200" b="1" dirty="0" smtClean="0">
                <a:solidFill>
                  <a:schemeClr val="tx2">
                    <a:lumMod val="60000"/>
                    <a:lumOff val="40000"/>
                  </a:schemeClr>
                </a:solidFill>
                <a:cs typeface="Arial" pitchFamily="34" charset="0"/>
              </a:rPr>
              <a:t>could veto a law passed by the Senate or the consuls. </a:t>
            </a:r>
            <a:endParaRPr lang="en-US" sz="3200" b="1" dirty="0">
              <a:solidFill>
                <a:schemeClr val="tx2">
                  <a:lumMod val="60000"/>
                  <a:lumOff val="40000"/>
                </a:schemeClr>
              </a:solidFill>
              <a:cs typeface="Arial" pitchFamily="34" charset="0"/>
            </a:endParaRPr>
          </a:p>
        </p:txBody>
      </p:sp>
      <p:pic>
        <p:nvPicPr>
          <p:cNvPr id="6" name="Picture 2" descr="http://upload.wikimedia.org/wikipedia/commons/d/dd/Secessio_plebis.JPG"/>
          <p:cNvPicPr>
            <a:picLocks noChangeAspect="1" noChangeArrowheads="1"/>
          </p:cNvPicPr>
          <p:nvPr/>
        </p:nvPicPr>
        <p:blipFill>
          <a:blip r:embed="rId2" cstate="print"/>
          <a:srcRect/>
          <a:stretch>
            <a:fillRect/>
          </a:stretch>
        </p:blipFill>
        <p:spPr bwMode="auto">
          <a:xfrm>
            <a:off x="3581400" y="1295400"/>
            <a:ext cx="4736842" cy="3094736"/>
          </a:xfrm>
          <a:prstGeom prst="rect">
            <a:avLst/>
          </a:prstGeom>
          <a:noFill/>
          <a:effectLst>
            <a:outerShdw blurRad="50800" dist="203200" dir="2700000" algn="tl" rotWithShape="0">
              <a:srgbClr val="000000">
                <a:alpha val="43000"/>
              </a:srgbClr>
            </a:outerShdw>
          </a:effectLst>
        </p:spPr>
      </p:pic>
    </p:spTree>
    <p:extLst>
      <p:ext uri="{BB962C8B-B14F-4D97-AF65-F5344CB8AC3E}">
        <p14:creationId xmlns:p14="http://schemas.microsoft.com/office/powerpoint/2010/main" val="881593647"/>
      </p:ext>
    </p:extLst>
  </p:cSld>
  <p:clrMapOvr>
    <a:masterClrMapping/>
  </p:clrMapOvr>
  <p:transition xmlns:p14="http://schemas.microsoft.com/office/powerpoint/2010/main" advTm="7258">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10668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patricians and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the plebeians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negotiated a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settlement that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allowed the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plebeians a voice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in Roman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government. </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The plebeians </a:t>
            </a:r>
            <a:r>
              <a:rPr lang="en-US" sz="3200" b="1" dirty="0" smtClean="0">
                <a:solidFill>
                  <a:schemeClr val="tx2">
                    <a:lumMod val="60000"/>
                    <a:lumOff val="40000"/>
                  </a:schemeClr>
                </a:solidFill>
                <a:cs typeface="Arial" pitchFamily="34" charset="0"/>
              </a:rPr>
              <a:t>elected tribunes, who represented their order against any mistreatment by the consuls or the Senate.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Tribunes could veto a law passed by the Senate or the consuls. </a:t>
            </a:r>
            <a:endParaRPr lang="en-US" sz="3200" b="1" dirty="0">
              <a:solidFill>
                <a:schemeClr val="accent1">
                  <a:lumMod val="50000"/>
                </a:schemeClr>
              </a:solidFill>
              <a:cs typeface="Arial" pitchFamily="34" charset="0"/>
            </a:endParaRPr>
          </a:p>
        </p:txBody>
      </p:sp>
      <p:pic>
        <p:nvPicPr>
          <p:cNvPr id="6" name="Picture 2" descr="http://upload.wikimedia.org/wikipedia/commons/d/dd/Secessio_plebis.JPG"/>
          <p:cNvPicPr>
            <a:picLocks noChangeAspect="1" noChangeArrowheads="1"/>
          </p:cNvPicPr>
          <p:nvPr/>
        </p:nvPicPr>
        <p:blipFill>
          <a:blip r:embed="rId2" cstate="print"/>
          <a:srcRect/>
          <a:stretch>
            <a:fillRect/>
          </a:stretch>
        </p:blipFill>
        <p:spPr bwMode="auto">
          <a:xfrm>
            <a:off x="3581400" y="1295400"/>
            <a:ext cx="4736842" cy="3094736"/>
          </a:xfrm>
          <a:prstGeom prst="rect">
            <a:avLst/>
          </a:prstGeom>
          <a:noFill/>
          <a:effectLst>
            <a:outerShdw blurRad="50800" dist="203200" dir="2700000" algn="tl" rotWithShape="0">
              <a:srgbClr val="000000">
                <a:alpha val="43000"/>
              </a:srgbClr>
            </a:outerShdw>
          </a:effectLst>
        </p:spPr>
      </p:pic>
    </p:spTree>
    <p:extLst>
      <p:ext uri="{BB962C8B-B14F-4D97-AF65-F5344CB8AC3E}">
        <p14:creationId xmlns:p14="http://schemas.microsoft.com/office/powerpoint/2010/main" val="4011304763"/>
      </p:ext>
    </p:extLst>
  </p:cSld>
  <p:clrMapOvr>
    <a:masterClrMapping/>
  </p:clrMapOvr>
  <p:transition xmlns:p14="http://schemas.microsoft.com/office/powerpoint/2010/main" advTm="35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81000" y="685800"/>
            <a:ext cx="83820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Sometime before the first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surviving written historical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account, Rome was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controlled by the Etruscans,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 brutal civilization from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northern </a:t>
            </a:r>
            <a:r>
              <a:rPr lang="en-US" sz="3200" b="1" dirty="0" smtClean="0">
                <a:solidFill>
                  <a:schemeClr val="tx2">
                    <a:lumMod val="60000"/>
                    <a:lumOff val="40000"/>
                  </a:schemeClr>
                </a:solidFill>
                <a:cs typeface="Arial" pitchFamily="34" charset="0"/>
              </a:rPr>
              <a:t>part of 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Italian peninsula</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Etruscan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kings rained </a:t>
            </a:r>
            <a:r>
              <a:rPr lang="en-US" sz="3200" b="1" dirty="0" smtClean="0">
                <a:solidFill>
                  <a:schemeClr val="accent1">
                    <a:lumMod val="50000"/>
                  </a:schemeClr>
                </a:solidFill>
                <a:cs typeface="Arial" pitchFamily="34" charset="0"/>
              </a:rPr>
              <a:t>terror for </a:t>
            </a:r>
            <a:r>
              <a:rPr lang="en-US" sz="3200" b="1" dirty="0" smtClean="0">
                <a:solidFill>
                  <a:schemeClr val="accent1">
                    <a:lumMod val="50000"/>
                  </a:schemeClr>
                </a:solidFill>
                <a:cs typeface="Arial" pitchFamily="34" charset="0"/>
              </a:rPr>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more </a:t>
            </a:r>
            <a:r>
              <a:rPr lang="en-US" sz="3200" b="1" dirty="0" smtClean="0">
                <a:solidFill>
                  <a:schemeClr val="accent1">
                    <a:lumMod val="50000"/>
                  </a:schemeClr>
                </a:solidFill>
                <a:cs typeface="Arial" pitchFamily="34" charset="0"/>
              </a:rPr>
              <a:t>than </a:t>
            </a:r>
            <a:r>
              <a:rPr lang="en-US" sz="3200" b="1" dirty="0" smtClean="0">
                <a:solidFill>
                  <a:schemeClr val="accent1">
                    <a:lumMod val="50000"/>
                  </a:schemeClr>
                </a:solidFill>
                <a:cs typeface="Arial" pitchFamily="34" charset="0"/>
              </a:rPr>
              <a:t>a </a:t>
            </a:r>
            <a:r>
              <a:rPr lang="en-US" sz="3200" b="1" dirty="0" smtClean="0">
                <a:solidFill>
                  <a:schemeClr val="accent1">
                    <a:lumMod val="50000"/>
                  </a:schemeClr>
                </a:solidFill>
                <a:cs typeface="Arial" pitchFamily="34" charset="0"/>
              </a:rPr>
              <a:t>century until </a:t>
            </a:r>
            <a:r>
              <a:rPr lang="en-US" sz="3200" b="1" dirty="0" smtClean="0">
                <a:solidFill>
                  <a:schemeClr val="accent1">
                    <a:lumMod val="50000"/>
                  </a:schemeClr>
                </a:solidFill>
                <a:cs typeface="Arial" pitchFamily="34" charset="0"/>
              </a:rPr>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the </a:t>
            </a:r>
            <a:r>
              <a:rPr lang="en-US" sz="3200" b="1" dirty="0" smtClean="0">
                <a:solidFill>
                  <a:schemeClr val="accent1">
                    <a:lumMod val="50000"/>
                  </a:schemeClr>
                </a:solidFill>
                <a:cs typeface="Arial" pitchFamily="34" charset="0"/>
              </a:rPr>
              <a:t>Romans </a:t>
            </a:r>
            <a:r>
              <a:rPr lang="en-US" sz="3200" b="1" dirty="0" smtClean="0">
                <a:solidFill>
                  <a:schemeClr val="accent1">
                    <a:lumMod val="50000"/>
                  </a:schemeClr>
                </a:solidFill>
                <a:cs typeface="Arial" pitchFamily="34" charset="0"/>
              </a:rPr>
              <a:t>rebelled and</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expelled </a:t>
            </a:r>
            <a:r>
              <a:rPr lang="en-US" sz="3200" b="1" dirty="0" smtClean="0">
                <a:solidFill>
                  <a:schemeClr val="accent1">
                    <a:lumMod val="50000"/>
                  </a:schemeClr>
                </a:solidFill>
                <a:cs typeface="Arial" pitchFamily="34" charset="0"/>
              </a:rPr>
              <a:t>their </a:t>
            </a:r>
            <a:r>
              <a:rPr lang="en-US" sz="3200" b="1" dirty="0" smtClean="0">
                <a:solidFill>
                  <a:schemeClr val="accent1">
                    <a:lumMod val="50000"/>
                  </a:schemeClr>
                </a:solidFill>
                <a:cs typeface="Arial" pitchFamily="34" charset="0"/>
              </a:rPr>
              <a:t>ruler </a:t>
            </a:r>
            <a:r>
              <a:rPr lang="en-US" sz="3200" b="1" dirty="0" smtClean="0">
                <a:solidFill>
                  <a:schemeClr val="accent1">
                    <a:lumMod val="50000"/>
                  </a:schemeClr>
                </a:solidFill>
                <a:cs typeface="Arial" pitchFamily="34" charset="0"/>
              </a:rPr>
              <a:t>in 509</a:t>
            </a:r>
            <a:r>
              <a:rPr lang="en-US" sz="3200" b="1" cap="small" dirty="0" smtClean="0">
                <a:solidFill>
                  <a:schemeClr val="accent1">
                    <a:lumMod val="50000"/>
                  </a:schemeClr>
                </a:solidFill>
                <a:cs typeface="Arial" pitchFamily="34" charset="0"/>
              </a:rPr>
              <a:t>bce</a:t>
            </a:r>
            <a:r>
              <a:rPr lang="en-US" sz="3200" b="1" dirty="0" smtClean="0">
                <a:solidFill>
                  <a:schemeClr val="accent1">
                    <a:lumMod val="50000"/>
                  </a:schemeClr>
                </a:solidFill>
                <a:cs typeface="Arial" pitchFamily="34" charset="0"/>
              </a:rPr>
              <a:t>. </a:t>
            </a:r>
          </a:p>
        </p:txBody>
      </p:sp>
      <p:pic>
        <p:nvPicPr>
          <p:cNvPr id="8" name="Picture 7" desc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151" y="838200"/>
            <a:ext cx="3632548" cy="4419600"/>
          </a:xfrm>
          <a:prstGeom prst="rect">
            <a:avLst/>
          </a:prstGeom>
          <a:effectLst>
            <a:outerShdw blurRad="50800" dist="177800" dir="2700000" algn="tl" rotWithShape="0">
              <a:srgbClr val="000000">
                <a:alpha val="43000"/>
              </a:srgbClr>
            </a:outerShdw>
          </a:effectLst>
        </p:spPr>
      </p:pic>
    </p:spTree>
    <p:extLst>
      <p:ext uri="{BB962C8B-B14F-4D97-AF65-F5344CB8AC3E}">
        <p14:creationId xmlns:p14="http://schemas.microsoft.com/office/powerpoint/2010/main" val="537263521"/>
      </p:ext>
    </p:extLst>
  </p:cSld>
  <p:clrMapOvr>
    <a:masterClrMapping/>
  </p:clrMapOvr>
  <p:transition xmlns:p14="http://schemas.microsoft.com/office/powerpoint/2010/main" advClick="0" advTm="7645">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ng"/>
          <p:cNvPicPr>
            <a:picLocks noChangeAspect="1"/>
          </p:cNvPicPr>
          <p:nvPr/>
        </p:nvPicPr>
        <p:blipFill>
          <a:blip r:embed="rId2" cstate="print"/>
          <a:stretch>
            <a:fillRect/>
          </a:stretch>
        </p:blipFill>
        <p:spPr>
          <a:xfrm>
            <a:off x="3429000" y="2819400"/>
            <a:ext cx="5431504" cy="3544056"/>
          </a:xfrm>
          <a:prstGeom prst="rect">
            <a:avLst/>
          </a:prstGeom>
          <a:effectLst>
            <a:outerShdw blurRad="50800" dist="177800" dir="2700000" algn="tl" rotWithShape="0">
              <a:srgbClr val="000000">
                <a:alpha val="43000"/>
              </a:srgbClr>
            </a:outerShdw>
          </a:effectLst>
        </p:spPr>
      </p:pic>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153400" cy="5509200"/>
          </a:xfrm>
          <a:prstGeom prst="rect">
            <a:avLst/>
          </a:prstGeom>
          <a:ln>
            <a:noFill/>
          </a:ln>
        </p:spPr>
        <p:txBody>
          <a:bodyPr wrap="square">
            <a:spAutoFit/>
          </a:bodyPr>
          <a:lstStyle/>
          <a:p>
            <a:r>
              <a:rPr lang="en-US" sz="3200" b="1" dirty="0">
                <a:solidFill>
                  <a:schemeClr val="accent1">
                    <a:lumMod val="50000"/>
                  </a:schemeClr>
                </a:solidFill>
                <a:cs typeface="Arial" pitchFamily="34" charset="0"/>
              </a:rPr>
              <a:t>The Roman word for a chamber or a meeting room is </a:t>
            </a:r>
            <a:r>
              <a:rPr lang="en-US" sz="3200" b="1" i="1" dirty="0">
                <a:solidFill>
                  <a:schemeClr val="accent1">
                    <a:lumMod val="50000"/>
                  </a:schemeClr>
                </a:solidFill>
                <a:cs typeface="Arial" pitchFamily="34" charset="0"/>
              </a:rPr>
              <a:t>camera</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 Roman government was bicameral because both the patricians and the plebeians had representatives in the Roman Republic.  The Struggle </a:t>
            </a:r>
            <a:endParaRPr lang="en-US" sz="3200" b="1" dirty="0" smtClean="0">
              <a:solidFill>
                <a:schemeClr val="tx2">
                  <a:lumMod val="60000"/>
                  <a:lumOff val="40000"/>
                </a:schemeClr>
              </a:solidFill>
              <a:cs typeface="Arial" pitchFamily="34" charset="0"/>
            </a:endParaRPr>
          </a:p>
          <a:p>
            <a:r>
              <a:rPr lang="en-US" sz="3200" b="1" dirty="0" smtClean="0">
                <a:solidFill>
                  <a:schemeClr val="tx2">
                    <a:lumMod val="60000"/>
                    <a:lumOff val="40000"/>
                  </a:schemeClr>
                </a:solidFill>
                <a:cs typeface="Arial" pitchFamily="34" charset="0"/>
              </a:rPr>
              <a:t>of </a:t>
            </a:r>
            <a:r>
              <a:rPr lang="en-US" sz="3200" b="1" dirty="0" smtClean="0">
                <a:solidFill>
                  <a:schemeClr val="tx2">
                    <a:lumMod val="60000"/>
                    <a:lumOff val="40000"/>
                  </a:schemeClr>
                </a:solidFill>
                <a:cs typeface="Arial" pitchFamily="34" charset="0"/>
              </a:rPr>
              <a:t>the Orders ended </a:t>
            </a:r>
            <a:endParaRPr lang="en-US" sz="3200" b="1" dirty="0" smtClean="0">
              <a:solidFill>
                <a:schemeClr val="tx2">
                  <a:lumMod val="60000"/>
                  <a:lumOff val="40000"/>
                </a:schemeClr>
              </a:solidFill>
              <a:cs typeface="Arial" pitchFamily="34" charset="0"/>
            </a:endParaRPr>
          </a:p>
          <a:p>
            <a:r>
              <a:rPr lang="en-US" sz="3200" b="1" dirty="0">
                <a:solidFill>
                  <a:schemeClr val="tx2">
                    <a:lumMod val="60000"/>
                    <a:lumOff val="40000"/>
                  </a:schemeClr>
                </a:solidFill>
                <a:cs typeface="Arial" pitchFamily="34" charset="0"/>
              </a:rPr>
              <a:t>i</a:t>
            </a:r>
            <a:r>
              <a:rPr lang="en-US" sz="3200" b="1" dirty="0" smtClean="0">
                <a:solidFill>
                  <a:schemeClr val="tx2">
                    <a:lumMod val="60000"/>
                    <a:lumOff val="40000"/>
                  </a:schemeClr>
                </a:solidFill>
                <a:cs typeface="Arial" pitchFamily="34" charset="0"/>
              </a:rPr>
              <a:t>n 287</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when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laws passed by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Tribunes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were binding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for </a:t>
            </a:r>
            <a:r>
              <a:rPr lang="en-US" sz="3200" b="1" dirty="0" smtClean="0">
                <a:solidFill>
                  <a:schemeClr val="tx2">
                    <a:lumMod val="60000"/>
                    <a:lumOff val="40000"/>
                  </a:schemeClr>
                </a:solidFill>
                <a:cs typeface="Arial" pitchFamily="34" charset="0"/>
              </a:rPr>
              <a:t>all </a:t>
            </a:r>
            <a:r>
              <a:rPr lang="en-US" sz="3200" b="1" dirty="0" smtClean="0">
                <a:solidFill>
                  <a:schemeClr val="tx2">
                    <a:lumMod val="60000"/>
                    <a:lumOff val="40000"/>
                  </a:schemeClr>
                </a:solidFill>
                <a:cs typeface="Arial" pitchFamily="34" charset="0"/>
              </a:rPr>
              <a:t>Romans</a:t>
            </a:r>
            <a:r>
              <a:rPr lang="en-US" sz="3200" b="1" dirty="0" smtClean="0">
                <a:solidFill>
                  <a:schemeClr val="tx2">
                    <a:lumMod val="60000"/>
                    <a:lumOff val="40000"/>
                  </a:schemeClr>
                </a:solidFill>
                <a:cs typeface="Arial" pitchFamily="34" charset="0"/>
              </a:rPr>
              <a:t>.</a:t>
            </a:r>
          </a:p>
        </p:txBody>
      </p:sp>
    </p:spTree>
  </p:cSld>
  <p:clrMapOvr>
    <a:masterClrMapping/>
  </p:clrMapOvr>
  <p:transition xmlns:p14="http://schemas.microsoft.com/office/powerpoint/2010/main" advTm="391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ng"/>
          <p:cNvPicPr>
            <a:picLocks noChangeAspect="1"/>
          </p:cNvPicPr>
          <p:nvPr/>
        </p:nvPicPr>
        <p:blipFill>
          <a:blip r:embed="rId2" cstate="print"/>
          <a:stretch>
            <a:fillRect/>
          </a:stretch>
        </p:blipFill>
        <p:spPr>
          <a:xfrm>
            <a:off x="3429000" y="2819400"/>
            <a:ext cx="5431504" cy="3544056"/>
          </a:xfrm>
          <a:prstGeom prst="rect">
            <a:avLst/>
          </a:prstGeom>
          <a:effectLst>
            <a:outerShdw blurRad="50800" dist="177800" dir="2700000" algn="tl" rotWithShape="0">
              <a:srgbClr val="000000">
                <a:alpha val="43000"/>
              </a:srgbClr>
            </a:outerShdw>
          </a:effectLst>
        </p:spPr>
      </p:pic>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1534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Roman word for a chamber or a meeting room is </a:t>
            </a:r>
            <a:r>
              <a:rPr lang="en-US" sz="3200" b="1" i="1" dirty="0">
                <a:solidFill>
                  <a:schemeClr val="tx2">
                    <a:lumMod val="60000"/>
                    <a:lumOff val="40000"/>
                  </a:schemeClr>
                </a:solidFill>
                <a:cs typeface="Arial" pitchFamily="34" charset="0"/>
              </a:rPr>
              <a:t>camera</a:t>
            </a:r>
            <a:r>
              <a:rPr lang="en-US" sz="3200" b="1" dirty="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The Roman government was bicameral because both the patricians and the plebeians had representatives in the Roman Republic.</a:t>
            </a:r>
            <a:r>
              <a:rPr lang="en-US" sz="3200" b="1" dirty="0" smtClean="0">
                <a:solidFill>
                  <a:schemeClr val="tx2">
                    <a:lumMod val="60000"/>
                    <a:lumOff val="40000"/>
                  </a:schemeClr>
                </a:solidFill>
                <a:cs typeface="Arial" pitchFamily="34" charset="0"/>
              </a:rPr>
              <a:t>  The Struggle </a:t>
            </a:r>
            <a:endParaRPr lang="en-US" sz="3200" b="1" dirty="0" smtClean="0">
              <a:solidFill>
                <a:schemeClr val="tx2">
                  <a:lumMod val="60000"/>
                  <a:lumOff val="40000"/>
                </a:schemeClr>
              </a:solidFill>
              <a:cs typeface="Arial" pitchFamily="34" charset="0"/>
            </a:endParaRPr>
          </a:p>
          <a:p>
            <a:r>
              <a:rPr lang="en-US" sz="3200" b="1" dirty="0" smtClean="0">
                <a:solidFill>
                  <a:schemeClr val="tx2">
                    <a:lumMod val="60000"/>
                    <a:lumOff val="40000"/>
                  </a:schemeClr>
                </a:solidFill>
                <a:cs typeface="Arial" pitchFamily="34" charset="0"/>
              </a:rPr>
              <a:t>of </a:t>
            </a:r>
            <a:r>
              <a:rPr lang="en-US" sz="3200" b="1" dirty="0" smtClean="0">
                <a:solidFill>
                  <a:schemeClr val="tx2">
                    <a:lumMod val="60000"/>
                    <a:lumOff val="40000"/>
                  </a:schemeClr>
                </a:solidFill>
                <a:cs typeface="Arial" pitchFamily="34" charset="0"/>
              </a:rPr>
              <a:t>the Orders ended </a:t>
            </a:r>
            <a:endParaRPr lang="en-US" sz="3200" b="1" dirty="0" smtClean="0">
              <a:solidFill>
                <a:schemeClr val="tx2">
                  <a:lumMod val="60000"/>
                  <a:lumOff val="40000"/>
                </a:schemeClr>
              </a:solidFill>
              <a:cs typeface="Arial" pitchFamily="34" charset="0"/>
            </a:endParaRPr>
          </a:p>
          <a:p>
            <a:r>
              <a:rPr lang="en-US" sz="3200" b="1" dirty="0">
                <a:solidFill>
                  <a:schemeClr val="tx2">
                    <a:lumMod val="60000"/>
                    <a:lumOff val="40000"/>
                  </a:schemeClr>
                </a:solidFill>
                <a:cs typeface="Arial" pitchFamily="34" charset="0"/>
              </a:rPr>
              <a:t>i</a:t>
            </a:r>
            <a:r>
              <a:rPr lang="en-US" sz="3200" b="1" dirty="0" smtClean="0">
                <a:solidFill>
                  <a:schemeClr val="tx2">
                    <a:lumMod val="60000"/>
                    <a:lumOff val="40000"/>
                  </a:schemeClr>
                </a:solidFill>
                <a:cs typeface="Arial" pitchFamily="34" charset="0"/>
              </a:rPr>
              <a:t>n 287</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when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laws passed by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Tribunes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were binding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for </a:t>
            </a:r>
            <a:r>
              <a:rPr lang="en-US" sz="3200" b="1" dirty="0" smtClean="0">
                <a:solidFill>
                  <a:schemeClr val="tx2">
                    <a:lumMod val="60000"/>
                    <a:lumOff val="40000"/>
                  </a:schemeClr>
                </a:solidFill>
                <a:cs typeface="Arial" pitchFamily="34" charset="0"/>
              </a:rPr>
              <a:t>all </a:t>
            </a:r>
            <a:r>
              <a:rPr lang="en-US" sz="3200" b="1" dirty="0" smtClean="0">
                <a:solidFill>
                  <a:schemeClr val="tx2">
                    <a:lumMod val="60000"/>
                    <a:lumOff val="40000"/>
                  </a:schemeClr>
                </a:solidFill>
                <a:cs typeface="Arial" pitchFamily="34" charset="0"/>
              </a:rPr>
              <a:t>Romans</a:t>
            </a:r>
            <a:r>
              <a:rPr lang="en-US" sz="3200" b="1" dirty="0" smtClean="0">
                <a:solidFill>
                  <a:schemeClr val="tx2">
                    <a:lumMod val="60000"/>
                    <a:lumOff val="40000"/>
                  </a:schemeClr>
                </a:solidFill>
                <a:cs typeface="Arial" pitchFamily="34" charset="0"/>
              </a:rPr>
              <a:t>.</a:t>
            </a:r>
          </a:p>
        </p:txBody>
      </p:sp>
    </p:spTree>
    <p:extLst>
      <p:ext uri="{BB962C8B-B14F-4D97-AF65-F5344CB8AC3E}">
        <p14:creationId xmlns:p14="http://schemas.microsoft.com/office/powerpoint/2010/main" val="3932840666"/>
      </p:ext>
    </p:extLst>
  </p:cSld>
  <p:clrMapOvr>
    <a:masterClrMapping/>
  </p:clrMapOvr>
  <p:transition xmlns:p14="http://schemas.microsoft.com/office/powerpoint/2010/main" advTm="7258">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ng"/>
          <p:cNvPicPr>
            <a:picLocks noChangeAspect="1"/>
          </p:cNvPicPr>
          <p:nvPr/>
        </p:nvPicPr>
        <p:blipFill>
          <a:blip r:embed="rId2" cstate="print"/>
          <a:stretch>
            <a:fillRect/>
          </a:stretch>
        </p:blipFill>
        <p:spPr>
          <a:xfrm>
            <a:off x="3429000" y="2819400"/>
            <a:ext cx="5431504" cy="3544056"/>
          </a:xfrm>
          <a:prstGeom prst="rect">
            <a:avLst/>
          </a:prstGeom>
          <a:effectLst>
            <a:outerShdw blurRad="50800" dist="177800" dir="2700000" algn="tl" rotWithShape="0">
              <a:srgbClr val="000000">
                <a:alpha val="43000"/>
              </a:srgbClr>
            </a:outerShdw>
          </a:effectLst>
        </p:spPr>
      </p:pic>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1534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Roman word for a chamber or a meeting room is </a:t>
            </a:r>
            <a:r>
              <a:rPr lang="en-US" sz="3200" b="1" i="1" dirty="0">
                <a:solidFill>
                  <a:schemeClr val="tx2">
                    <a:lumMod val="60000"/>
                    <a:lumOff val="40000"/>
                  </a:schemeClr>
                </a:solidFill>
                <a:cs typeface="Arial" pitchFamily="34" charset="0"/>
              </a:rPr>
              <a:t>camera</a:t>
            </a:r>
            <a:r>
              <a:rPr lang="en-US" sz="3200" b="1" dirty="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The Roman government was bicameral because both the patricians and the plebeians had representatives in the Roman Republic.  </a:t>
            </a:r>
            <a:r>
              <a:rPr lang="en-US" sz="3200" b="1" dirty="0">
                <a:solidFill>
                  <a:schemeClr val="accent1">
                    <a:lumMod val="50000"/>
                  </a:schemeClr>
                </a:solidFill>
                <a:cs typeface="Arial" pitchFamily="34" charset="0"/>
              </a:rPr>
              <a:t>The Struggle </a:t>
            </a:r>
          </a:p>
          <a:p>
            <a:r>
              <a:rPr lang="en-US" sz="3200" b="1" dirty="0">
                <a:solidFill>
                  <a:schemeClr val="accent1">
                    <a:lumMod val="50000"/>
                  </a:schemeClr>
                </a:solidFill>
                <a:cs typeface="Arial" pitchFamily="34" charset="0"/>
              </a:rPr>
              <a:t>of the Orders ended </a:t>
            </a:r>
          </a:p>
          <a:p>
            <a:r>
              <a:rPr lang="en-US" sz="3200" b="1" dirty="0" smtClean="0">
                <a:solidFill>
                  <a:schemeClr val="accent1">
                    <a:lumMod val="50000"/>
                  </a:schemeClr>
                </a:solidFill>
                <a:cs typeface="Arial" pitchFamily="34" charset="0"/>
              </a:rPr>
              <a:t>in </a:t>
            </a:r>
            <a:r>
              <a:rPr lang="en-US" sz="3200" b="1" dirty="0">
                <a:solidFill>
                  <a:schemeClr val="accent1">
                    <a:lumMod val="50000"/>
                  </a:schemeClr>
                </a:solidFill>
                <a:cs typeface="Arial" pitchFamily="34" charset="0"/>
              </a:rPr>
              <a:t>287</a:t>
            </a:r>
            <a:r>
              <a:rPr lang="en-US" sz="3200" b="1" cap="small" dirty="0">
                <a:solidFill>
                  <a:schemeClr val="accent1">
                    <a:lumMod val="50000"/>
                  </a:schemeClr>
                </a:solidFill>
                <a:cs typeface="Arial" pitchFamily="34" charset="0"/>
              </a:rPr>
              <a:t>bce</a:t>
            </a:r>
            <a:r>
              <a:rPr lang="en-US" sz="3200" b="1" dirty="0">
                <a:solidFill>
                  <a:schemeClr val="accent1">
                    <a:lumMod val="50000"/>
                  </a:schemeClr>
                </a:solidFill>
                <a:cs typeface="Arial" pitchFamily="34" charset="0"/>
              </a:rPr>
              <a:t>, when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laws passed by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the Tribunes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were binding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for all Romans.</a:t>
            </a:r>
          </a:p>
        </p:txBody>
      </p:sp>
    </p:spTree>
    <p:extLst>
      <p:ext uri="{BB962C8B-B14F-4D97-AF65-F5344CB8AC3E}">
        <p14:creationId xmlns:p14="http://schemas.microsoft.com/office/powerpoint/2010/main" val="3295331185"/>
      </p:ext>
    </p:extLst>
  </p:cSld>
  <p:clrMapOvr>
    <a:masterClrMapping/>
  </p:clrMapOvr>
  <p:transition xmlns:p14="http://schemas.microsoft.com/office/powerpoint/2010/main" advTm="8610">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patricians and the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plebeians agreed on the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Law of Twelve Tables in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449</a:t>
            </a:r>
            <a:r>
              <a:rPr lang="en-US" sz="3200" b="1" cap="small" dirty="0" smtClean="0">
                <a:solidFill>
                  <a:schemeClr val="accent1">
                    <a:lumMod val="50000"/>
                  </a:schemeClr>
                </a:solidFill>
                <a:cs typeface="Arial" pitchFamily="34" charset="0"/>
              </a:rPr>
              <a:t>bce</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 Twelve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Tables were a legal code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that everyone could see.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Citizens could no longer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be </a:t>
            </a:r>
            <a:r>
              <a:rPr lang="en-US" sz="3200" b="1" dirty="0" smtClean="0">
                <a:solidFill>
                  <a:schemeClr val="tx2">
                    <a:lumMod val="60000"/>
                    <a:lumOff val="40000"/>
                  </a:schemeClr>
                </a:solidFill>
                <a:cs typeface="Arial" pitchFamily="34" charset="0"/>
              </a:rPr>
              <a:t>charged </a:t>
            </a:r>
            <a:r>
              <a:rPr lang="en-US" sz="3200" b="1" dirty="0" smtClean="0">
                <a:solidFill>
                  <a:schemeClr val="tx2">
                    <a:lumMod val="60000"/>
                    <a:lumOff val="40000"/>
                  </a:schemeClr>
                </a:solidFill>
                <a:cs typeface="Arial" pitchFamily="34" charset="0"/>
              </a:rPr>
              <a:t>in secret, and even elected officials were required to follow the law, though an official could not be charged with a crime until after he left office.</a:t>
            </a:r>
          </a:p>
        </p:txBody>
      </p:sp>
      <p:pic>
        <p:nvPicPr>
          <p:cNvPr id="6" name="Picture 5" descr="702twelvetables.png"/>
          <p:cNvPicPr>
            <a:picLocks noChangeAspect="1"/>
          </p:cNvPicPr>
          <p:nvPr/>
        </p:nvPicPr>
        <p:blipFill>
          <a:blip r:embed="rId2" cstate="print"/>
          <a:stretch>
            <a:fillRect/>
          </a:stretch>
        </p:blipFill>
        <p:spPr>
          <a:xfrm>
            <a:off x="4648200" y="990600"/>
            <a:ext cx="4203314" cy="3264574"/>
          </a:xfrm>
          <a:prstGeom prst="rect">
            <a:avLst/>
          </a:prstGeom>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666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plebeians agreed on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Law of Twelve Tables in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449</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The Twelve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Tables were a legal code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that everyone could see.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Citizens could no longer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be </a:t>
            </a:r>
            <a:r>
              <a:rPr lang="en-US" sz="3200" b="1" dirty="0" smtClean="0">
                <a:solidFill>
                  <a:schemeClr val="tx2">
                    <a:lumMod val="60000"/>
                    <a:lumOff val="40000"/>
                  </a:schemeClr>
                </a:solidFill>
                <a:cs typeface="Arial" pitchFamily="34" charset="0"/>
              </a:rPr>
              <a:t>charged </a:t>
            </a:r>
            <a:r>
              <a:rPr lang="en-US" sz="3200" b="1" dirty="0" smtClean="0">
                <a:solidFill>
                  <a:schemeClr val="tx2">
                    <a:lumMod val="60000"/>
                    <a:lumOff val="40000"/>
                  </a:schemeClr>
                </a:solidFill>
                <a:cs typeface="Arial" pitchFamily="34" charset="0"/>
              </a:rPr>
              <a:t>in secret, and even elected officials were required to follow the law, though an official could not be charged with a crime until after he left office.</a:t>
            </a:r>
          </a:p>
        </p:txBody>
      </p:sp>
      <p:pic>
        <p:nvPicPr>
          <p:cNvPr id="6" name="Picture 5" descr="702twelvetables.png"/>
          <p:cNvPicPr>
            <a:picLocks noChangeAspect="1"/>
          </p:cNvPicPr>
          <p:nvPr/>
        </p:nvPicPr>
        <p:blipFill>
          <a:blip r:embed="rId2" cstate="print"/>
          <a:stretch>
            <a:fillRect/>
          </a:stretch>
        </p:blipFill>
        <p:spPr>
          <a:xfrm>
            <a:off x="4648200" y="990600"/>
            <a:ext cx="4203314" cy="3264574"/>
          </a:xfrm>
          <a:prstGeom prst="rect">
            <a:avLst/>
          </a:prstGeom>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3879">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plebeians agreed on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Law of Twelve Tables in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449</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The Twelve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Tables were a legal code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that everyone could see. </a:t>
            </a:r>
            <a:br>
              <a:rPr lang="en-US" sz="3200" b="1" dirty="0" smtClean="0">
                <a:solidFill>
                  <a:schemeClr val="tx2">
                    <a:lumMod val="60000"/>
                    <a:lumOff val="40000"/>
                  </a:schemeClr>
                </a:solidFill>
                <a:cs typeface="Arial" pitchFamily="34" charset="0"/>
              </a:rPr>
            </a:br>
            <a:r>
              <a:rPr lang="en-US" sz="3200" b="1" dirty="0" smtClean="0">
                <a:solidFill>
                  <a:schemeClr val="accent1">
                    <a:lumMod val="50000"/>
                  </a:schemeClr>
                </a:solidFill>
                <a:cs typeface="Arial" pitchFamily="34" charset="0"/>
              </a:rPr>
              <a:t>Citizens could no longer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be </a:t>
            </a:r>
            <a:r>
              <a:rPr lang="en-US" sz="3200" b="1" dirty="0" smtClean="0">
                <a:solidFill>
                  <a:schemeClr val="accent1">
                    <a:lumMod val="50000"/>
                  </a:schemeClr>
                </a:solidFill>
                <a:cs typeface="Arial" pitchFamily="34" charset="0"/>
              </a:rPr>
              <a:t>charged </a:t>
            </a:r>
            <a:r>
              <a:rPr lang="en-US" sz="3200" b="1" dirty="0" smtClean="0">
                <a:solidFill>
                  <a:schemeClr val="accent1">
                    <a:lumMod val="50000"/>
                  </a:schemeClr>
                </a:solidFill>
                <a:cs typeface="Arial" pitchFamily="34" charset="0"/>
              </a:rPr>
              <a:t>in secret, and even elected officials were required to follow the law, though an official could not be charged with a crime until after he left office.</a:t>
            </a:r>
          </a:p>
        </p:txBody>
      </p:sp>
      <p:pic>
        <p:nvPicPr>
          <p:cNvPr id="6" name="Picture 5" descr="702twelvetables.png"/>
          <p:cNvPicPr>
            <a:picLocks noChangeAspect="1"/>
          </p:cNvPicPr>
          <p:nvPr/>
        </p:nvPicPr>
        <p:blipFill>
          <a:blip r:embed="rId2" cstate="print"/>
          <a:stretch>
            <a:fillRect/>
          </a:stretch>
        </p:blipFill>
        <p:spPr>
          <a:xfrm>
            <a:off x="4648200" y="990600"/>
            <a:ext cx="4203314" cy="3264574"/>
          </a:xfrm>
          <a:prstGeom prst="rect">
            <a:avLst/>
          </a:prstGeom>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11714">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patricians and the plebeians shared power in Rome, but a third order had no voice in how they were ruled.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They </a:t>
            </a:r>
            <a:r>
              <a:rPr lang="en-US" sz="3200" b="1" dirty="0" smtClean="0">
                <a:solidFill>
                  <a:schemeClr val="tx2">
                    <a:lumMod val="60000"/>
                    <a:lumOff val="40000"/>
                  </a:schemeClr>
                </a:solidFill>
                <a:cs typeface="Arial" pitchFamily="34" charset="0"/>
              </a:rPr>
              <a:t>were the slaves.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Many </a:t>
            </a:r>
            <a:r>
              <a:rPr lang="en-US" sz="3200" b="1" dirty="0" smtClean="0">
                <a:solidFill>
                  <a:schemeClr val="tx2">
                    <a:lumMod val="60000"/>
                    <a:lumOff val="40000"/>
                  </a:schemeClr>
                </a:solidFill>
                <a:cs typeface="Arial" pitchFamily="34" charset="0"/>
              </a:rPr>
              <a:t>people captured in war became slaves.  Some were former criminals.  Others–very poor Romans–sold themselves and their families into slavery to keep from starving.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Roman </a:t>
            </a:r>
            <a:r>
              <a:rPr lang="en-US" sz="3200" b="1" dirty="0" smtClean="0">
                <a:solidFill>
                  <a:schemeClr val="tx2">
                    <a:lumMod val="60000"/>
                    <a:lumOff val="40000"/>
                  </a:schemeClr>
                </a:solidFill>
                <a:cs typeface="Arial" pitchFamily="34" charset="0"/>
              </a:rPr>
              <a:t>law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considered slaves to be property,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so slaves had no legal rights.  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many as one-third of the Roman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people were slaves.</a:t>
            </a:r>
            <a:endParaRPr lang="en-US" sz="3200" b="1" dirty="0">
              <a:solidFill>
                <a:schemeClr val="tx2">
                  <a:lumMod val="60000"/>
                  <a:lumOff val="40000"/>
                </a:schemeClr>
              </a:solidFill>
              <a:cs typeface="Arial" pitchFamily="34" charset="0"/>
            </a:endParaRPr>
          </a:p>
        </p:txBody>
      </p:sp>
      <p:pic>
        <p:nvPicPr>
          <p:cNvPr id="10242"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891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plebeians shared power in Rome, but a third order had no voice in how they were ruled. </a:t>
            </a:r>
            <a:r>
              <a:rPr lang="en-US" sz="3200" b="1" dirty="0">
                <a:solidFill>
                  <a:schemeClr val="accent1">
                    <a:lumMod val="50000"/>
                  </a:schemeClr>
                </a:solidFill>
                <a:cs typeface="Arial" pitchFamily="34" charset="0"/>
              </a:rPr>
              <a:t> </a:t>
            </a:r>
            <a:r>
              <a:rPr lang="en-US" sz="3200" b="1" dirty="0" smtClean="0">
                <a:solidFill>
                  <a:schemeClr val="accent1">
                    <a:lumMod val="50000"/>
                  </a:schemeClr>
                </a:solidFill>
                <a:cs typeface="Arial" pitchFamily="34" charset="0"/>
              </a:rPr>
              <a:t>They </a:t>
            </a:r>
            <a:r>
              <a:rPr lang="en-US" sz="3200" b="1" dirty="0" smtClean="0">
                <a:solidFill>
                  <a:schemeClr val="accent1">
                    <a:lumMod val="50000"/>
                  </a:schemeClr>
                </a:solidFill>
                <a:cs typeface="Arial" pitchFamily="34" charset="0"/>
              </a:rPr>
              <a:t>were the slaves.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Many </a:t>
            </a:r>
            <a:r>
              <a:rPr lang="en-US" sz="3200" b="1" dirty="0" smtClean="0">
                <a:solidFill>
                  <a:schemeClr val="tx2">
                    <a:lumMod val="60000"/>
                    <a:lumOff val="40000"/>
                  </a:schemeClr>
                </a:solidFill>
                <a:cs typeface="Arial" pitchFamily="34" charset="0"/>
              </a:rPr>
              <a:t>people captured in war became slaves.  Some were former criminals.  Others–very poor Romans–sold themselves and their families into slavery to keep from starving.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Roman </a:t>
            </a:r>
            <a:r>
              <a:rPr lang="en-US" sz="3200" b="1" dirty="0" smtClean="0">
                <a:solidFill>
                  <a:schemeClr val="tx2">
                    <a:lumMod val="60000"/>
                    <a:lumOff val="40000"/>
                  </a:schemeClr>
                </a:solidFill>
                <a:cs typeface="Arial" pitchFamily="34" charset="0"/>
              </a:rPr>
              <a:t>law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considered slaves to be property,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so slaves had no legal rights.  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many as one-third of the Roman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people were slaves.</a:t>
            </a:r>
            <a:endParaRPr lang="en-US" sz="3200" b="1" dirty="0">
              <a:solidFill>
                <a:schemeClr val="tx2">
                  <a:lumMod val="60000"/>
                  <a:lumOff val="40000"/>
                </a:schemeClr>
              </a:solidFill>
              <a:cs typeface="Arial" pitchFamily="34" charset="0"/>
            </a:endParaRPr>
          </a:p>
        </p:txBody>
      </p:sp>
      <p:pic>
        <p:nvPicPr>
          <p:cNvPr id="6"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1451">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plebeians shared power in Rome, but a third order had no voice in how they were ruled</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They were the slaves</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Many people captured in war became slaves. </a:t>
            </a:r>
            <a:r>
              <a:rPr lang="en-US" sz="3200" b="1" dirty="0" smtClean="0">
                <a:solidFill>
                  <a:schemeClr val="tx2">
                    <a:lumMod val="60000"/>
                    <a:lumOff val="40000"/>
                  </a:schemeClr>
                </a:solidFill>
                <a:cs typeface="Arial" pitchFamily="34" charset="0"/>
              </a:rPr>
              <a:t> Some were former criminals.  Others–very poor Romans–sold themselves and their families into slavery to keep from starving.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Roman </a:t>
            </a:r>
            <a:r>
              <a:rPr lang="en-US" sz="3200" b="1" dirty="0" smtClean="0">
                <a:solidFill>
                  <a:schemeClr val="tx2">
                    <a:lumMod val="60000"/>
                    <a:lumOff val="40000"/>
                  </a:schemeClr>
                </a:solidFill>
                <a:cs typeface="Arial" pitchFamily="34" charset="0"/>
              </a:rPr>
              <a:t>law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considered slaves to be property,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so slaves had no legal rights.  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many as one-third of the Roman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people were slaves.</a:t>
            </a:r>
            <a:endParaRPr lang="en-US" sz="3200" b="1" dirty="0">
              <a:solidFill>
                <a:schemeClr val="tx2">
                  <a:lumMod val="60000"/>
                  <a:lumOff val="40000"/>
                </a:schemeClr>
              </a:solidFill>
              <a:cs typeface="Arial" pitchFamily="34" charset="0"/>
            </a:endParaRPr>
          </a:p>
        </p:txBody>
      </p:sp>
      <p:pic>
        <p:nvPicPr>
          <p:cNvPr id="6"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3105">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plebeians shared power in Rome, but a third order had no voice in how they were ruled.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They </a:t>
            </a:r>
            <a:r>
              <a:rPr lang="en-US" sz="3200" b="1" dirty="0" smtClean="0">
                <a:solidFill>
                  <a:schemeClr val="tx2">
                    <a:lumMod val="60000"/>
                    <a:lumOff val="40000"/>
                  </a:schemeClr>
                </a:solidFill>
                <a:cs typeface="Arial" pitchFamily="34" charset="0"/>
              </a:rPr>
              <a:t>were the slaves.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Many </a:t>
            </a:r>
            <a:r>
              <a:rPr lang="en-US" sz="3200" b="1" dirty="0" smtClean="0">
                <a:solidFill>
                  <a:schemeClr val="tx2">
                    <a:lumMod val="60000"/>
                    <a:lumOff val="40000"/>
                  </a:schemeClr>
                </a:solidFill>
                <a:cs typeface="Arial" pitchFamily="34" charset="0"/>
              </a:rPr>
              <a:t>people captured in war became slaves.  </a:t>
            </a:r>
            <a:r>
              <a:rPr lang="en-US" sz="3200" b="1" dirty="0" smtClean="0">
                <a:solidFill>
                  <a:schemeClr val="accent1">
                    <a:lumMod val="50000"/>
                  </a:schemeClr>
                </a:solidFill>
                <a:cs typeface="Arial" pitchFamily="34" charset="0"/>
              </a:rPr>
              <a:t>Some were former criminals.</a:t>
            </a:r>
            <a:r>
              <a:rPr lang="en-US" sz="3200" b="1" dirty="0" smtClean="0">
                <a:solidFill>
                  <a:schemeClr val="tx2">
                    <a:lumMod val="60000"/>
                    <a:lumOff val="40000"/>
                  </a:schemeClr>
                </a:solidFill>
                <a:cs typeface="Arial" pitchFamily="34" charset="0"/>
              </a:rPr>
              <a:t>  Others–very poor Romans–sold themselves and their families into slavery to keep from starving</a:t>
            </a:r>
            <a:r>
              <a:rPr lang="en-US" sz="3200" b="1" dirty="0" smtClean="0">
                <a:solidFill>
                  <a:schemeClr val="tx2">
                    <a:lumMod val="60000"/>
                    <a:lumOff val="40000"/>
                  </a:schemeClr>
                </a:solidFill>
                <a:cs typeface="Arial" pitchFamily="34" charset="0"/>
              </a:rPr>
              <a:t>.</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Roman law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considered slaves to be property,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so slaves had no legal rights.  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many as one-third of the Roman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people were slaves.</a:t>
            </a:r>
            <a:endParaRPr lang="en-US" sz="3200" b="1" dirty="0">
              <a:solidFill>
                <a:schemeClr val="tx2">
                  <a:lumMod val="60000"/>
                  <a:lumOff val="40000"/>
                </a:schemeClr>
              </a:solidFill>
              <a:cs typeface="Arial" pitchFamily="34" charset="0"/>
            </a:endParaRPr>
          </a:p>
        </p:txBody>
      </p:sp>
      <p:pic>
        <p:nvPicPr>
          <p:cNvPr id="6"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1556">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1371600" y="4648200"/>
            <a:ext cx="6553200" cy="2062103"/>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early Romans were miserable living under a king, so they created a republic, a form of government in which elected officials share power.</a:t>
            </a:r>
          </a:p>
        </p:txBody>
      </p:sp>
      <p:sp>
        <p:nvSpPr>
          <p:cNvPr id="18436" name="AutoShape 4" descr="http://www.fotosimagenes.org/imagenes/ley-terencia-casia-frumentaria-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40" name="Picture 8" descr="http://troll-face.ru/static/mememaker/5/c/7233-senat-drevniy-rim.jpg"/>
          <p:cNvPicPr>
            <a:picLocks noChangeAspect="1" noChangeArrowheads="1"/>
          </p:cNvPicPr>
          <p:nvPr/>
        </p:nvPicPr>
        <p:blipFill>
          <a:blip r:embed="rId2" cstate="print"/>
          <a:srcRect/>
          <a:stretch>
            <a:fillRect/>
          </a:stretch>
        </p:blipFill>
        <p:spPr bwMode="auto">
          <a:xfrm>
            <a:off x="1524000" y="685800"/>
            <a:ext cx="6191250" cy="3857625"/>
          </a:xfrm>
          <a:prstGeom prst="rect">
            <a:avLst/>
          </a:prstGeom>
          <a:noFill/>
          <a:effectLst>
            <a:outerShdw blurRad="50800" dist="165100" dir="2700000" algn="tl" rotWithShape="0">
              <a:srgbClr val="000000">
                <a:alpha val="43000"/>
              </a:srgbClr>
            </a:outerShdw>
          </a:effectLst>
        </p:spPr>
      </p:pic>
    </p:spTree>
  </p:cSld>
  <p:clrMapOvr>
    <a:masterClrMapping/>
  </p:clrMapOvr>
  <p:transition xmlns:p14="http://schemas.microsoft.com/office/powerpoint/2010/main" advTm="914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fade">
                                      <p:cBhvr>
                                        <p:cTn id="7" dur="5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plebeians shared power in Rome, but a third order had no voice in how they were ruled.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They </a:t>
            </a:r>
            <a:r>
              <a:rPr lang="en-US" sz="3200" b="1" dirty="0" smtClean="0">
                <a:solidFill>
                  <a:schemeClr val="tx2">
                    <a:lumMod val="60000"/>
                    <a:lumOff val="40000"/>
                  </a:schemeClr>
                </a:solidFill>
                <a:cs typeface="Arial" pitchFamily="34" charset="0"/>
              </a:rPr>
              <a:t>were the slaves.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Many </a:t>
            </a:r>
            <a:r>
              <a:rPr lang="en-US" sz="3200" b="1" dirty="0" smtClean="0">
                <a:solidFill>
                  <a:schemeClr val="tx2">
                    <a:lumMod val="60000"/>
                    <a:lumOff val="40000"/>
                  </a:schemeClr>
                </a:solidFill>
                <a:cs typeface="Arial" pitchFamily="34" charset="0"/>
              </a:rPr>
              <a:t>people captured in war became slaves.  Some were former criminals.  </a:t>
            </a:r>
            <a:r>
              <a:rPr lang="en-US" sz="3200" b="1" dirty="0" smtClean="0">
                <a:solidFill>
                  <a:schemeClr val="accent1">
                    <a:lumMod val="50000"/>
                  </a:schemeClr>
                </a:solidFill>
                <a:cs typeface="Arial" pitchFamily="34" charset="0"/>
              </a:rPr>
              <a:t>Others–very poor Romans–sold themselves and their families into slavery to keep from starving.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Roman </a:t>
            </a:r>
            <a:r>
              <a:rPr lang="en-US" sz="3200" b="1" dirty="0" smtClean="0">
                <a:solidFill>
                  <a:schemeClr val="tx2">
                    <a:lumMod val="60000"/>
                    <a:lumOff val="40000"/>
                  </a:schemeClr>
                </a:solidFill>
                <a:cs typeface="Arial" pitchFamily="34" charset="0"/>
              </a:rPr>
              <a:t>law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considered slaves to be property,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so slaves had no legal rights.  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many as one-third of the Roman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people were slaves.</a:t>
            </a:r>
            <a:endParaRPr lang="en-US" sz="3200" b="1" dirty="0">
              <a:solidFill>
                <a:schemeClr val="tx2">
                  <a:lumMod val="60000"/>
                  <a:lumOff val="40000"/>
                </a:schemeClr>
              </a:solidFill>
              <a:cs typeface="Arial" pitchFamily="34" charset="0"/>
            </a:endParaRPr>
          </a:p>
        </p:txBody>
      </p:sp>
      <p:pic>
        <p:nvPicPr>
          <p:cNvPr id="6"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6167">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plebeians shared power in Rome, but a third order had no voice in how they were ruled.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They </a:t>
            </a:r>
            <a:r>
              <a:rPr lang="en-US" sz="3200" b="1" dirty="0" smtClean="0">
                <a:solidFill>
                  <a:schemeClr val="tx2">
                    <a:lumMod val="60000"/>
                    <a:lumOff val="40000"/>
                  </a:schemeClr>
                </a:solidFill>
                <a:cs typeface="Arial" pitchFamily="34" charset="0"/>
              </a:rPr>
              <a:t>were the slaves.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Many </a:t>
            </a:r>
            <a:r>
              <a:rPr lang="en-US" sz="3200" b="1" dirty="0" smtClean="0">
                <a:solidFill>
                  <a:schemeClr val="tx2">
                    <a:lumMod val="60000"/>
                    <a:lumOff val="40000"/>
                  </a:schemeClr>
                </a:solidFill>
                <a:cs typeface="Arial" pitchFamily="34" charset="0"/>
              </a:rPr>
              <a:t>people captured in war became slaves.  Some were former criminals.  Others–very poor Romans–sold themselves and their families into slavery to keep from starving. </a:t>
            </a:r>
            <a:r>
              <a:rPr lang="en-US" sz="3200" b="1" dirty="0">
                <a:solidFill>
                  <a:schemeClr val="accent1">
                    <a:lumMod val="50000"/>
                  </a:schemeClr>
                </a:solidFill>
                <a:cs typeface="Arial" pitchFamily="34" charset="0"/>
              </a:rPr>
              <a:t> </a:t>
            </a:r>
            <a:r>
              <a:rPr lang="en-US" sz="3200" b="1" dirty="0" smtClean="0">
                <a:solidFill>
                  <a:schemeClr val="accent1">
                    <a:lumMod val="50000"/>
                  </a:schemeClr>
                </a:solidFill>
                <a:cs typeface="Arial" pitchFamily="34" charset="0"/>
              </a:rPr>
              <a:t>Roman </a:t>
            </a:r>
            <a:r>
              <a:rPr lang="en-US" sz="3200" b="1" dirty="0" smtClean="0">
                <a:solidFill>
                  <a:schemeClr val="accent1">
                    <a:lumMod val="50000"/>
                  </a:schemeClr>
                </a:solidFill>
                <a:cs typeface="Arial" pitchFamily="34" charset="0"/>
              </a:rPr>
              <a:t>law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considered slaves to be property,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so slaves had no legal rights.  </a:t>
            </a:r>
            <a:r>
              <a:rPr lang="en-US" sz="3200" b="1" dirty="0" smtClean="0">
                <a:solidFill>
                  <a:schemeClr val="tx2">
                    <a:lumMod val="60000"/>
                    <a:lumOff val="40000"/>
                  </a:schemeClr>
                </a:solidFill>
                <a:cs typeface="Arial" pitchFamily="34" charset="0"/>
              </a:rPr>
              <a:t>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many as one-third of the Roman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people were slaves.</a:t>
            </a:r>
            <a:endParaRPr lang="en-US" sz="3200" b="1" dirty="0">
              <a:solidFill>
                <a:schemeClr val="tx2">
                  <a:lumMod val="60000"/>
                  <a:lumOff val="40000"/>
                </a:schemeClr>
              </a:solidFill>
              <a:cs typeface="Arial" pitchFamily="34" charset="0"/>
            </a:endParaRPr>
          </a:p>
        </p:txBody>
      </p:sp>
      <p:pic>
        <p:nvPicPr>
          <p:cNvPr id="6"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6037">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868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patricians and the plebeians shared power in Rome, but a third order had no voice in how they were ruled.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They </a:t>
            </a:r>
            <a:r>
              <a:rPr lang="en-US" sz="3200" b="1" dirty="0" smtClean="0">
                <a:solidFill>
                  <a:schemeClr val="tx2">
                    <a:lumMod val="60000"/>
                    <a:lumOff val="40000"/>
                  </a:schemeClr>
                </a:solidFill>
                <a:cs typeface="Arial" pitchFamily="34" charset="0"/>
              </a:rPr>
              <a:t>were the slaves.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Many </a:t>
            </a:r>
            <a:r>
              <a:rPr lang="en-US" sz="3200" b="1" dirty="0" smtClean="0">
                <a:solidFill>
                  <a:schemeClr val="tx2">
                    <a:lumMod val="60000"/>
                    <a:lumOff val="40000"/>
                  </a:schemeClr>
                </a:solidFill>
                <a:cs typeface="Arial" pitchFamily="34" charset="0"/>
              </a:rPr>
              <a:t>people captured in war became slaves.  Some were former criminals.  Others–very poor Romans–sold themselves and their families into slavery to keep from starving. </a:t>
            </a:r>
            <a:r>
              <a:rPr lang="en-US" sz="3200" b="1" dirty="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Roman </a:t>
            </a:r>
            <a:r>
              <a:rPr lang="en-US" sz="3200" b="1" dirty="0" smtClean="0">
                <a:solidFill>
                  <a:schemeClr val="tx2">
                    <a:lumMod val="60000"/>
                    <a:lumOff val="40000"/>
                  </a:schemeClr>
                </a:solidFill>
                <a:cs typeface="Arial" pitchFamily="34" charset="0"/>
              </a:rPr>
              <a:t>law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considered slaves to be property,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so slaves had no legal rights. </a:t>
            </a:r>
            <a:r>
              <a:rPr lang="en-US" sz="3200" b="1" dirty="0">
                <a:solidFill>
                  <a:schemeClr val="accent1">
                    <a:lumMod val="50000"/>
                  </a:schemeClr>
                </a:solidFill>
                <a:cs typeface="Arial" pitchFamily="34" charset="0"/>
              </a:rPr>
              <a:t> </a:t>
            </a:r>
            <a:r>
              <a:rPr lang="en-US" sz="3200" b="1" dirty="0" smtClean="0">
                <a:solidFill>
                  <a:schemeClr val="accent1">
                    <a:lumMod val="50000"/>
                  </a:schemeClr>
                </a:solidFill>
                <a:cs typeface="Arial" pitchFamily="34" charset="0"/>
              </a:rPr>
              <a:t>As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many as one-third of the Roman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people were slaves.</a:t>
            </a:r>
            <a:endParaRPr lang="en-US" sz="3200" b="1" dirty="0">
              <a:solidFill>
                <a:schemeClr val="accent1">
                  <a:lumMod val="50000"/>
                </a:schemeClr>
              </a:solidFill>
              <a:cs typeface="Arial" pitchFamily="34" charset="0"/>
            </a:endParaRPr>
          </a:p>
        </p:txBody>
      </p:sp>
      <p:pic>
        <p:nvPicPr>
          <p:cNvPr id="6" name="Picture 2" descr="http://upload.wikimedia.org/wikipedia/commons/0/01/Retiarius_stabs_secutor_(color).jpg"/>
          <p:cNvPicPr>
            <a:picLocks noChangeAspect="1" noChangeArrowheads="1"/>
          </p:cNvPicPr>
          <p:nvPr/>
        </p:nvPicPr>
        <p:blipFill>
          <a:blip r:embed="rId2" cstate="print"/>
          <a:srcRect/>
          <a:stretch>
            <a:fillRect/>
          </a:stretch>
        </p:blipFill>
        <p:spPr bwMode="auto">
          <a:xfrm>
            <a:off x="5983605" y="3733801"/>
            <a:ext cx="2800349" cy="2667000"/>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3529">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pic>
        <p:nvPicPr>
          <p:cNvPr id="6" name="Picture 5" descr="702forum.png"/>
          <p:cNvPicPr>
            <a:picLocks noChangeAspect="1"/>
          </p:cNvPicPr>
          <p:nvPr/>
        </p:nvPicPr>
        <p:blipFill>
          <a:blip r:embed="rId2" cstate="print"/>
          <a:stretch>
            <a:fillRect/>
          </a:stretch>
        </p:blipFill>
        <p:spPr>
          <a:xfrm>
            <a:off x="0" y="1967386"/>
            <a:ext cx="3810868" cy="4890614"/>
          </a:xfrm>
          <a:prstGeom prst="rect">
            <a:avLst/>
          </a:prstGeom>
          <a:effectLst>
            <a:outerShdw blurRad="50800" dist="63500" dir="12900000" algn="tl" rotWithShape="0">
              <a:srgbClr val="000000">
                <a:alpha val="43000"/>
              </a:srgbClr>
            </a:outerShdw>
          </a:effectLst>
        </p:spPr>
      </p:pic>
      <p:sp>
        <p:nvSpPr>
          <p:cNvPr id="7" name="Rectangle 6"/>
          <p:cNvSpPr/>
          <p:nvPr/>
        </p:nvSpPr>
        <p:spPr>
          <a:xfrm>
            <a:off x="4267200" y="838200"/>
            <a:ext cx="45720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senate met in the Forum, a marketplace in the valley among the hills that surround Rome. </a:t>
            </a:r>
            <a:r>
              <a:rPr lang="en-US" sz="3200" b="1" dirty="0" smtClean="0">
                <a:solidFill>
                  <a:schemeClr val="tx2">
                    <a:lumMod val="60000"/>
                    <a:lumOff val="40000"/>
                  </a:schemeClr>
                </a:solidFill>
                <a:cs typeface="Arial" pitchFamily="34" charset="0"/>
              </a:rPr>
              <a:t>The meetings usually took place outdoors and ended at sunset, so a senator could stop a law from passing by talking continuously until the end of the day.</a:t>
            </a:r>
          </a:p>
        </p:txBody>
      </p:sp>
    </p:spTree>
  </p:cSld>
  <p:clrMapOvr>
    <a:masterClrMapping/>
  </p:clrMapOvr>
  <p:transition xmlns:p14="http://schemas.microsoft.com/office/powerpoint/2010/main" advTm="702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4267200" y="838200"/>
            <a:ext cx="45720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senate met in the Forum, a marketplace in the valley among the hills that surround Rome. </a:t>
            </a:r>
            <a:r>
              <a:rPr lang="en-US" sz="3200" b="1" dirty="0" smtClean="0">
                <a:solidFill>
                  <a:schemeClr val="accent1">
                    <a:lumMod val="50000"/>
                  </a:schemeClr>
                </a:solidFill>
                <a:cs typeface="Arial" pitchFamily="34" charset="0"/>
              </a:rPr>
              <a:t>The meetings usually took place outdoors and ended at sunset, so a senator could stop a law from passing by talking continuously until the end of the day.</a:t>
            </a:r>
            <a:endParaRPr lang="en-US" sz="3200" b="1" dirty="0">
              <a:solidFill>
                <a:schemeClr val="accent1">
                  <a:lumMod val="50000"/>
                </a:schemeClr>
              </a:solidFill>
              <a:cs typeface="Arial" pitchFamily="34" charset="0"/>
            </a:endParaRPr>
          </a:p>
        </p:txBody>
      </p:sp>
      <p:pic>
        <p:nvPicPr>
          <p:cNvPr id="7" name="Picture 6" descr="702forum.png"/>
          <p:cNvPicPr>
            <a:picLocks noChangeAspect="1"/>
          </p:cNvPicPr>
          <p:nvPr/>
        </p:nvPicPr>
        <p:blipFill>
          <a:blip r:embed="rId2" cstate="print"/>
          <a:stretch>
            <a:fillRect/>
          </a:stretch>
        </p:blipFill>
        <p:spPr>
          <a:xfrm>
            <a:off x="0" y="1967386"/>
            <a:ext cx="3810868" cy="4890614"/>
          </a:xfrm>
          <a:prstGeom prst="rect">
            <a:avLst/>
          </a:prstGeom>
          <a:effectLst>
            <a:outerShdw blurRad="50800" dist="63500" dir="12900000" algn="tl" rotWithShape="0">
              <a:srgbClr val="000000">
                <a:alpha val="43000"/>
              </a:srgbClr>
            </a:outerShdw>
          </a:effectLst>
        </p:spPr>
      </p:pic>
    </p:spTree>
  </p:cSld>
  <p:clrMapOvr>
    <a:masterClrMapping/>
  </p:clrMapOvr>
  <p:transition xmlns:p14="http://schemas.microsoft.com/office/powerpoint/2010/main" advTm="10268">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04800" y="1143000"/>
            <a:ext cx="7772400" cy="2554545"/>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In </a:t>
            </a:r>
            <a:r>
              <a:rPr lang="en-US" sz="3200" b="1" dirty="0">
                <a:solidFill>
                  <a:schemeClr val="accent1">
                    <a:lumMod val="50000"/>
                  </a:schemeClr>
                </a:solidFill>
                <a:cs typeface="Arial" pitchFamily="34" charset="0"/>
              </a:rPr>
              <a:t>times</a:t>
            </a:r>
            <a:r>
              <a:rPr lang="en-US" sz="3200" b="1" dirty="0" smtClean="0">
                <a:solidFill>
                  <a:schemeClr val="accent1">
                    <a:lumMod val="50000"/>
                  </a:schemeClr>
                </a:solidFill>
                <a:cs typeface="Arial" pitchFamily="34" charset="0"/>
              </a:rPr>
              <a:t> of great emergency, the Romans would select a dictator to rule the Republic. </a:t>
            </a:r>
            <a:r>
              <a:rPr lang="en-US" sz="3200" b="1" dirty="0" smtClean="0">
                <a:solidFill>
                  <a:schemeClr val="tx2">
                    <a:lumMod val="60000"/>
                    <a:lumOff val="40000"/>
                  </a:schemeClr>
                </a:solidFill>
                <a:cs typeface="Arial" pitchFamily="34" charset="0"/>
              </a:rPr>
              <a:t>The dictator had complete control over Rome, but the dictator could serve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for </a:t>
            </a:r>
            <a:r>
              <a:rPr lang="en-US" sz="3200" b="1" dirty="0" smtClean="0">
                <a:solidFill>
                  <a:schemeClr val="tx2">
                    <a:lumMod val="60000"/>
                    <a:lumOff val="40000"/>
                  </a:schemeClr>
                </a:solidFill>
                <a:cs typeface="Arial" pitchFamily="34" charset="0"/>
              </a:rPr>
              <a:t>only six months. </a:t>
            </a:r>
          </a:p>
        </p:txBody>
      </p:sp>
      <p:pic>
        <p:nvPicPr>
          <p:cNvPr id="6" name="Picture 5" descr="!.png"/>
          <p:cNvPicPr>
            <a:picLocks noChangeAspect="1"/>
          </p:cNvPicPr>
          <p:nvPr/>
        </p:nvPicPr>
        <p:blipFill>
          <a:blip r:embed="rId2" cstate="print"/>
          <a:stretch>
            <a:fillRect/>
          </a:stretch>
        </p:blipFill>
        <p:spPr>
          <a:xfrm>
            <a:off x="5824894" y="1905000"/>
            <a:ext cx="3319106" cy="4648200"/>
          </a:xfrm>
          <a:prstGeom prst="rect">
            <a:avLst/>
          </a:prstGeom>
          <a:effectLst>
            <a:outerShdw blurRad="50800" dist="76200" dir="2520000" algn="tl" rotWithShape="0">
              <a:srgbClr val="000000">
                <a:alpha val="43000"/>
              </a:srgbClr>
            </a:outerShdw>
          </a:effectLst>
        </p:spPr>
      </p:pic>
    </p:spTree>
  </p:cSld>
  <p:clrMapOvr>
    <a:masterClrMapping/>
  </p:clrMapOvr>
  <p:transition xmlns:p14="http://schemas.microsoft.com/office/powerpoint/2010/main" advTm="622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04800" y="1143000"/>
            <a:ext cx="7772400" cy="2554545"/>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In times of great emergency, the Romans would select a dictator to rule the Republic. </a:t>
            </a:r>
            <a:r>
              <a:rPr lang="en-US" sz="3200" b="1" dirty="0">
                <a:solidFill>
                  <a:schemeClr val="accent1">
                    <a:lumMod val="50000"/>
                  </a:schemeClr>
                </a:solidFill>
                <a:cs typeface="Arial" pitchFamily="34" charset="0"/>
              </a:rPr>
              <a:t>The dictator had complete control over Rome, but the dictator could serve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for only six months. </a:t>
            </a:r>
          </a:p>
        </p:txBody>
      </p:sp>
      <p:pic>
        <p:nvPicPr>
          <p:cNvPr id="6" name="Picture 5" descr="!.png"/>
          <p:cNvPicPr>
            <a:picLocks noChangeAspect="1"/>
          </p:cNvPicPr>
          <p:nvPr/>
        </p:nvPicPr>
        <p:blipFill>
          <a:blip r:embed="rId2" cstate="print"/>
          <a:stretch>
            <a:fillRect/>
          </a:stretch>
        </p:blipFill>
        <p:spPr>
          <a:xfrm>
            <a:off x="5824894" y="1905000"/>
            <a:ext cx="3319106" cy="4648200"/>
          </a:xfrm>
          <a:prstGeom prst="rect">
            <a:avLst/>
          </a:prstGeom>
          <a:effectLst>
            <a:outerShdw blurRad="50800" dist="76200" dir="2520000" algn="tl" rotWithShape="0">
              <a:srgbClr val="000000">
                <a:alpha val="43000"/>
              </a:srgbClr>
            </a:outerShdw>
          </a:effectLst>
        </p:spPr>
      </p:pic>
    </p:spTree>
    <p:extLst>
      <p:ext uri="{BB962C8B-B14F-4D97-AF65-F5344CB8AC3E}">
        <p14:creationId xmlns:p14="http://schemas.microsoft.com/office/powerpoint/2010/main" val="1600862668"/>
      </p:ext>
    </p:extLst>
  </p:cSld>
  <p:clrMapOvr>
    <a:masterClrMapping/>
  </p:clrMapOvr>
  <p:transition xmlns:p14="http://schemas.microsoft.com/office/powerpoint/2010/main" advTm="5990">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63246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Romans were at war in 458</a:t>
            </a:r>
            <a:r>
              <a:rPr lang="en-US" sz="3200" b="1" cap="small" dirty="0" smtClean="0">
                <a:solidFill>
                  <a:schemeClr val="accent1">
                    <a:lumMod val="50000"/>
                  </a:schemeClr>
                </a:solidFill>
                <a:cs typeface="Arial" pitchFamily="34" charset="0"/>
              </a:rPr>
              <a:t>bce</a:t>
            </a:r>
            <a:r>
              <a:rPr lang="en-US" sz="3200" b="1" dirty="0" smtClean="0">
                <a:solidFill>
                  <a:schemeClr val="accent1">
                    <a:lumMod val="50000"/>
                  </a:schemeClr>
                </a:solidFill>
                <a:cs typeface="Arial" pitchFamily="34" charset="0"/>
              </a:rPr>
              <a:t> when the Senate asked Cincinnatus to lead them as </a:t>
            </a:r>
            <a:r>
              <a:rPr lang="en-US" sz="3200" b="1" dirty="0" smtClean="0">
                <a:solidFill>
                  <a:schemeClr val="accent1">
                    <a:lumMod val="50000"/>
                  </a:schemeClr>
                </a:solidFill>
                <a:cs typeface="Arial" pitchFamily="34" charset="0"/>
              </a:rPr>
              <a:t>a dictator</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Cincinnatus organized the Romans and ended the war in just sixteen days. He could have </a:t>
            </a:r>
            <a:r>
              <a:rPr lang="en-US" sz="3200" b="1" dirty="0" smtClean="0">
                <a:solidFill>
                  <a:schemeClr val="tx2">
                    <a:lumMod val="60000"/>
                    <a:lumOff val="40000"/>
                  </a:schemeClr>
                </a:solidFill>
                <a:cs typeface="Arial" pitchFamily="34" charset="0"/>
              </a:rPr>
              <a:t>remained in </a:t>
            </a:r>
            <a:r>
              <a:rPr lang="en-US" sz="3200" b="1" dirty="0" smtClean="0">
                <a:solidFill>
                  <a:schemeClr val="tx2">
                    <a:lumMod val="60000"/>
                    <a:lumOff val="40000"/>
                  </a:schemeClr>
                </a:solidFill>
                <a:cs typeface="Arial" pitchFamily="34" charset="0"/>
              </a:rPr>
              <a:t>power for the remainder of his term and used the office to enrich himself, but Cincinnatus returned power to the Senate and went back to his farm.</a:t>
            </a:r>
          </a:p>
        </p:txBody>
      </p:sp>
      <p:pic>
        <p:nvPicPr>
          <p:cNvPr id="7" name="Picture 6" descr="!.png"/>
          <p:cNvPicPr>
            <a:picLocks noChangeAspect="1"/>
          </p:cNvPicPr>
          <p:nvPr/>
        </p:nvPicPr>
        <p:blipFill>
          <a:blip r:embed="rId2" cstate="print"/>
          <a:stretch>
            <a:fillRect/>
          </a:stretch>
        </p:blipFill>
        <p:spPr>
          <a:xfrm>
            <a:off x="5824894" y="1905000"/>
            <a:ext cx="3319106" cy="4648200"/>
          </a:xfrm>
          <a:prstGeom prst="rect">
            <a:avLst/>
          </a:prstGeom>
          <a:effectLst>
            <a:outerShdw blurRad="50800" dist="76200" dir="2520000" algn="tl" rotWithShape="0">
              <a:srgbClr val="000000">
                <a:alpha val="43000"/>
              </a:srgbClr>
            </a:outerShdw>
          </a:effectLst>
        </p:spPr>
      </p:pic>
    </p:spTree>
  </p:cSld>
  <p:clrMapOvr>
    <a:masterClrMapping/>
  </p:clrMapOvr>
  <p:transition xmlns:p14="http://schemas.microsoft.com/office/powerpoint/2010/main" advTm="851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63246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Romans were at war in 458</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when the Senate asked Cincinnatus to lead them as </a:t>
            </a:r>
            <a:r>
              <a:rPr lang="en-US" sz="3200" b="1" dirty="0" smtClean="0">
                <a:solidFill>
                  <a:schemeClr val="tx2">
                    <a:lumMod val="60000"/>
                    <a:lumOff val="40000"/>
                  </a:schemeClr>
                </a:solidFill>
                <a:cs typeface="Arial" pitchFamily="34" charset="0"/>
              </a:rPr>
              <a:t>a dictator</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Cincinnatus organized the Romans and ended the war in just sixteen days.</a:t>
            </a:r>
            <a:r>
              <a:rPr lang="en-US" sz="3200" b="1" dirty="0" smtClean="0">
                <a:solidFill>
                  <a:schemeClr val="tx2">
                    <a:lumMod val="60000"/>
                    <a:lumOff val="40000"/>
                  </a:schemeClr>
                </a:solidFill>
                <a:cs typeface="Arial" pitchFamily="34" charset="0"/>
              </a:rPr>
              <a:t> He could have </a:t>
            </a:r>
            <a:r>
              <a:rPr lang="en-US" sz="3200" b="1" dirty="0" smtClean="0">
                <a:solidFill>
                  <a:schemeClr val="tx2">
                    <a:lumMod val="60000"/>
                    <a:lumOff val="40000"/>
                  </a:schemeClr>
                </a:solidFill>
                <a:cs typeface="Arial" pitchFamily="34" charset="0"/>
              </a:rPr>
              <a:t>remained in </a:t>
            </a:r>
            <a:r>
              <a:rPr lang="en-US" sz="3200" b="1" dirty="0" smtClean="0">
                <a:solidFill>
                  <a:schemeClr val="tx2">
                    <a:lumMod val="60000"/>
                    <a:lumOff val="40000"/>
                  </a:schemeClr>
                </a:solidFill>
                <a:cs typeface="Arial" pitchFamily="34" charset="0"/>
              </a:rPr>
              <a:t>power for the remainder of his term and used the office to enrich himself, but Cincinnatus returned power to the Senate and went back to his farm.</a:t>
            </a:r>
          </a:p>
        </p:txBody>
      </p:sp>
      <p:pic>
        <p:nvPicPr>
          <p:cNvPr id="7" name="Picture 6" descr="!.png"/>
          <p:cNvPicPr>
            <a:picLocks noChangeAspect="1"/>
          </p:cNvPicPr>
          <p:nvPr/>
        </p:nvPicPr>
        <p:blipFill>
          <a:blip r:embed="rId2" cstate="print"/>
          <a:stretch>
            <a:fillRect/>
          </a:stretch>
        </p:blipFill>
        <p:spPr>
          <a:xfrm>
            <a:off x="5824894" y="1905000"/>
            <a:ext cx="3319106" cy="4648200"/>
          </a:xfrm>
          <a:prstGeom prst="rect">
            <a:avLst/>
          </a:prstGeom>
          <a:effectLst>
            <a:outerShdw blurRad="50800" dist="76200" dir="2520000" algn="tl" rotWithShape="0">
              <a:srgbClr val="000000">
                <a:alpha val="43000"/>
              </a:srgbClr>
            </a:outerShdw>
          </a:effectLst>
        </p:spPr>
      </p:pic>
    </p:spTree>
  </p:cSld>
  <p:clrMapOvr>
    <a:masterClrMapping/>
  </p:clrMapOvr>
  <p:transition xmlns:p14="http://schemas.microsoft.com/office/powerpoint/2010/main" advTm="5215">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63246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Romans were at war in 458</a:t>
            </a:r>
            <a:r>
              <a:rPr lang="en-US" sz="3200" b="1" cap="small" dirty="0" smtClean="0">
                <a:solidFill>
                  <a:schemeClr val="tx2">
                    <a:lumMod val="60000"/>
                    <a:lumOff val="40000"/>
                  </a:schemeClr>
                </a:solidFill>
                <a:cs typeface="Arial" pitchFamily="34" charset="0"/>
              </a:rPr>
              <a:t>bce</a:t>
            </a:r>
            <a:r>
              <a:rPr lang="en-US" sz="3200" b="1" dirty="0" smtClean="0">
                <a:solidFill>
                  <a:schemeClr val="tx2">
                    <a:lumMod val="60000"/>
                    <a:lumOff val="40000"/>
                  </a:schemeClr>
                </a:solidFill>
                <a:cs typeface="Arial" pitchFamily="34" charset="0"/>
              </a:rPr>
              <a:t> when the Senate asked Cincinnatus to lead them as </a:t>
            </a:r>
            <a:r>
              <a:rPr lang="en-US" sz="3200" b="1" dirty="0" smtClean="0">
                <a:solidFill>
                  <a:schemeClr val="tx2">
                    <a:lumMod val="60000"/>
                    <a:lumOff val="40000"/>
                  </a:schemeClr>
                </a:solidFill>
                <a:cs typeface="Arial" pitchFamily="34" charset="0"/>
              </a:rPr>
              <a:t>a dictator</a:t>
            </a:r>
            <a:r>
              <a:rPr lang="en-US" sz="3200" b="1" dirty="0" smtClean="0">
                <a:solidFill>
                  <a:schemeClr val="tx2">
                    <a:lumMod val="60000"/>
                    <a:lumOff val="40000"/>
                  </a:schemeClr>
                </a:solidFill>
                <a:cs typeface="Arial" pitchFamily="34" charset="0"/>
              </a:rPr>
              <a:t>. Cincinnatus organized the Romans and ended the war in just sixteen days. </a:t>
            </a:r>
            <a:r>
              <a:rPr lang="en-US" sz="3200" b="1" dirty="0" smtClean="0">
                <a:solidFill>
                  <a:schemeClr val="accent1">
                    <a:lumMod val="50000"/>
                  </a:schemeClr>
                </a:solidFill>
                <a:cs typeface="Arial" pitchFamily="34" charset="0"/>
              </a:rPr>
              <a:t>He could have </a:t>
            </a:r>
            <a:r>
              <a:rPr lang="en-US" sz="3200" b="1" dirty="0" smtClean="0">
                <a:solidFill>
                  <a:schemeClr val="accent1">
                    <a:lumMod val="50000"/>
                  </a:schemeClr>
                </a:solidFill>
                <a:cs typeface="Arial" pitchFamily="34" charset="0"/>
              </a:rPr>
              <a:t>remained in </a:t>
            </a:r>
            <a:r>
              <a:rPr lang="en-US" sz="3200" b="1" dirty="0" smtClean="0">
                <a:solidFill>
                  <a:schemeClr val="accent1">
                    <a:lumMod val="50000"/>
                  </a:schemeClr>
                </a:solidFill>
                <a:cs typeface="Arial" pitchFamily="34" charset="0"/>
              </a:rPr>
              <a:t>power for the remainder of his term and used the office to enrich himself, but Cincinnatus returned power to the Senate and went back to his farm.</a:t>
            </a:r>
          </a:p>
        </p:txBody>
      </p:sp>
      <p:pic>
        <p:nvPicPr>
          <p:cNvPr id="7" name="Picture 6" descr="!.png"/>
          <p:cNvPicPr>
            <a:picLocks noChangeAspect="1"/>
          </p:cNvPicPr>
          <p:nvPr/>
        </p:nvPicPr>
        <p:blipFill>
          <a:blip r:embed="rId2" cstate="print"/>
          <a:stretch>
            <a:fillRect/>
          </a:stretch>
        </p:blipFill>
        <p:spPr>
          <a:xfrm>
            <a:off x="5824894" y="1905000"/>
            <a:ext cx="3319106" cy="4648200"/>
          </a:xfrm>
          <a:prstGeom prst="rect">
            <a:avLst/>
          </a:prstGeom>
          <a:effectLst>
            <a:outerShdw blurRad="50800" dist="76200" dir="2520000" algn="tl" rotWithShape="0">
              <a:srgbClr val="000000">
                <a:alpha val="43000"/>
              </a:srgbClr>
            </a:outerShdw>
          </a:effectLst>
        </p:spPr>
      </p:pic>
    </p:spTree>
  </p:cSld>
  <p:clrMapOvr>
    <a:masterClrMapping/>
  </p:clrMapOvr>
  <p:transition xmlns:p14="http://schemas.microsoft.com/office/powerpoint/2010/main" advTm="10499">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6868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In place of a king, the Romans elected two consuls with equal power. </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 consuls </a:t>
            </a:r>
            <a:r>
              <a:rPr lang="en-US" sz="3200" b="1" dirty="0" smtClean="0">
                <a:solidFill>
                  <a:schemeClr val="tx2">
                    <a:lumMod val="60000"/>
                    <a:lumOff val="40000"/>
                  </a:schemeClr>
                </a:solidFill>
                <a:cs typeface="Arial" pitchFamily="34" charset="0"/>
              </a:rPr>
              <a:t>served for only one year and could not be </a:t>
            </a:r>
            <a:r>
              <a:rPr lang="en-US" sz="3200" b="1" dirty="0" smtClean="0">
                <a:solidFill>
                  <a:schemeClr val="tx2">
                    <a:lumMod val="60000"/>
                    <a:lumOff val="40000"/>
                  </a:schemeClr>
                </a:solidFill>
                <a:cs typeface="Arial" pitchFamily="34" charset="0"/>
              </a:rPr>
              <a:t>re-elected</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The consuls </a:t>
            </a:r>
            <a:r>
              <a:rPr lang="en-US" sz="3200" b="1" dirty="0" smtClean="0">
                <a:solidFill>
                  <a:schemeClr val="tx2">
                    <a:lumMod val="60000"/>
                    <a:lumOff val="40000"/>
                  </a:schemeClr>
                </a:solidFill>
                <a:cs typeface="Arial" pitchFamily="34" charset="0"/>
              </a:rPr>
              <a:t>held veto power over one another. </a:t>
            </a:r>
            <a:r>
              <a:rPr lang="en-US" sz="3200" b="1" dirty="0" smtClean="0">
                <a:solidFill>
                  <a:schemeClr val="tx2">
                    <a:lumMod val="60000"/>
                    <a:lumOff val="40000"/>
                  </a:schemeClr>
                </a:solidFill>
                <a:cs typeface="Arial" pitchFamily="34" charset="0"/>
              </a:rPr>
              <a:t> Veto </a:t>
            </a:r>
            <a:r>
              <a:rPr lang="en-US" sz="3200" b="1" dirty="0" smtClean="0">
                <a:solidFill>
                  <a:schemeClr val="tx2">
                    <a:lumMod val="60000"/>
                    <a:lumOff val="40000"/>
                  </a:schemeClr>
                </a:solidFill>
                <a:cs typeface="Arial" pitchFamily="34" charset="0"/>
              </a:rPr>
              <a:t>means “I forbid” in Latin, the language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of the </a:t>
            </a:r>
            <a:r>
              <a:rPr lang="en-US" sz="3200" b="1" dirty="0" smtClean="0">
                <a:solidFill>
                  <a:schemeClr val="tx2">
                    <a:lumMod val="60000"/>
                    <a:lumOff val="40000"/>
                  </a:schemeClr>
                </a:solidFill>
                <a:cs typeface="Arial" pitchFamily="34" charset="0"/>
              </a:rPr>
              <a:t>Romans. </a:t>
            </a:r>
            <a:r>
              <a:rPr lang="en-US" sz="3200" b="1" dirty="0" smtClean="0">
                <a:solidFill>
                  <a:schemeClr val="tx2">
                    <a:lumMod val="60000"/>
                    <a:lumOff val="40000"/>
                  </a:schemeClr>
                </a:solidFill>
                <a:cs typeface="Arial" pitchFamily="34" charset="0"/>
              </a:rPr>
              <a:t> Neither </a:t>
            </a:r>
            <a:r>
              <a:rPr lang="en-US" sz="3200" b="1" dirty="0" smtClean="0">
                <a:solidFill>
                  <a:schemeClr val="tx2">
                    <a:lumMod val="60000"/>
                    <a:lumOff val="40000"/>
                  </a:schemeClr>
                </a:solidFill>
                <a:cs typeface="Arial" pitchFamily="34" charset="0"/>
              </a:rPr>
              <a:t>consul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could make a law without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consent of the other. </a:t>
            </a:r>
            <a:r>
              <a:rPr lang="en-US" sz="3200" b="1" dirty="0" smtClean="0">
                <a:solidFill>
                  <a:schemeClr val="tx2">
                    <a:lumMod val="60000"/>
                    <a:lumOff val="40000"/>
                  </a:schemeClr>
                </a:solidFill>
                <a:cs typeface="Arial" pitchFamily="34" charset="0"/>
              </a:rPr>
              <a:t> 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Romans never wanted power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concentrated in one person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again.</a:t>
            </a:r>
          </a:p>
        </p:txBody>
      </p:sp>
      <p:pic>
        <p:nvPicPr>
          <p:cNvPr id="17409" name="Picture 1"/>
          <p:cNvPicPr>
            <a:picLocks noChangeAspect="1" noChangeArrowheads="1"/>
          </p:cNvPicPr>
          <p:nvPr/>
        </p:nvPicPr>
        <p:blipFill>
          <a:blip r:embed="rId2" cstate="print"/>
          <a:srcRect/>
          <a:stretch>
            <a:fillRect/>
          </a:stretch>
        </p:blipFill>
        <p:spPr bwMode="auto">
          <a:xfrm>
            <a:off x="5867400" y="2971800"/>
            <a:ext cx="2623581" cy="3429000"/>
          </a:xfrm>
          <a:prstGeom prst="rect">
            <a:avLst/>
          </a:prstGeom>
          <a:noFill/>
          <a:ln w="9525">
            <a:noFill/>
            <a:miter lim="800000"/>
            <a:headEnd/>
            <a:tailEnd/>
          </a:ln>
          <a:effectLst>
            <a:outerShdw blurRad="69850" dist="114300" dir="2700000" algn="tl" rotWithShape="0">
              <a:srgbClr val="000000">
                <a:alpha val="43000"/>
              </a:srgbClr>
            </a:outerShdw>
          </a:effectLst>
        </p:spPr>
      </p:pic>
    </p:spTree>
  </p:cSld>
  <p:clrMapOvr>
    <a:masterClrMapping/>
  </p:clrMapOvr>
  <p:transition xmlns:p14="http://schemas.microsoft.com/office/powerpoint/2010/main" advTm="524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09"/>
                                        </p:tgtEl>
                                        <p:attrNameLst>
                                          <p:attrName>style.visibility</p:attrName>
                                        </p:attrNameLst>
                                      </p:cBhvr>
                                      <p:to>
                                        <p:strVal val="visible"/>
                                      </p:to>
                                    </p:set>
                                    <p:animEffect transition="in" filter="fade">
                                      <p:cBhvr>
                                        <p:cTn id="7" dur="3000"/>
                                        <p:tgtEl>
                                          <p:spTgt spid="17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810000" y="1219200"/>
            <a:ext cx="5029200" cy="5016758"/>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The Roman republic never officially ended. </a:t>
            </a:r>
            <a:r>
              <a:rPr lang="en-US" sz="3200" b="1" dirty="0" smtClean="0">
                <a:solidFill>
                  <a:schemeClr val="accent1">
                    <a:lumMod val="50000"/>
                  </a:schemeClr>
                </a:solidFill>
                <a:cs typeface="Arial" pitchFamily="34" charset="0"/>
              </a:rPr>
              <a:t> </a:t>
            </a:r>
            <a:r>
              <a:rPr lang="en-US" sz="3200" b="1" dirty="0">
                <a:solidFill>
                  <a:schemeClr val="tx2">
                    <a:lumMod val="60000"/>
                    <a:lumOff val="40000"/>
                  </a:schemeClr>
                </a:solidFill>
                <a:cs typeface="Arial" pitchFamily="34" charset="0"/>
              </a:rPr>
              <a:t>Powerful leaders such as Julius Caesar and Caesar Augustus began to take authority from senators and tribunes in the first century BCE.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Romans returned power to one person after about five hundred years as a republic.</a:t>
            </a:r>
            <a:endParaRPr lang="en-US" sz="3200" b="1" dirty="0" smtClean="0">
              <a:solidFill>
                <a:schemeClr val="accent1">
                  <a:lumMod val="50000"/>
                </a:schemeClr>
              </a:solidFill>
              <a:cs typeface="Arial" pitchFamily="34" charset="0"/>
            </a:endParaRPr>
          </a:p>
        </p:txBody>
      </p:sp>
    </p:spTree>
  </p:cSld>
  <p:clrMapOvr>
    <a:masterClrMapping/>
  </p:clrMapOvr>
  <p:transition xmlns:p14="http://schemas.microsoft.com/office/powerpoint/2010/main" advTm="3384">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810000" y="1219200"/>
            <a:ext cx="5029200" cy="5016758"/>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Roman republic never officially ended.  </a:t>
            </a:r>
            <a:r>
              <a:rPr lang="en-US" sz="3200" b="1" dirty="0" smtClean="0">
                <a:solidFill>
                  <a:schemeClr val="accent1">
                    <a:lumMod val="50000"/>
                  </a:schemeClr>
                </a:solidFill>
                <a:cs typeface="Arial" pitchFamily="34" charset="0"/>
              </a:rPr>
              <a:t>Powerful </a:t>
            </a:r>
            <a:r>
              <a:rPr lang="en-US" sz="3200" b="1" dirty="0" smtClean="0">
                <a:solidFill>
                  <a:schemeClr val="accent1">
                    <a:lumMod val="50000"/>
                  </a:schemeClr>
                </a:solidFill>
                <a:cs typeface="Arial" pitchFamily="34" charset="0"/>
              </a:rPr>
              <a:t>leaders such as Julius Caesar and Caesar Augustus began to take authority from senators and tribunes in the first century BCE. </a:t>
            </a:r>
            <a:r>
              <a:rPr lang="en-US" sz="3200" b="1" dirty="0" smtClean="0">
                <a:solidFill>
                  <a:schemeClr val="accent1">
                    <a:lumMod val="50000"/>
                  </a:schemeClr>
                </a:solidFill>
                <a:cs typeface="Arial" pitchFamily="34" charset="0"/>
              </a:rPr>
              <a:t>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Romans returned power to one person after about five hundred years as a republic.</a:t>
            </a:r>
            <a:endParaRPr lang="en-US" sz="3200" b="1" dirty="0" smtClean="0">
              <a:solidFill>
                <a:schemeClr val="accent1">
                  <a:lumMod val="50000"/>
                </a:schemeClr>
              </a:solidFill>
              <a:cs typeface="Arial" pitchFamily="34" charset="0"/>
            </a:endParaRPr>
          </a:p>
        </p:txBody>
      </p:sp>
      <p:pic>
        <p:nvPicPr>
          <p:cNvPr id="6" name="Picture 5" descr="!!.png"/>
          <p:cNvPicPr>
            <a:picLocks noChangeAspect="1"/>
          </p:cNvPicPr>
          <p:nvPr/>
        </p:nvPicPr>
        <p:blipFill>
          <a:blip r:embed="rId2" cstate="print"/>
          <a:stretch>
            <a:fillRect/>
          </a:stretch>
        </p:blipFill>
        <p:spPr>
          <a:xfrm>
            <a:off x="0" y="933450"/>
            <a:ext cx="2286000" cy="3086100"/>
          </a:xfrm>
          <a:prstGeom prst="rect">
            <a:avLst/>
          </a:prstGeom>
        </p:spPr>
      </p:pic>
      <p:pic>
        <p:nvPicPr>
          <p:cNvPr id="9" name="Picture 8" descr="702augustus.png"/>
          <p:cNvPicPr>
            <a:picLocks noChangeAspect="1"/>
          </p:cNvPicPr>
          <p:nvPr/>
        </p:nvPicPr>
        <p:blipFill>
          <a:blip r:embed="rId3" cstate="print"/>
          <a:stretch>
            <a:fillRect/>
          </a:stretch>
        </p:blipFill>
        <p:spPr>
          <a:xfrm>
            <a:off x="228600" y="3124200"/>
            <a:ext cx="3412147" cy="3912596"/>
          </a:xfrm>
          <a:prstGeom prst="rect">
            <a:avLst/>
          </a:prstGeom>
        </p:spPr>
      </p:pic>
    </p:spTree>
    <p:extLst>
      <p:ext uri="{BB962C8B-B14F-4D97-AF65-F5344CB8AC3E}">
        <p14:creationId xmlns:p14="http://schemas.microsoft.com/office/powerpoint/2010/main" val="2657670399"/>
      </p:ext>
    </p:extLst>
  </p:cSld>
  <p:clrMapOvr>
    <a:masterClrMapping/>
  </p:clrMapOvr>
  <p:transition xmlns:p14="http://schemas.microsoft.com/office/powerpoint/2010/main" advTm="914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810000" y="1219200"/>
            <a:ext cx="5029200" cy="5016758"/>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The Roman republic never officially ended. </a:t>
            </a:r>
            <a:r>
              <a:rPr lang="en-US" sz="3200" b="1" dirty="0" smtClean="0">
                <a:solidFill>
                  <a:schemeClr val="tx2">
                    <a:lumMod val="60000"/>
                    <a:lumOff val="40000"/>
                  </a:schemeClr>
                </a:solidFill>
                <a:cs typeface="Arial" pitchFamily="34" charset="0"/>
              </a:rPr>
              <a:t> Powerful </a:t>
            </a:r>
            <a:r>
              <a:rPr lang="en-US" sz="3200" b="1" dirty="0" smtClean="0">
                <a:solidFill>
                  <a:schemeClr val="tx2">
                    <a:lumMod val="60000"/>
                    <a:lumOff val="40000"/>
                  </a:schemeClr>
                </a:solidFill>
                <a:cs typeface="Arial" pitchFamily="34" charset="0"/>
              </a:rPr>
              <a:t>leaders such as Julius Caesar and Caesar Augustus began to take authority from senators and tribunes in the first century BCE. </a:t>
            </a:r>
            <a:r>
              <a:rPr lang="en-US" sz="3200" b="1" dirty="0" smtClean="0">
                <a:solidFill>
                  <a:schemeClr val="tx2">
                    <a:lumMod val="60000"/>
                    <a:lumOff val="40000"/>
                  </a:schemeClr>
                </a:solidFill>
                <a:cs typeface="Arial" pitchFamily="34" charset="0"/>
              </a:rPr>
              <a:t> </a:t>
            </a:r>
            <a:r>
              <a:rPr lang="en-US" sz="3200" b="1" dirty="0" smtClean="0">
                <a:solidFill>
                  <a:schemeClr val="accent1">
                    <a:lumMod val="50000"/>
                  </a:schemeClr>
                </a:solidFill>
                <a:cs typeface="Arial" pitchFamily="34" charset="0"/>
              </a:rPr>
              <a:t>The </a:t>
            </a:r>
            <a:r>
              <a:rPr lang="en-US" sz="3200" b="1" dirty="0" smtClean="0">
                <a:solidFill>
                  <a:schemeClr val="accent1">
                    <a:lumMod val="50000"/>
                  </a:schemeClr>
                </a:solidFill>
                <a:cs typeface="Arial" pitchFamily="34" charset="0"/>
              </a:rPr>
              <a:t>Romans returned power to one person after about five hundred years as a republic.</a:t>
            </a:r>
          </a:p>
        </p:txBody>
      </p:sp>
      <p:pic>
        <p:nvPicPr>
          <p:cNvPr id="6" name="Picture 5" descr="!!.png"/>
          <p:cNvPicPr>
            <a:picLocks noChangeAspect="1"/>
          </p:cNvPicPr>
          <p:nvPr/>
        </p:nvPicPr>
        <p:blipFill>
          <a:blip r:embed="rId2" cstate="print"/>
          <a:stretch>
            <a:fillRect/>
          </a:stretch>
        </p:blipFill>
        <p:spPr>
          <a:xfrm>
            <a:off x="0" y="933450"/>
            <a:ext cx="2286000" cy="3086100"/>
          </a:xfrm>
          <a:prstGeom prst="rect">
            <a:avLst/>
          </a:prstGeom>
        </p:spPr>
      </p:pic>
      <p:pic>
        <p:nvPicPr>
          <p:cNvPr id="9" name="Picture 8" descr="702augustus.png"/>
          <p:cNvPicPr>
            <a:picLocks noChangeAspect="1"/>
          </p:cNvPicPr>
          <p:nvPr/>
        </p:nvPicPr>
        <p:blipFill>
          <a:blip r:embed="rId3" cstate="print"/>
          <a:stretch>
            <a:fillRect/>
          </a:stretch>
        </p:blipFill>
        <p:spPr>
          <a:xfrm>
            <a:off x="228600" y="3124200"/>
            <a:ext cx="3412147" cy="3912596"/>
          </a:xfrm>
          <a:prstGeom prst="rect">
            <a:avLst/>
          </a:prstGeom>
        </p:spPr>
      </p:pic>
    </p:spTree>
  </p:cSld>
  <p:clrMapOvr>
    <a:masterClrMapping/>
  </p:clrMapOvr>
  <p:transition xmlns:p14="http://schemas.microsoft.com/office/powerpoint/2010/main" advTm="6186">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More than two thousand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years after the Romans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formed their republic, a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group of colonists in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America rebelled against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the English king and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formed the United States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of America.  </a:t>
            </a:r>
            <a:r>
              <a:rPr lang="en-US" sz="3200" b="1" dirty="0" smtClean="0">
                <a:solidFill>
                  <a:schemeClr val="tx2">
                    <a:lumMod val="60000"/>
                    <a:lumOff val="40000"/>
                  </a:schemeClr>
                </a:solidFill>
                <a:cs typeface="Arial" pitchFamily="34" charset="0"/>
              </a:rPr>
              <a:t>The founders of the new American nation wrote a Constitution that looked to ancient Rome for as model for their new government.</a:t>
            </a:r>
          </a:p>
        </p:txBody>
      </p:sp>
      <p:pic>
        <p:nvPicPr>
          <p:cNvPr id="5126" name="Picture 6" descr="http://classconnection.s3.amazonaws.com/647/flashcards/1945647/jpg/stamp_act_congress1351460372419.jpg"/>
          <p:cNvPicPr>
            <a:picLocks noChangeAspect="1" noChangeArrowheads="1"/>
          </p:cNvPicPr>
          <p:nvPr/>
        </p:nvPicPr>
        <p:blipFill>
          <a:blip r:embed="rId2" cstate="print"/>
          <a:srcRect/>
          <a:stretch>
            <a:fillRect/>
          </a:stretch>
        </p:blipFill>
        <p:spPr bwMode="auto">
          <a:xfrm>
            <a:off x="4724400" y="1371600"/>
            <a:ext cx="3790950" cy="2657476"/>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1150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9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More than two thousand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years after the Romans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formed their republic, a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group of colonists in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America rebelled against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English king and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formed the United States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of America.  </a:t>
            </a:r>
            <a:r>
              <a:rPr lang="en-US" sz="3200" b="1" dirty="0" smtClean="0">
                <a:solidFill>
                  <a:schemeClr val="accent1">
                    <a:lumMod val="50000"/>
                  </a:schemeClr>
                </a:solidFill>
                <a:cs typeface="Arial" pitchFamily="34" charset="0"/>
              </a:rPr>
              <a:t>The founders of the new American nation wrote a Constitution that looked to ancient Rome for as model for their new government.</a:t>
            </a:r>
          </a:p>
        </p:txBody>
      </p:sp>
      <p:pic>
        <p:nvPicPr>
          <p:cNvPr id="5126" name="Picture 6" descr="http://classconnection.s3.amazonaws.com/647/flashcards/1945647/jpg/stamp_act_congress1351460372419.jpg"/>
          <p:cNvPicPr>
            <a:picLocks noChangeAspect="1" noChangeArrowheads="1"/>
          </p:cNvPicPr>
          <p:nvPr/>
        </p:nvPicPr>
        <p:blipFill>
          <a:blip r:embed="rId2" cstate="print"/>
          <a:srcRect/>
          <a:stretch>
            <a:fillRect/>
          </a:stretch>
        </p:blipFill>
        <p:spPr bwMode="auto">
          <a:xfrm>
            <a:off x="4724400" y="1371600"/>
            <a:ext cx="3790950" cy="2657476"/>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8014">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accent1">
                    <a:lumMod val="50000"/>
                  </a:schemeClr>
                </a:solidFill>
                <a:cs typeface="Arial" pitchFamily="34" charset="0"/>
              </a:rPr>
              <a:t>Like the Roman model, the American government is bicameral. </a:t>
            </a:r>
            <a:r>
              <a:rPr lang="en-US" sz="3200" b="1" dirty="0" smtClean="0">
                <a:solidFill>
                  <a:schemeClr val="tx2">
                    <a:lumMod val="60000"/>
                    <a:lumOff val="40000"/>
                  </a:schemeClr>
                </a:solidFill>
                <a:cs typeface="Arial" pitchFamily="34" charset="0"/>
              </a:rPr>
              <a:t>Each of the fifty states elects two Senators to represent them in Congress. The United States Constitution allots seats in the House of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Representatives based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population of each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state.  Each state has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at least one of the 435</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seats in the House of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Representatives.</a:t>
            </a:r>
          </a:p>
        </p:txBody>
      </p:sp>
      <p:pic>
        <p:nvPicPr>
          <p:cNvPr id="4100" name="Picture 4" descr="http://l.yimg.com/bt/api/res/1.2/LgyHLLu5mNOtl941zp8cNA--/YXBwaWQ9eW5ld3M7cT04NTt3PTYwMA--/http:/media.zenfs.com/en_us/News/NationalConstitutionCenter/Joint_Session_of_Congress-450x300.jpg"/>
          <p:cNvPicPr>
            <a:picLocks noChangeAspect="1" noChangeArrowheads="1"/>
          </p:cNvPicPr>
          <p:nvPr/>
        </p:nvPicPr>
        <p:blipFill>
          <a:blip r:embed="rId2" cstate="print"/>
          <a:srcRect/>
          <a:stretch>
            <a:fillRect/>
          </a:stretch>
        </p:blipFill>
        <p:spPr bwMode="auto">
          <a:xfrm>
            <a:off x="4267200" y="3200400"/>
            <a:ext cx="4400550" cy="2933700"/>
          </a:xfrm>
          <a:prstGeom prst="rect">
            <a:avLst/>
          </a:prstGeom>
          <a:noFill/>
          <a:effectLst>
            <a:softEdge rad="203200"/>
          </a:effectLst>
        </p:spPr>
      </p:pic>
    </p:spTree>
  </p:cSld>
  <p:clrMapOvr>
    <a:masterClrMapping/>
  </p:clrMapOvr>
  <p:transition xmlns:p14="http://schemas.microsoft.com/office/powerpoint/2010/main" advTm="4599">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Like the Roman model, the American government is bicameral. </a:t>
            </a:r>
            <a:r>
              <a:rPr lang="en-US" sz="3200" b="1" dirty="0">
                <a:solidFill>
                  <a:schemeClr val="accent1">
                    <a:lumMod val="50000"/>
                  </a:schemeClr>
                </a:solidFill>
                <a:cs typeface="Arial" pitchFamily="34" charset="0"/>
              </a:rPr>
              <a:t>Each of the fifty states elects two Senators to represent them in Congress. </a:t>
            </a:r>
            <a:r>
              <a:rPr lang="en-US" sz="3200" b="1" dirty="0" smtClean="0">
                <a:solidFill>
                  <a:schemeClr val="tx2">
                    <a:lumMod val="60000"/>
                    <a:lumOff val="40000"/>
                  </a:schemeClr>
                </a:solidFill>
                <a:cs typeface="Arial" pitchFamily="34" charset="0"/>
              </a:rPr>
              <a:t>The United States Constitution allots seats in the House of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Representatives based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population of each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state.  Each state has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at least one of the 435</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seats in the House of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Representatives.</a:t>
            </a:r>
          </a:p>
        </p:txBody>
      </p:sp>
      <p:pic>
        <p:nvPicPr>
          <p:cNvPr id="4100" name="Picture 4" descr="http://l.yimg.com/bt/api/res/1.2/LgyHLLu5mNOtl941zp8cNA--/YXBwaWQ9eW5ld3M7cT04NTt3PTYwMA--/http:/media.zenfs.com/en_us/News/NationalConstitutionCenter/Joint_Session_of_Congress-450x300.jpg"/>
          <p:cNvPicPr>
            <a:picLocks noChangeAspect="1" noChangeArrowheads="1"/>
          </p:cNvPicPr>
          <p:nvPr/>
        </p:nvPicPr>
        <p:blipFill>
          <a:blip r:embed="rId2" cstate="print"/>
          <a:srcRect/>
          <a:stretch>
            <a:fillRect/>
          </a:stretch>
        </p:blipFill>
        <p:spPr bwMode="auto">
          <a:xfrm>
            <a:off x="4267200" y="3200400"/>
            <a:ext cx="4400550" cy="2933700"/>
          </a:xfrm>
          <a:prstGeom prst="rect">
            <a:avLst/>
          </a:prstGeom>
          <a:noFill/>
          <a:effectLst>
            <a:softEdge rad="203200"/>
          </a:effectLst>
        </p:spPr>
      </p:pic>
    </p:spTree>
    <p:extLst>
      <p:ext uri="{BB962C8B-B14F-4D97-AF65-F5344CB8AC3E}">
        <p14:creationId xmlns:p14="http://schemas.microsoft.com/office/powerpoint/2010/main" val="2288812755"/>
      </p:ext>
    </p:extLst>
  </p:cSld>
  <p:clrMapOvr>
    <a:masterClrMapping/>
  </p:clrMapOvr>
  <p:transition xmlns:p14="http://schemas.microsoft.com/office/powerpoint/2010/main" advTm="4599">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Like the Roman model, the American government is bicameral. Each of the fifty states elects two Senators to represent them in Congress. </a:t>
            </a:r>
            <a:r>
              <a:rPr lang="en-US" sz="3200" b="1" dirty="0" smtClean="0">
                <a:solidFill>
                  <a:schemeClr val="accent1">
                    <a:lumMod val="50000"/>
                  </a:schemeClr>
                </a:solidFill>
                <a:cs typeface="Arial" pitchFamily="34" charset="0"/>
              </a:rPr>
              <a:t>The United States Constitution allots seats in the House of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Representatives based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the population of each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state. </a:t>
            </a:r>
            <a:r>
              <a:rPr lang="en-US" sz="3200" b="1" dirty="0" smtClean="0">
                <a:solidFill>
                  <a:schemeClr val="tx2">
                    <a:lumMod val="60000"/>
                    <a:lumOff val="40000"/>
                  </a:schemeClr>
                </a:solidFill>
                <a:cs typeface="Arial" pitchFamily="34" charset="0"/>
              </a:rPr>
              <a:t> Each state has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at least one of the 435</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seats in the House of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Representatives.</a:t>
            </a:r>
          </a:p>
        </p:txBody>
      </p:sp>
      <p:pic>
        <p:nvPicPr>
          <p:cNvPr id="7" name="Picture 4" descr="http://l.yimg.com/bt/api/res/1.2/LgyHLLu5mNOtl941zp8cNA--/YXBwaWQ9eW5ld3M7cT04NTt3PTYwMA--/http:/media.zenfs.com/en_us/News/NationalConstitutionCenter/Joint_Session_of_Congress-450x300.jpg"/>
          <p:cNvPicPr>
            <a:picLocks noChangeAspect="1" noChangeArrowheads="1"/>
          </p:cNvPicPr>
          <p:nvPr/>
        </p:nvPicPr>
        <p:blipFill>
          <a:blip r:embed="rId2" cstate="print"/>
          <a:srcRect/>
          <a:stretch>
            <a:fillRect/>
          </a:stretch>
        </p:blipFill>
        <p:spPr bwMode="auto">
          <a:xfrm>
            <a:off x="4267200" y="3200400"/>
            <a:ext cx="4400550" cy="2933700"/>
          </a:xfrm>
          <a:prstGeom prst="rect">
            <a:avLst/>
          </a:prstGeom>
          <a:noFill/>
          <a:effectLst>
            <a:softEdge rad="203200"/>
          </a:effectLst>
        </p:spPr>
      </p:pic>
    </p:spTree>
  </p:cSld>
  <p:clrMapOvr>
    <a:masterClrMapping/>
  </p:clrMapOvr>
  <p:transition xmlns:p14="http://schemas.microsoft.com/office/powerpoint/2010/main" advTm="12533">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458200" cy="5509200"/>
          </a:xfrm>
          <a:prstGeom prst="rect">
            <a:avLst/>
          </a:prstGeom>
          <a:ln>
            <a:noFill/>
          </a:ln>
        </p:spPr>
        <p:txBody>
          <a:bodyPr wrap="square">
            <a:spAutoFit/>
          </a:bodyPr>
          <a:lstStyle/>
          <a:p>
            <a:r>
              <a:rPr lang="en-US" sz="3200" b="1" dirty="0" smtClean="0">
                <a:solidFill>
                  <a:schemeClr val="tx2">
                    <a:lumMod val="60000"/>
                    <a:lumOff val="40000"/>
                  </a:schemeClr>
                </a:solidFill>
                <a:cs typeface="Arial" pitchFamily="34" charset="0"/>
              </a:rPr>
              <a:t>Like the Roman model, the American government is bicameral. Each of the fifty states elects two Senators to represent them in Congress. The United States Constitution allots seats in the House of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Representatives based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population of each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state.  </a:t>
            </a:r>
            <a:r>
              <a:rPr lang="en-US" sz="3200" b="1" dirty="0" smtClean="0">
                <a:solidFill>
                  <a:schemeClr val="accent1">
                    <a:lumMod val="50000"/>
                  </a:schemeClr>
                </a:solidFill>
                <a:cs typeface="Arial" pitchFamily="34" charset="0"/>
              </a:rPr>
              <a:t>Each state has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at least one of the 435</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seats in the House of </a:t>
            </a:r>
            <a:br>
              <a:rPr lang="en-US" sz="3200" b="1" dirty="0" smtClean="0">
                <a:solidFill>
                  <a:schemeClr val="accent1">
                    <a:lumMod val="50000"/>
                  </a:schemeClr>
                </a:solidFill>
                <a:cs typeface="Arial" pitchFamily="34" charset="0"/>
              </a:rPr>
            </a:br>
            <a:r>
              <a:rPr lang="en-US" sz="3200" b="1" dirty="0" smtClean="0">
                <a:solidFill>
                  <a:schemeClr val="accent1">
                    <a:lumMod val="50000"/>
                  </a:schemeClr>
                </a:solidFill>
                <a:cs typeface="Arial" pitchFamily="34" charset="0"/>
              </a:rPr>
              <a:t>Representatives.</a:t>
            </a:r>
          </a:p>
        </p:txBody>
      </p:sp>
      <p:pic>
        <p:nvPicPr>
          <p:cNvPr id="6" name="Picture 4" descr="http://l.yimg.com/bt/api/res/1.2/LgyHLLu5mNOtl941zp8cNA--/YXBwaWQ9eW5ld3M7cT04NTt3PTYwMA--/http:/media.zenfs.com/en_us/News/NationalConstitutionCenter/Joint_Session_of_Congress-450x300.jpg"/>
          <p:cNvPicPr>
            <a:picLocks noChangeAspect="1" noChangeArrowheads="1"/>
          </p:cNvPicPr>
          <p:nvPr/>
        </p:nvPicPr>
        <p:blipFill>
          <a:blip r:embed="rId2" cstate="print"/>
          <a:srcRect/>
          <a:stretch>
            <a:fillRect/>
          </a:stretch>
        </p:blipFill>
        <p:spPr bwMode="auto">
          <a:xfrm>
            <a:off x="4267200" y="3200400"/>
            <a:ext cx="4400550" cy="2933700"/>
          </a:xfrm>
          <a:prstGeom prst="rect">
            <a:avLst/>
          </a:prstGeom>
          <a:noFill/>
          <a:effectLst>
            <a:softEdge rad="203200"/>
          </a:effectLst>
        </p:spPr>
      </p:pic>
    </p:spTree>
  </p:cSld>
  <p:clrMapOvr>
    <a:masterClrMapping/>
  </p:clrMapOvr>
  <p:transition xmlns:p14="http://schemas.microsoft.com/office/powerpoint/2010/main" advTm="5112">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10600" cy="6001642"/>
          </a:xfrm>
          <a:prstGeom prst="rect">
            <a:avLst/>
          </a:prstGeom>
          <a:ln>
            <a:noFill/>
          </a:ln>
        </p:spPr>
        <p:txBody>
          <a:bodyPr wrap="square">
            <a:spAutoFit/>
          </a:bodyPr>
          <a:lstStyle/>
          <a:p>
            <a:r>
              <a:rPr lang="en-US" sz="3200" b="1" dirty="0">
                <a:solidFill>
                  <a:schemeClr val="accent1">
                    <a:lumMod val="50000"/>
                  </a:schemeClr>
                </a:solidFill>
                <a:cs typeface="Arial" pitchFamily="34" charset="0"/>
              </a:rPr>
              <a:t>The framers of the American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Constitution borrowed the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Roman idea of sharing power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among many groups.</a:t>
            </a:r>
            <a:r>
              <a:rPr lang="en-US" sz="3200" b="1" dirty="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president can veto a law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made by </a:t>
            </a:r>
            <a:r>
              <a:rPr lang="en-US" sz="3200" b="1" dirty="0" smtClean="0">
                <a:solidFill>
                  <a:schemeClr val="tx2">
                    <a:lumMod val="60000"/>
                    <a:lumOff val="40000"/>
                  </a:schemeClr>
                </a:solidFill>
                <a:cs typeface="Arial" pitchFamily="34" charset="0"/>
              </a:rPr>
              <a:t>Congress, but </a:t>
            </a:r>
            <a:r>
              <a:rPr lang="en-US" sz="3200" b="1" dirty="0" smtClean="0">
                <a:solidFill>
                  <a:schemeClr val="tx2">
                    <a:lumMod val="60000"/>
                    <a:lumOff val="40000"/>
                  </a:schemeClr>
                </a:solidFill>
                <a:cs typeface="Arial" pitchFamily="34" charset="0"/>
              </a:rPr>
              <a:t>under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American </a:t>
            </a:r>
            <a:r>
              <a:rPr lang="en-US" sz="3200" b="1" dirty="0" smtClean="0">
                <a:solidFill>
                  <a:schemeClr val="tx2">
                    <a:lumMod val="60000"/>
                    <a:lumOff val="40000"/>
                  </a:schemeClr>
                </a:solidFill>
                <a:cs typeface="Arial" pitchFamily="34" charset="0"/>
              </a:rPr>
              <a:t>system, a vote of two-thirds of each house of Congress can override the president’s veto. </a:t>
            </a:r>
            <a:r>
              <a:rPr lang="en-US" sz="3200" b="1" dirty="0" smtClean="0">
                <a:solidFill>
                  <a:schemeClr val="tx2">
                    <a:lumMod val="60000"/>
                    <a:lumOff val="40000"/>
                  </a:schemeClr>
                </a:solidFill>
                <a:cs typeface="Arial" pitchFamily="34" charset="0"/>
              </a:rPr>
              <a:t> Every </a:t>
            </a:r>
            <a:r>
              <a:rPr lang="en-US" sz="3200" b="1" dirty="0" smtClean="0">
                <a:solidFill>
                  <a:schemeClr val="tx2">
                    <a:lumMod val="60000"/>
                    <a:lumOff val="40000"/>
                  </a:schemeClr>
                </a:solidFill>
                <a:cs typeface="Arial" pitchFamily="34" charset="0"/>
              </a:rPr>
              <a:t>elected official must follow the law. </a:t>
            </a:r>
            <a:r>
              <a:rPr lang="en-US" sz="3200" b="1" dirty="0" smtClean="0">
                <a:solidFill>
                  <a:schemeClr val="tx2">
                    <a:lumMod val="60000"/>
                    <a:lumOff val="40000"/>
                  </a:schemeClr>
                </a:solidFill>
                <a:cs typeface="Arial" pitchFamily="34" charset="0"/>
              </a:rPr>
              <a:t> Even </a:t>
            </a:r>
            <a:r>
              <a:rPr lang="en-US" sz="3200" b="1" dirty="0" smtClean="0">
                <a:solidFill>
                  <a:schemeClr val="tx2">
                    <a:lumMod val="60000"/>
                    <a:lumOff val="40000"/>
                  </a:schemeClr>
                </a:solidFill>
                <a:cs typeface="Arial" pitchFamily="34" charset="0"/>
              </a:rPr>
              <a:t>the president can be removed from office by Congress for what the Constitution describes as “high crimes and misdemeanors.”</a:t>
            </a:r>
            <a:endParaRPr lang="en-US" sz="3200" b="1" dirty="0">
              <a:solidFill>
                <a:schemeClr val="tx2">
                  <a:lumMod val="60000"/>
                  <a:lumOff val="40000"/>
                </a:schemeClr>
              </a:solidFill>
              <a:cs typeface="Arial" pitchFamily="34" charset="0"/>
            </a:endParaRPr>
          </a:p>
        </p:txBody>
      </p:sp>
      <p:sp>
        <p:nvSpPr>
          <p:cNvPr id="3074" name="AutoShape 2" descr="data:image/jpeg;base64,/9j/4AAQSkZJRgABAQAAAQABAAD/2wCEAAkGBhQSERQUExQVFBQWFRUYFBgVFRQVFRUYFxQVFxYUFxQXHCYeFxkjGRUUHy8gIycpLC0sFR4xNTAqNSYrLCkBCQoKDgwOGg8PFykcHBwqKSwpKSwpKSkpKSksLCkpKSkpLCwpKSkpKSkpKSkpKSwpKSwpKSkpNSwpLCkpLCkpKf/AABEIAMAA7wMBIgACEQEDEQH/xAAcAAABBQEBAQAAAAAAAAAAAAAGAQIDBAUABwj/xABOEAACAAMFAwcEDAwGAgMAAAABAgADEQQFEiExBkFRBxMiYXGBkVRzobEUFyMlMjVCUpLB0dIVJDNicoKio7LC0/AWQ7PD4fFTkzREdP/EABkBAAMBAQEAAAAAAAAAAAAAAAECAwAEBf/EACgRAAICAgECBQQDAAAAAAAAAAABAhEDITESQQQTIlGBIzIzYUJxof/aAAwDAQACEQMRAD8Ai2l25t8u2WmWlqdUScwUBZXRXcM0P1xLsvtrbptoCPapjLgY0KyRmKU0QQNbZml42zz7eoRLsgy+yOkMsD1/ZiFuz0nGPl8Lj2PTrVtJOUAc8xY5AUUk92GA/arba3y54WXamQYFJAWUwqSa5lOqNhFkqcWIMdBU6dQHGAvbbO0jKnuaetopLg4/DpOVNDzyh3lTO2P9CR/Tj0SXtDaqD3YnIfJUHQdUeMOvGPWFnOAMkcUFKllOnYYWGyniYqKVL3Ev/ai2S7O7LaGDDDQhUyqwB1BrAaeUG8fLJv0JH9ONvam0YrJN6OE9CvD4Q3wACYf+oE+SvhlFw2v8PT9m9uLSZAM2bMmNiYVwruIoOio3dUa42tntWjzBkdUpuO8ikA2zO0kmzyAjzERsTEhiS2ZG7d2wRyr0WcjskxXAVvgtX5J3Q64OTJ+Sl7ggOUK8aD8cm/Rk/wBOCHYzbO2TZkwTbS7gKpFebWhJ/NQbo89lnojsEFuwK1edn8lN1d5iUXs9DPCKg3R6Eb8nMDSa4pv6J+rOPPr724t6Wiaq2uYqhiAAsqg04oTxgzD0yBA7Y8xv01tE7zjQ83Ry+FipN2b2z+29ve0S1e1TGUk1BEoVy4hKjdBwdqJw1mMT1U+yPMNlErakHUx9EHq2WmevWYMNoXxSUZJIxNrttrbLnKsq0zEGAEiko54jnmh3Ript/eNR+OTDmPkyeI4S4TbVvxkebX1tGHK+Ev6S/wAQhG3Z14oRcE2ux7L+Hp9PyxqP0fsjB2r2stkqSpS0OrGZQkBPmk06SmLGBVNXY03A5CMDbybWTKIP+Z/KYo9I4MSvIkZP+P7y8sm/Rk/040Lt28t5rW1TG01WUPUkCgEaN0zcNcs8s/GJxZ2Z4KMdIJbRtzbgB+MzB+rL+7EH+Orw8qmH9WSP5Ix7XNyivjy6qxQ4Tafb28fKpg/VlfcjNtXKReSrUW2bXfVLP/Tis83Iim451jCtzdEdsMgM2/bSvTy2Z/65H9OO9tK9PLZn0LP/AE4FSYkSaAagV4A7oekKE3tpXp5bM/8AXI/pwXclm3VutV4rKtFoabLMqaxVklDNcFD0UB3mPKK00MHXIlney+YneuXACV9sl/H7X59/XD9jpmG0g/mPpnwhu2p98LX59/qhuybUtIOR6L6thG7UxzfyPUl+P4DwW5QMQlHEclxAKTxz3DrgK2yztA0rzaadrQaSbNiOM0oBlnlXt3iAjbibS08TzaU/azis+Di8M0p2zEaCG2bbTD+Slqg4sS7H1AQNo8TDjCpUVyT8wnt20lomqUeZVTSowqBkaxkWqeVHWYuvbVWuFQSd7DTsEZkyczsCdARWg0FYZbJOTSpMtpcFpoGEpiDvFD45xuXTs7Plhpqtzc3CQo1DCmasN4MEdw2wlQN1axpW6Z0fk10yOcI5t6KLEls8zluCKjspwI1EGGwM3CZxArknCuraQKzVpMmdbHx3wV7ALXn9/wAD+aAvuL5XeG2GCWvEfgEdZ6Hr1jzC9z+MTvON649PE/OmGnif+o8rvNqzpvnH/iMHIR8HyzQ2RQG1KD8xvqg6ElFIAcg7hj17jAJsrnaBX5j76cI0do7cqHmJWpAM5zmVBpRFr1VJOukNDgXxSvJoqbUJztqohxUVVJGeYrUVEYtosjymFcjWoy3g9cF11WGWyjor2GLV43ehUigGUS6leyyjPpWwWG1tpH+ZXtVTEVvvqdPVVcKcJqMK4d1Ill2AVanyTTxFfti7IkLXMRQ506dowHlFaYhQHThGhdqilez+6QWy7ulPLzUHjXTvgdSyiW7J3pwKjUHrEBKhp5XKNMS0oDTLwis0pc61rFq1KejFRlMOc5VmGqnPcdYybWmQ7Y2LUhwtXhkYxbWch2wyAyqXzzhTMqKbq1HVCM2Y4DLtzrDvhGtKCHFIoPeRD42X/wDPO9cuARxQkVr1jQwdciPxsvmJ3rSMzEe2o98LX55vqiPZRK2pRT5LVhdtm98LX55vUIj2Q/8AlCu9H9QpHL3PVk/p/AYX7tBzGAYSSxIUA0qVFaE7tRx1gQvewTrQ5nuqqKBQqktQCtNd+esa23tpFbIB8NZxJI4YDTvyiwl7GatDSorU0pWKy0zz4LQFPZ6axzyThJrBUblDKTwjMmWcYWBpv/4gDpoGiY6wzAJhU5BwRw7Kn0d8PtTKrEYgeyKpKs61yUsoY9RZQfQTDpWTboNrFLDyyDNeWKHEEqMst60OgpSudYc1zSnCYyxqgIo3zTvz10hpsLWeaZbGhOcs7nWuRHHgYWbKMoM7gKN4GEYjurEJJpnZHpasH7xtQE4gDIZV3nrMF2wLECeRxT1GAS0glyTvNYO+T8dCcdaMvaej/wAw9bRNzbxyTDATsxXXsjye1Hpufz2P7Rj1IWpjkVFOsx5Qz1J7T64GQfwff4NHZ+0OkxnlhGYAqA7YRVt+hr2Q/mipm86yvMY4jTPXWnCKN3ivOHhh+yM61zMEypyzB66VENFaJ5Jeu2Ftntc6SMXN40IrkQKUHEiOvDaIAlebcMNciQDQGle+OWfMoGHSWlVAyXsbfXroYhtV7vhmEphU1J/NPAEjPuiVWX7ckd1ziFYk1xtUV3AZeOsWHOfCBBb/AJvFabgRUDqETrtNMGqqe8j7Yv0nD1bDG6r/ADKbMkroewxev+6hPlrPs0yWGQ1wOwVuwVyMBVmtomAkZEarr/2IYZ5PZC0NVmr7NxMFdMLAZ0YERIWXge+nqjOs4GOX+i1YvzF4QULIitRXA1OEYFrFcO6pjZti9BuqMG1nQ8IdCsq0104RJhJFcgK5Cu+mtPrhk5qsTxh0pR36CGFJXIClcA0Uht+prpugz5EPjZfMTvWkAzzDrnmKHug55EPjZfMTv5IBivtuffG1+eb1CKmztuVJ6sTTot6RlXwifbs++Ns8+3qWMSxpWboO/siCWz0JTqFfo1tobfzmA1FRNBIFD8lhrFyzTaNkd+/hGDeZlgALTEGBJGg1yjTu/wCT2CsUktnJB6PTuYRLE016BVQsx0oN4jw623m844nyr8kaAbhTeeuPS+UK9Cl1S5OL8s6LrqEONu6g9MeWQ0UI2IIR1qpELCw4h67OmyZt2c7aMwsoMCDRsRUBSrbiTT0wJXVdAm2KeQXefTB0zVQCtayx698bGyl6VumZUA8wJkvPsqn7LjwhuwM7OdKPwQqzB1FgUb+FT4wG11IpGL8tv2POpc85EHsg22Hv9FxSy2CY7AqGNFfo0oG49RgElCigdQh+GsbpvYvU0qPdcLUJemhyGgy3nfHkbzOjUGsGezl7PMu6pJrLSYh/UBAJ7iDHmzTjhA6vqiUo2zow5Fjiy9IvUy8YUAlqUJ3U39fZGc8wk1JqagknXKEEdSKJUQbsOLsM7mwZcr2QhGIAEB0qMxnqNTEW0FmL3eLSaUZ5YlqrYgoLUOI72O8bovbIkzbAwTozJZmSy3Coqp7AreiMm47HztgtihgD0XwbqogZZg7SCP1RB6I3YPMk4tN8UCkLCA1jowCayzsLBt1c+zfGu1DmuYMYaiCy6tm35gzCrMBU51w9gpv74WQ8GNstOclgahGrGg0qMOdbMEzEumE4SddPg5ZERoWG8+dBNAGHwhrTrB4QtGbtjryI5o92cDVrGnfG7eg9zOuojAtbHKGiKVxQ8R6fRElmKhhiBYaZEKddd8RBjE0sFiFrSuhp4QwBrIBlnSpoe/LLwg55ExS9kz/yJ38kBVrsLSyA2/SlNK07oNORZaXuvmZ/X/44ASptz8ZWzz7fwpGCgPOUBpkc+GUb+2q0vG2Af+d/SAfrgelpWbn0stMhEY8nbl1jXwPttjRUqrVNRvjXsLEmX3CMy3GWEIFMZI03UIrGxcBq8iu8juzikjjjwS8qEwiZZpO5JLN3zGXXuSAqCLlAtBe8Z9WLYcCCvyQJakKOoFj4wOw64FZwhYSOrBQAl2UtuGz26VXJ0lsO0MVb9kiNvYKbS1MPnSXr14Sp+swDWSaVbLfkescILtjJtLYp4yZvqBicvuR1Q/DJAWVoWAyAZgOoYjQQlYRHqK8c/HOOihyoMdjp5FitY+SGY67zJWvqECD7uyCbZy9AtjtMtiAACUOlTMBqvXmK98DLrSn98IV8jLgbCwkKBBAblwW7DZ7ZKr+UlpTrNSrdmVI0dk2AtSg6MrqcurIQLSXoR6f78II9mpeK2SFrTExBPUFY+mlIV8orBeiQO2uyc1MmSz8h2XuBND4UhqSagmoFOO/qje29seC2uaZTFV+81U/wiB6sPLklFhDsdsw9qmKwpzazcLZEnooHJA71HaRHssm14VEsIyrTomqlWGlKDOuu6BDktmS0silWBYzJrTgNUJKqlR+gqmNy2TJMnnJtFlOwJViAnOMwK9HcW3cdNI48km5Ud2GCqzI2q2NkTyzjEk0L8kgjqDLurxjze6EZbRTTosD3EfXHpNqusouImXhUBlc1ExVIFVJqcQzOeXZAFYbKQzuci5OEHUJXKvbkYfG9Es0a2ie9m9z7SIHrS2gjZvZqKO0dnbGLaNe6LI52RAxytnlCRalW5gmAUGWEniCcwfE5wwCGcc9a7z2k+mDfkUX32TzM/wDkgLeQakAVANKg1FaV1g15E/jZPMTv5IASvtwffK2efb+FIHEVTM6RNKVNNeyCDbqYBedsqQPdzqR8xIq3Psja7TWbIklpeYx4pYFVyIzatQeqIx5OzL+NfBVtcpVlNhAUZdvjGhcDVeSBriFPpRoNyX2vA1JJL7sUxBn4xo3RyfWxGklpSgKyl/dENOlU0zzyisjkiBe19oV7famT4POkCvFAqN+0pjHMGl68md4vOmuLPiDzpjDDMl1o8wsNWG4iA2bLKllYFWUlWUijKymjKRuIII7oZCsZGjZJYKKaZ1YE1IyABrlGeNQKEk6AAknsAzMF+yeyE+0S1nS0qhxDM0JwthbI6Uzg8AMaw2eXMtdnRujL6BnHPRFaZNOW4gUgykXtc0p8aGaGoQMAtDCjDgQV0gJtsoybROluAk1EKMtQaMwUa79d0Z9YTkdOlQR2qRdH+XMvFeHQkso7nwn0xhWmRLU+5zGmrTVpRkkHgVxNXtBiEN1QtRw9MEx31QyZrFmTYy24gcaVhLXd7o1CK5AgjMEEVBECzMqwohShGoh9okNLw84jy8QquNWQMOK4gKjshrQBggk2SmfjlnalfdRlxyOUDAnr84eIjRsd5NKdHUAlDiFcwTu0hWrHjJJMOeU258UpLQBQy2IIHzGpXuBofGPN6RuXntfa54KzJvQIoVRFVSOByJp3xiiKPZGKpHonJdZmEmc5FFmzlloTvMtQz/xgf9Ru3kJ6v+WZxi0mSwejmcIdaUpuyPXGjyd3V7IuOSoyfHaGQ/neyJmp4EUFYw7NdVqtEwylmFiMphyAQDXGRWmdRTfTQxxzXqO/FL0/0Zt83rLllOcclKjFhFdMwijiaa7oFpd8tNd3OTE5LqAvyV7hFnlCkiVbDIV8fMqodqUBmsMT0G4AFB3QPWafgYNQHqNRXvEWhCkQyZOpmreU0tLBOuKNF7LZjKlM9omS25rGyrZVmhqNQ9PnRn3RhyZhmlZYKqWZQpdsK1PFzkIN7RsLasMtRKJKycJK9NatQthcZEZHfD8ETz61UxthrTEaVABpXKoGhpEYEE927GNMt72a0zPYhHSHOL05qliF5oE4SSBrUgddIMZfI5ZW0n2mnbJ/pxOWWMXTHUG9nm8mSTkpwoFDPiNBxZhUZikGHI9JK3ygIArZ5rCmlDgp6oJJnJRZzQ85PBChcmTQDSmGka+xXJ3JsdsWekyczCW6AOUK0IHBAdwhFmi3QzxsS+bBL9kT/c5ZxTCTVVqchqSIv3BKlSxhlqJbE1YAUDkb6aVp6t8ee7XbVT5d4WtFcYVnEAGlR0VO/titd+2835ZGtcXQr2CijSOdY5xlZ0NxcaPZ+crmAT2CGNNPzG/ZHraAKTtO5FedTPiiEmvXWLkvaht7qf1B9Rjos5+lhRMvBq4URGfcrWiWhPXRQ5p3R5/eF2fhBrSbXYhYpwNUno2L2Q0s4ABiQNQgfC3gjIRcvu8zPllOcaWDSrSmaWcusHL+xvjH/DwYMwtD9GtejLpllvSjHxgN60FR3sbstYPYU/nZLOr0KnFRgRqVIoDu3EGDuTeUm0HFO52XMIoSk2YEbT5tKHIDPxMec/4klE1eY7neSgBPciAeiLEjaWVUBS2f5p+yCm+5nH9HoO0l72SXYyk1TOlgABSjTjTjnvpvJjxvad7M09fY8kS5QlgUCYCWJJJI3jSh7Y1712nUsM2wgZdp1yjCvG0rN6Sk1yBqBu03xRMWirYxKZsLIBwNfQeEbS7PS6fBpwpGRKs43nPflGnY7wZBTJhuqwFO/wCqFYaKtqQyaAjXQ6A9cZU69UY5kZZDpDSCd75JFMCbq0fMgajvhx2rfciDtJPpAHVGsMU+wIi0q2hHcfrEH/JrtAAZizpmOgBUTCGw51BXFWhzbPqHCM0bUufkyh2lvtiWx3rz7hGWzFiyqnO9EVY0+Ea5QJbQVGmG17bXpJkzJi4GKJNwL0Ok2WAUA0xEeEeIgcTU51PE1zMe8WPk/sE6XQ81aDTMySqYToSvNtiHeYH725D1JJs1qKjck9MY7pqEGm7NSeuGx1HkSezygwkE98cm1vs4JMgzUHypB53KvzAA/XkDSBgnMjRhqDkw7VOYi12TPatgDztyS5JYoh9krMZSVbCZ0yoDDTI/VAxsWokz7Ra0mlZVlRiyhQptEujULKMgpwnL5xFCN8lw2pluNVGjTpyNTcnOlmr2kgQKWq3mXLnIP85VRv0VbEa+JiL+6jojH6TdmRbbY06bMmv8Oa7O3axJpXgK07ogpClovWy5nlqjHPEK5buHbrFSBQIg85Jr4ly5k6zzUDS5i84gotAylVbI8VIy/NgDIoaHKkXbnthlTQ4bCQrUPbuPVAe0Zcn0FNv+S1AylgugPNkdgqDh7qQL+yp0t2eSygFieaYkrQnQNT6oCv8AHUz5svt6Q9G6OO3T/NlftfbHPKDlyXjoN7bfMyevSmTLORkZaSyR286pq1e7siXYFpns9MXOFcEzNgaaCmsAf+N5lfgy+6v2wW8mW07TrwSWQBWVNOQ4Bd9euEWKnY7lpgFyiD31tvnz/AkD1ab4IuUX41tvnz/AkDsdZylr8JOMgaDuhvs9uMQoucKw6oXQ2yYXjM+c3iYT2c/dw3RFQQ4DqEbQdi+zH/sRwtT8YSg4CJJEsVrwjGdjVqTn6YlDEb4WkcGg2KNLnjHYzxh2KELQLCQTphrSunbEeI8fX9kOLx3cY1mobU8fXCMYf3RGx3wUBo9j5I9nUFhM9pas86a5VlIV0SWebC4ga0xIxoOMHkqSyaTXI3LOUNTqDijU7SYzthZGC7rGpUoRIl1VgQakVJI3VJr3xvD+6H6om1bGQ2UeIoeKmo8cj4xnz/YlreZImcxaHlgc6rqrOldK1Fc40DKFdM+rIw20ocPwjw4+mNVGsBL12Zk2dhzJEmzIkwOmNnVlmMGmnCR0SCFKkNlh0plHlW09haTOCEhhzYZGU1DKSa94IoRHsO1TDCUHwmQhQNWP974CdprqD2aVJUqZks4g2VASDiSu4HMV6gYylUlY6TcWkCFjnK0oyQq42DHEWIqRmqgU7c67orWcLhJXNkImA4aEMtMQyzPozEQzZEyUy41ZGBDLiFPgkUYHRgCBoaRo2meJhW0BvyjYJ4yJViQC/AgrmB+b1xQkZ1rJLkkAVochQZjhEQi3eMlhmTUBmQHKlFoV7iG/ZMVF1hhRcMJhh5BhBC2M0cqwdciw99k8zP8A5IBk1g75GR77S/Mz/UkazUYnKL8a23z5/wBNIHYIuUYe+tt89/tpA5GMPTXujnjpe+OmboAew0COCx0cDDCizEoeMW7P8H198VSRSmp9XYN564UQGFE5mCJMfXFaWK65gAw0Jp46RmtGVlwmIZzwrTDSIGhRxaw8GGUh4jBQ2Y2URKaEHI0Kmh0NGBoeINKd8PmmGQyElyeyWblls7A1SYlMOTy8iTXJTJLZZb1G6NUcqViAUvNC4mw9Grldc2TDiVctY8KsrAOAxohqr8MJH2wya2eWQ3a59dTx1gdItn03dN/yLSK2edLm9SuCezDr6Is2yaAM8qZ55AAak9g9MfK2EVB37jvHYRGxO2ttjqqPaZrqgoqu2Ia1FTq1DxJpG6Q2ejX7eJmTJjqZlMlAwYagcXNeieAHbGFMvFBMKYlDBcxWlBxNd1TrGNdu3syXlMliYmjAMUJG8UII9MDq2lg+MEq2IkUOlTUCpyI3UIzpC+WU81paNzaO345EgZZzp7gjeiJKk173Ez6AjGss+mJSKq4oepvkuOsHxiW9Lx54yyJYl4JQSgaoYhmYuBQYaltBFOKJUSbt2XravuatixBiQcqCqmmWWWWdDxinK1i7LP4pNqcxNRl/WCqcopIaa5duUAPckMNjlcHQjxjgYAzOTf3Qd8jXxtL8zP8AUkAaQdcjB99pfmZ/qSCDsY3KMffW2+e/20gcgk5R/jW2+e/25cDkYUVDHTDHLCOYwewkcI6kLhggFY5ZD/nthQYaTC1gMKEOkTKNIgiaAwxFJyhlYcTDTAQzOrDS8KYaYIrYkLWEi1ZsPyhlx3jtggSsry5dd9IuyJErLFipvpr10NYZOsB1TP7OoxA4pvgXYy1ybDWCy4QUE+bMxistnlpLK76sq4gdND3xqzNnpAoTZglc8LWuate8KfQYGLLamUgjPjxi09/TNMRCjQV07OEK7Drk25l22Qa2aUvbeFoPgOa+uHWew2NSfcZOemKfPag6qgVEYK34wrVnruoxA76axB+FX3s30jG2H0heLPYhrZbIw87NU9mSHx9EPSfZBpYLCT1zJ0z1S1gOW9G+c30m+2ON5k6kntJMamCohDbGUzkmy7HIWStA0pZUwyXIxjGysAxPSBoPmKd8XpV6YTWXJsEvPdYJpI7atAd+EDTXI7qnOG+zOyNsPp9wuvS088VaYELAUJlWVpdeHRwnSkZlquuW4rSYMt0tlPgQBGH7LHAeA+yO9kj5o8B9kCmG4l43Mu5pg/Slg+poLeSG72S9ZZ1HNThpTcu6sAnsocB4CDjketeK9ZYwge5TySNT0V8IZWK+mjC5SB77W3z3+3LgcrBLykj32tvnh/pS4GqQxMQQrRwjmjGEhRCGFBggOJjhHGOjMJ0SRHEkBjI6EIh0dCjDYjh7GGQwjJJKAnM04cO+JXs5XMRWpE8m00yOnpEZmTHrayumR37x3RHMtTEa8dAN4zhkx6nhCZg9cY22OkPEjiusV1iw8B6Hi9CYBCYYWFgWMjgISkOIjoAaOww0rD4RhBNQ2kKBCxwjWCjmWDTkdHvtK8zP9SwGGDPkg+NZXmp38IMawMyOUj42tvnh/py4G49A252Ft868bVNlWSa8t5tUYYKMMCCubA6gxh+1xeXkU7939+GJA2I4iCT2try8infuvvxcs/JHebpi5gLmRhmOFfLfQVFO+MYDjHCCydyUXov/ANRm60mSiPSwPoiH2tLz8im+Mr78GzAwYWCX2s7z8im+Mr78KeTS8/IpvjK+/GMDIiWkFN1cmtu56Xz1jnCVjHOGiN0d/RWarU6wQRrnofYLHyfWNKFbBKrQEFkBbTfi39sJJjI+czOX5y+IjufX5y/SH2x9QyrjlrpZZa9kqX9kOa6h5On/AK5f2QL/AEMfLfOr85fpCFwbxnH1D+Dan8gnbzcsn1R5ryicls55rWmySy/OEc5JVQpVqZzEJahBoKrlxgqQKR5RgMNMEp5Orz8infu/vwntb3l5FO/d/fhhQbURJMEEK8m95eRTv3f34kPJ1eWnsKd+6+/AYUC2GLDboIByc3l5FO8ZX34U8nd5eRTv3X34DGVIHqR0EPtd3l5FO/dffjhyeXl5FO8ZX34w1oHzHCCH2vLy8infuvvxw5O7y8infuvvxjWgfhGEEXtd3l5FO8ZX3448nV5eRTvGV9+MG0DojhBF7XV5eRTvGV9+FHJxefkU7xk/1IwLQOwY8j/xtK83O/gEUm5Nbz8im/Skf1IJuTTYq3We8ZU2dZpkuWEmgsTLIBZMvgsTr1RkK2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http://upload.wikimedia.org/wikipedia/commons/thumb/2/27/Photograph_of_President_Reagan_giving_the_State_of_the_Union_Address_to_Congress_-_NARA_-_198590.jpg/299px-Photograph_of_President_Reagan_giving_the_State_of_the_Union_Address_to_Congress_-_NARA_-_198590.jpg"/>
          <p:cNvPicPr>
            <a:picLocks noChangeAspect="1" noChangeArrowheads="1"/>
          </p:cNvPicPr>
          <p:nvPr/>
        </p:nvPicPr>
        <p:blipFill>
          <a:blip r:embed="rId2" cstate="print"/>
          <a:srcRect/>
          <a:stretch>
            <a:fillRect/>
          </a:stretch>
        </p:blipFill>
        <p:spPr bwMode="auto">
          <a:xfrm>
            <a:off x="5562600" y="914400"/>
            <a:ext cx="2847975" cy="2286001"/>
          </a:xfrm>
          <a:prstGeom prst="rect">
            <a:avLst/>
          </a:prstGeom>
          <a:noFill/>
          <a:effectLst>
            <a:outerShdw blurRad="50800" dist="101600" dir="2700000" algn="tl" rotWithShape="0">
              <a:srgbClr val="000000">
                <a:alpha val="43000"/>
              </a:srgbClr>
            </a:outerShdw>
          </a:effectLst>
        </p:spPr>
      </p:pic>
    </p:spTree>
  </p:cSld>
  <p:clrMapOvr>
    <a:masterClrMapping/>
  </p:clrMapOvr>
  <p:transition xmlns:p14="http://schemas.microsoft.com/office/powerpoint/2010/main" advTm="7161">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In place of a king, the Romans elected two consuls with equal power.  </a:t>
            </a:r>
            <a:r>
              <a:rPr lang="en-US" sz="3200" b="1" dirty="0">
                <a:solidFill>
                  <a:schemeClr val="accent1">
                    <a:lumMod val="50000"/>
                  </a:schemeClr>
                </a:solidFill>
                <a:cs typeface="Arial" pitchFamily="34" charset="0"/>
              </a:rPr>
              <a:t>The consuls served for only one year and could not be </a:t>
            </a:r>
            <a:r>
              <a:rPr lang="en-US" sz="3200" b="1" dirty="0" smtClean="0">
                <a:solidFill>
                  <a:schemeClr val="accent1">
                    <a:lumMod val="50000"/>
                  </a:schemeClr>
                </a:solidFill>
                <a:cs typeface="Arial" pitchFamily="34" charset="0"/>
              </a:rPr>
              <a:t>re-elected</a:t>
            </a:r>
            <a:r>
              <a:rPr lang="en-US" sz="3200" b="1" dirty="0">
                <a:solidFill>
                  <a:schemeClr val="accent1">
                    <a:lumMod val="50000"/>
                  </a:schemeClr>
                </a:solidFill>
                <a:cs typeface="Arial" pitchFamily="34" charset="0"/>
              </a:rPr>
              <a:t>.</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The consuls </a:t>
            </a:r>
            <a:r>
              <a:rPr lang="en-US" sz="3200" b="1" dirty="0" smtClean="0">
                <a:solidFill>
                  <a:schemeClr val="tx2">
                    <a:lumMod val="60000"/>
                    <a:lumOff val="40000"/>
                  </a:schemeClr>
                </a:solidFill>
                <a:cs typeface="Arial" pitchFamily="34" charset="0"/>
              </a:rPr>
              <a:t>held veto power over one another. </a:t>
            </a:r>
            <a:r>
              <a:rPr lang="en-US" sz="3200" b="1" dirty="0" smtClean="0">
                <a:solidFill>
                  <a:schemeClr val="tx2">
                    <a:lumMod val="60000"/>
                    <a:lumOff val="40000"/>
                  </a:schemeClr>
                </a:solidFill>
                <a:cs typeface="Arial" pitchFamily="34" charset="0"/>
              </a:rPr>
              <a:t> Veto </a:t>
            </a:r>
            <a:r>
              <a:rPr lang="en-US" sz="3200" b="1" dirty="0" smtClean="0">
                <a:solidFill>
                  <a:schemeClr val="tx2">
                    <a:lumMod val="60000"/>
                    <a:lumOff val="40000"/>
                  </a:schemeClr>
                </a:solidFill>
                <a:cs typeface="Arial" pitchFamily="34" charset="0"/>
              </a:rPr>
              <a:t>means “I forbid” in Latin, the language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of the </a:t>
            </a:r>
            <a:r>
              <a:rPr lang="en-US" sz="3200" b="1" dirty="0" smtClean="0">
                <a:solidFill>
                  <a:schemeClr val="tx2">
                    <a:lumMod val="60000"/>
                    <a:lumOff val="40000"/>
                  </a:schemeClr>
                </a:solidFill>
                <a:cs typeface="Arial" pitchFamily="34" charset="0"/>
              </a:rPr>
              <a:t>Romans. </a:t>
            </a:r>
            <a:r>
              <a:rPr lang="en-US" sz="3200" b="1" dirty="0" smtClean="0">
                <a:solidFill>
                  <a:schemeClr val="tx2">
                    <a:lumMod val="60000"/>
                    <a:lumOff val="40000"/>
                  </a:schemeClr>
                </a:solidFill>
                <a:cs typeface="Arial" pitchFamily="34" charset="0"/>
              </a:rPr>
              <a:t> Neither </a:t>
            </a:r>
            <a:r>
              <a:rPr lang="en-US" sz="3200" b="1" dirty="0" smtClean="0">
                <a:solidFill>
                  <a:schemeClr val="tx2">
                    <a:lumMod val="60000"/>
                    <a:lumOff val="40000"/>
                  </a:schemeClr>
                </a:solidFill>
                <a:cs typeface="Arial" pitchFamily="34" charset="0"/>
              </a:rPr>
              <a:t>consul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could make a law without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consent of the other. </a:t>
            </a:r>
            <a:r>
              <a:rPr lang="en-US" sz="3200" b="1" dirty="0" smtClean="0">
                <a:solidFill>
                  <a:schemeClr val="tx2">
                    <a:lumMod val="60000"/>
                    <a:lumOff val="40000"/>
                  </a:schemeClr>
                </a:solidFill>
                <a:cs typeface="Arial" pitchFamily="34" charset="0"/>
              </a:rPr>
              <a:t> 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Romans never wanted power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concentrated in one person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again.</a:t>
            </a:r>
          </a:p>
        </p:txBody>
      </p:sp>
      <p:pic>
        <p:nvPicPr>
          <p:cNvPr id="17409" name="Picture 1"/>
          <p:cNvPicPr>
            <a:picLocks noChangeAspect="1" noChangeArrowheads="1"/>
          </p:cNvPicPr>
          <p:nvPr/>
        </p:nvPicPr>
        <p:blipFill>
          <a:blip r:embed="rId2" cstate="print"/>
          <a:srcRect/>
          <a:stretch>
            <a:fillRect/>
          </a:stretch>
        </p:blipFill>
        <p:spPr bwMode="auto">
          <a:xfrm>
            <a:off x="5867400" y="2971800"/>
            <a:ext cx="2623581" cy="3429000"/>
          </a:xfrm>
          <a:prstGeom prst="rect">
            <a:avLst/>
          </a:prstGeom>
          <a:noFill/>
          <a:ln w="9525">
            <a:noFill/>
            <a:miter lim="800000"/>
            <a:headEnd/>
            <a:tailEnd/>
          </a:ln>
          <a:effectLst>
            <a:outerShdw blurRad="69850" dist="114300" dir="2700000" algn="tl" rotWithShape="0">
              <a:srgbClr val="000000">
                <a:alpha val="43000"/>
              </a:srgbClr>
            </a:outerShdw>
          </a:effectLst>
        </p:spPr>
      </p:pic>
    </p:spTree>
    <p:extLst>
      <p:ext uri="{BB962C8B-B14F-4D97-AF65-F5344CB8AC3E}">
        <p14:creationId xmlns:p14="http://schemas.microsoft.com/office/powerpoint/2010/main" val="3771924850"/>
      </p:ext>
    </p:extLst>
  </p:cSld>
  <p:clrMapOvr>
    <a:masterClrMapping/>
  </p:clrMapOvr>
  <p:transition xmlns:p14="http://schemas.microsoft.com/office/powerpoint/2010/main" advTm="3957">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10600" cy="6001642"/>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framers of the American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Constitution borrowed the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Roman idea of sharing power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among many groups.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The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president can veto a law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made by Congress, but under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the American system, a vote of two-thirds of each house of Congress can override the president’s veto. </a:t>
            </a:r>
            <a:r>
              <a:rPr lang="en-US" sz="3200" b="1" dirty="0" smtClean="0">
                <a:solidFill>
                  <a:schemeClr val="tx2">
                    <a:lumMod val="60000"/>
                    <a:lumOff val="40000"/>
                  </a:schemeClr>
                </a:solidFill>
                <a:cs typeface="Arial" pitchFamily="34" charset="0"/>
              </a:rPr>
              <a:t> Every </a:t>
            </a:r>
            <a:r>
              <a:rPr lang="en-US" sz="3200" b="1" dirty="0" smtClean="0">
                <a:solidFill>
                  <a:schemeClr val="tx2">
                    <a:lumMod val="60000"/>
                    <a:lumOff val="40000"/>
                  </a:schemeClr>
                </a:solidFill>
                <a:cs typeface="Arial" pitchFamily="34" charset="0"/>
              </a:rPr>
              <a:t>elected official must follow the law. </a:t>
            </a:r>
            <a:r>
              <a:rPr lang="en-US" sz="3200" b="1" dirty="0" smtClean="0">
                <a:solidFill>
                  <a:schemeClr val="tx2">
                    <a:lumMod val="60000"/>
                    <a:lumOff val="40000"/>
                  </a:schemeClr>
                </a:solidFill>
                <a:cs typeface="Arial" pitchFamily="34" charset="0"/>
              </a:rPr>
              <a:t> Even </a:t>
            </a:r>
            <a:r>
              <a:rPr lang="en-US" sz="3200" b="1" dirty="0" smtClean="0">
                <a:solidFill>
                  <a:schemeClr val="tx2">
                    <a:lumMod val="60000"/>
                    <a:lumOff val="40000"/>
                  </a:schemeClr>
                </a:solidFill>
                <a:cs typeface="Arial" pitchFamily="34" charset="0"/>
              </a:rPr>
              <a:t>the president can be removed from office by Congress for what the Constitution describes as “high crimes and misdemeanors.”</a:t>
            </a:r>
            <a:endParaRPr lang="en-US" sz="3200" b="1" dirty="0">
              <a:solidFill>
                <a:schemeClr val="tx2">
                  <a:lumMod val="60000"/>
                  <a:lumOff val="40000"/>
                </a:schemeClr>
              </a:solidFill>
              <a:cs typeface="Arial" pitchFamily="34" charset="0"/>
            </a:endParaRPr>
          </a:p>
        </p:txBody>
      </p:sp>
      <p:sp>
        <p:nvSpPr>
          <p:cNvPr id="3074" name="AutoShape 2" descr="data:image/jpeg;base64,/9j/4AAQSkZJRgABAQAAAQABAAD/2wCEAAkGBhQSERQUExQVFBQWFRUYFBgVFRQVFRUYFxQVFxYUFxQXHCYeFxkjGRUUHy8gIycpLC0sFR4xNTAqNSYrLCkBCQoKDgwOGg8PFykcHBwqKSwpKSwpKSkpKSksLCkpKSkpLCwpKSkpKSkpKSkpKSwpKSwpKSkpNSwpLCkpLCkpKf/AABEIAMAA7wMBIgACEQEDEQH/xAAcAAABBQEBAQAAAAAAAAAAAAAGAQIDBAUABwj/xABOEAACAAMFAwcEDAwGAgMAAAABAgADEQQFEiExBkFRBxMiYXGBkVRzobEUFyMlMjVCUpLB0dIVJDNicoKio7LC0/AWQ7PD4fFTkzREdP/EABkBAAMBAQEAAAAAAAAAAAAAAAECAwAEBf/EACgRAAICAgECBQQDAAAAAAAAAAABAhEDITESQQQTIlGBIzIzYUJxof/aAAwDAQACEQMRAD8Ai2l25t8u2WmWlqdUScwUBZXRXcM0P1xLsvtrbptoCPapjLgY0KyRmKU0QQNbZml42zz7eoRLsgy+yOkMsD1/ZiFuz0nGPl8Lj2PTrVtJOUAc8xY5AUUk92GA/arba3y54WXamQYFJAWUwqSa5lOqNhFkqcWIMdBU6dQHGAvbbO0jKnuaetopLg4/DpOVNDzyh3lTO2P9CR/Tj0SXtDaqD3YnIfJUHQdUeMOvGPWFnOAMkcUFKllOnYYWGyniYqKVL3Ev/ai2S7O7LaGDDDQhUyqwB1BrAaeUG8fLJv0JH9ONvam0YrJN6OE9CvD4Q3wACYf+oE+SvhlFw2v8PT9m9uLSZAM2bMmNiYVwruIoOio3dUa42tntWjzBkdUpuO8ikA2zO0kmzyAjzERsTEhiS2ZG7d2wRyr0WcjskxXAVvgtX5J3Q64OTJ+Sl7ggOUK8aD8cm/Rk/wBOCHYzbO2TZkwTbS7gKpFebWhJ/NQbo89lnojsEFuwK1edn8lN1d5iUXs9DPCKg3R6Eb8nMDSa4pv6J+rOPPr724t6Wiaq2uYqhiAAsqg04oTxgzD0yBA7Y8xv01tE7zjQ83Ry+FipN2b2z+29ve0S1e1TGUk1BEoVy4hKjdBwdqJw1mMT1U+yPMNlErakHUx9EHq2WmevWYMNoXxSUZJIxNrttrbLnKsq0zEGAEiko54jnmh3Ript/eNR+OTDmPkyeI4S4TbVvxkebX1tGHK+Ev6S/wAQhG3Z14oRcE2ux7L+Hp9PyxqP0fsjB2r2stkqSpS0OrGZQkBPmk06SmLGBVNXY03A5CMDbybWTKIP+Z/KYo9I4MSvIkZP+P7y8sm/Rk/040Lt28t5rW1TG01WUPUkCgEaN0zcNcs8s/GJxZ2Z4KMdIJbRtzbgB+MzB+rL+7EH+Orw8qmH9WSP5Ix7XNyivjy6qxQ4Tafb28fKpg/VlfcjNtXKReSrUW2bXfVLP/Tis83Iim451jCtzdEdsMgM2/bSvTy2Z/65H9OO9tK9PLZn0LP/AE4FSYkSaAagV4A7oekKE3tpXp5bM/8AXI/pwXclm3VutV4rKtFoabLMqaxVklDNcFD0UB3mPKK00MHXIlney+YneuXACV9sl/H7X59/XD9jpmG0g/mPpnwhu2p98LX59/qhuybUtIOR6L6thG7UxzfyPUl+P4DwW5QMQlHEclxAKTxz3DrgK2yztA0rzaadrQaSbNiOM0oBlnlXt3iAjbibS08TzaU/azis+Di8M0p2zEaCG2bbTD+Slqg4sS7H1AQNo8TDjCpUVyT8wnt20lomqUeZVTSowqBkaxkWqeVHWYuvbVWuFQSd7DTsEZkyczsCdARWg0FYZbJOTSpMtpcFpoGEpiDvFD45xuXTs7Plhpqtzc3CQo1DCmasN4MEdw2wlQN1axpW6Z0fk10yOcI5t6KLEls8zluCKjspwI1EGGwM3CZxArknCuraQKzVpMmdbHx3wV7ALXn9/wAD+aAvuL5XeG2GCWvEfgEdZ6Hr1jzC9z+MTvON649PE/OmGnif+o8rvNqzpvnH/iMHIR8HyzQ2RQG1KD8xvqg6ElFIAcg7hj17jAJsrnaBX5j76cI0do7cqHmJWpAM5zmVBpRFr1VJOukNDgXxSvJoqbUJztqohxUVVJGeYrUVEYtosjymFcjWoy3g9cF11WGWyjor2GLV43ehUigGUS6leyyjPpWwWG1tpH+ZXtVTEVvvqdPVVcKcJqMK4d1Ill2AVanyTTxFfti7IkLXMRQ506dowHlFaYhQHThGhdqilez+6QWy7ulPLzUHjXTvgdSyiW7J3pwKjUHrEBKhp5XKNMS0oDTLwis0pc61rFq1KejFRlMOc5VmGqnPcdYybWmQ7Y2LUhwtXhkYxbWch2wyAyqXzzhTMqKbq1HVCM2Y4DLtzrDvhGtKCHFIoPeRD42X/wDPO9cuARxQkVr1jQwdciPxsvmJ3rSMzEe2o98LX55vqiPZRK2pRT5LVhdtm98LX55vUIj2Q/8AlCu9H9QpHL3PVk/p/AYX7tBzGAYSSxIUA0qVFaE7tRx1gQvewTrQ5nuqqKBQqktQCtNd+esa23tpFbIB8NZxJI4YDTvyiwl7GatDSorU0pWKy0zz4LQFPZ6axzyThJrBUblDKTwjMmWcYWBpv/4gDpoGiY6wzAJhU5BwRw7Kn0d8PtTKrEYgeyKpKs61yUsoY9RZQfQTDpWTboNrFLDyyDNeWKHEEqMst60OgpSudYc1zSnCYyxqgIo3zTvz10hpsLWeaZbGhOcs7nWuRHHgYWbKMoM7gKN4GEYjurEJJpnZHpasH7xtQE4gDIZV3nrMF2wLECeRxT1GAS0glyTvNYO+T8dCcdaMvaej/wAw9bRNzbxyTDATsxXXsjye1Hpufz2P7Rj1IWpjkVFOsx5Qz1J7T64GQfwff4NHZ+0OkxnlhGYAqA7YRVt+hr2Q/mipm86yvMY4jTPXWnCKN3ivOHhh+yM61zMEypyzB66VENFaJ5Jeu2Ftntc6SMXN40IrkQKUHEiOvDaIAlebcMNciQDQGle+OWfMoGHSWlVAyXsbfXroYhtV7vhmEphU1J/NPAEjPuiVWX7ckd1ziFYk1xtUV3AZeOsWHOfCBBb/AJvFabgRUDqETrtNMGqqe8j7Yv0nD1bDG6r/ADKbMkroewxev+6hPlrPs0yWGQ1wOwVuwVyMBVmtomAkZEarr/2IYZ5PZC0NVmr7NxMFdMLAZ0YERIWXge+nqjOs4GOX+i1YvzF4QULIitRXA1OEYFrFcO6pjZti9BuqMG1nQ8IdCsq0104RJhJFcgK5Cu+mtPrhk5qsTxh0pR36CGFJXIClcA0Uht+prpugz5EPjZfMTvWkAzzDrnmKHug55EPjZfMTv5IBivtuffG1+eb1CKmztuVJ6sTTot6RlXwifbs++Ns8+3qWMSxpWboO/siCWz0JTqFfo1tobfzmA1FRNBIFD8lhrFyzTaNkd+/hGDeZlgALTEGBJGg1yjTu/wCT2CsUktnJB6PTuYRLE016BVQsx0oN4jw623m844nyr8kaAbhTeeuPS+UK9Cl1S5OL8s6LrqEONu6g9MeWQ0UI2IIR1qpELCw4h67OmyZt2c7aMwsoMCDRsRUBSrbiTT0wJXVdAm2KeQXefTB0zVQCtayx698bGyl6VumZUA8wJkvPsqn7LjwhuwM7OdKPwQqzB1FgUb+FT4wG11IpGL8tv2POpc85EHsg22Hv9FxSy2CY7AqGNFfo0oG49RgElCigdQh+GsbpvYvU0qPdcLUJemhyGgy3nfHkbzOjUGsGezl7PMu6pJrLSYh/UBAJ7iDHmzTjhA6vqiUo2zow5Fjiy9IvUy8YUAlqUJ3U39fZGc8wk1JqagknXKEEdSKJUQbsOLsM7mwZcr2QhGIAEB0qMxnqNTEW0FmL3eLSaUZ5YlqrYgoLUOI72O8bovbIkzbAwTozJZmSy3Coqp7AreiMm47HztgtihgD0XwbqogZZg7SCP1RB6I3YPMk4tN8UCkLCA1jowCayzsLBt1c+zfGu1DmuYMYaiCy6tm35gzCrMBU51w9gpv74WQ8GNstOclgahGrGg0qMOdbMEzEumE4SddPg5ZERoWG8+dBNAGHwhrTrB4QtGbtjryI5o92cDVrGnfG7eg9zOuojAtbHKGiKVxQ8R6fRElmKhhiBYaZEKddd8RBjE0sFiFrSuhp4QwBrIBlnSpoe/LLwg55ExS9kz/yJ38kBVrsLSyA2/SlNK07oNORZaXuvmZ/X/44ASptz8ZWzz7fwpGCgPOUBpkc+GUb+2q0vG2Af+d/SAfrgelpWbn0stMhEY8nbl1jXwPttjRUqrVNRvjXsLEmX3CMy3GWEIFMZI03UIrGxcBq8iu8juzikjjjwS8qEwiZZpO5JLN3zGXXuSAqCLlAtBe8Z9WLYcCCvyQJakKOoFj4wOw64FZwhYSOrBQAl2UtuGz26VXJ0lsO0MVb9kiNvYKbS1MPnSXr14Sp+swDWSaVbLfkescILtjJtLYp4yZvqBicvuR1Q/DJAWVoWAyAZgOoYjQQlYRHqK8c/HOOihyoMdjp5FitY+SGY67zJWvqECD7uyCbZy9AtjtMtiAACUOlTMBqvXmK98DLrSn98IV8jLgbCwkKBBAblwW7DZ7ZKr+UlpTrNSrdmVI0dk2AtSg6MrqcurIQLSXoR6f78II9mpeK2SFrTExBPUFY+mlIV8orBeiQO2uyc1MmSz8h2XuBND4UhqSagmoFOO/qje29seC2uaZTFV+81U/wiB6sPLklFhDsdsw9qmKwpzazcLZEnooHJA71HaRHssm14VEsIyrTomqlWGlKDOuu6BDktmS0silWBYzJrTgNUJKqlR+gqmNy2TJMnnJtFlOwJViAnOMwK9HcW3cdNI48km5Ud2GCqzI2q2NkTyzjEk0L8kgjqDLurxjze6EZbRTTosD3EfXHpNqusouImXhUBlc1ExVIFVJqcQzOeXZAFYbKQzuci5OEHUJXKvbkYfG9Es0a2ie9m9z7SIHrS2gjZvZqKO0dnbGLaNe6LI52RAxytnlCRalW5gmAUGWEniCcwfE5wwCGcc9a7z2k+mDfkUX32TzM/wDkgLeQakAVANKg1FaV1g15E/jZPMTv5IASvtwffK2efb+FIHEVTM6RNKVNNeyCDbqYBedsqQPdzqR8xIq3Psja7TWbIklpeYx4pYFVyIzatQeqIx5OzL+NfBVtcpVlNhAUZdvjGhcDVeSBriFPpRoNyX2vA1JJL7sUxBn4xo3RyfWxGklpSgKyl/dENOlU0zzyisjkiBe19oV7famT4POkCvFAqN+0pjHMGl68md4vOmuLPiDzpjDDMl1o8wsNWG4iA2bLKllYFWUlWUijKymjKRuIII7oZCsZGjZJYKKaZ1YE1IyABrlGeNQKEk6AAknsAzMF+yeyE+0S1nS0qhxDM0JwthbI6Uzg8AMaw2eXMtdnRujL6BnHPRFaZNOW4gUgykXtc0p8aGaGoQMAtDCjDgQV0gJtsoybROluAk1EKMtQaMwUa79d0Z9YTkdOlQR2qRdH+XMvFeHQkso7nwn0xhWmRLU+5zGmrTVpRkkHgVxNXtBiEN1QtRw9MEx31QyZrFmTYy24gcaVhLXd7o1CK5AgjMEEVBECzMqwohShGoh9okNLw84jy8QquNWQMOK4gKjshrQBggk2SmfjlnalfdRlxyOUDAnr84eIjRsd5NKdHUAlDiFcwTu0hWrHjJJMOeU258UpLQBQy2IIHzGpXuBofGPN6RuXntfa54KzJvQIoVRFVSOByJp3xiiKPZGKpHonJdZmEmc5FFmzlloTvMtQz/xgf9Ru3kJ6v+WZxi0mSwejmcIdaUpuyPXGjyd3V7IuOSoyfHaGQ/neyJmp4EUFYw7NdVqtEwylmFiMphyAQDXGRWmdRTfTQxxzXqO/FL0/0Zt83rLllOcclKjFhFdMwijiaa7oFpd8tNd3OTE5LqAvyV7hFnlCkiVbDIV8fMqodqUBmsMT0G4AFB3QPWafgYNQHqNRXvEWhCkQyZOpmreU0tLBOuKNF7LZjKlM9omS25rGyrZVmhqNQ9PnRn3RhyZhmlZYKqWZQpdsK1PFzkIN7RsLasMtRKJKycJK9NatQthcZEZHfD8ETz61UxthrTEaVABpXKoGhpEYEE927GNMt72a0zPYhHSHOL05qliF5oE4SSBrUgddIMZfI5ZW0n2mnbJ/pxOWWMXTHUG9nm8mSTkpwoFDPiNBxZhUZikGHI9JK3ygIArZ5rCmlDgp6oJJnJRZzQ85PBChcmTQDSmGka+xXJ3JsdsWekyczCW6AOUK0IHBAdwhFmi3QzxsS+bBL9kT/c5ZxTCTVVqchqSIv3BKlSxhlqJbE1YAUDkb6aVp6t8ee7XbVT5d4WtFcYVnEAGlR0VO/titd+2835ZGtcXQr2CijSOdY5xlZ0NxcaPZ+crmAT2CGNNPzG/ZHraAKTtO5FedTPiiEmvXWLkvaht7qf1B9Rjos5+lhRMvBq4URGfcrWiWhPXRQ5p3R5/eF2fhBrSbXYhYpwNUno2L2Q0s4ABiQNQgfC3gjIRcvu8zPllOcaWDSrSmaWcusHL+xvjH/DwYMwtD9GtejLpllvSjHxgN60FR3sbstYPYU/nZLOr0KnFRgRqVIoDu3EGDuTeUm0HFO52XMIoSk2YEbT5tKHIDPxMec/4klE1eY7neSgBPciAeiLEjaWVUBS2f5p+yCm+5nH9HoO0l72SXYyk1TOlgABSjTjTjnvpvJjxvad7M09fY8kS5QlgUCYCWJJJI3jSh7Y1712nUsM2wgZdp1yjCvG0rN6Sk1yBqBu03xRMWirYxKZsLIBwNfQeEbS7PS6fBpwpGRKs43nPflGnY7wZBTJhuqwFO/wCqFYaKtqQyaAjXQ6A9cZU69UY5kZZDpDSCd75JFMCbq0fMgajvhx2rfciDtJPpAHVGsMU+wIi0q2hHcfrEH/JrtAAZizpmOgBUTCGw51BXFWhzbPqHCM0bUufkyh2lvtiWx3rz7hGWzFiyqnO9EVY0+Ea5QJbQVGmG17bXpJkzJi4GKJNwL0Ok2WAUA0xEeEeIgcTU51PE1zMe8WPk/sE6XQ81aDTMySqYToSvNtiHeYH725D1JJs1qKjck9MY7pqEGm7NSeuGx1HkSezygwkE98cm1vs4JMgzUHypB53KvzAA/XkDSBgnMjRhqDkw7VOYi12TPatgDztyS5JYoh9krMZSVbCZ0yoDDTI/VAxsWokz7Ra0mlZVlRiyhQptEujULKMgpwnL5xFCN8lw2pluNVGjTpyNTcnOlmr2kgQKWq3mXLnIP85VRv0VbEa+JiL+6jojH6TdmRbbY06bMmv8Oa7O3axJpXgK07ogpClovWy5nlqjHPEK5buHbrFSBQIg85Jr4ly5k6zzUDS5i84gotAylVbI8VIy/NgDIoaHKkXbnthlTQ4bCQrUPbuPVAe0Zcn0FNv+S1AylgugPNkdgqDh7qQL+yp0t2eSygFieaYkrQnQNT6oCv8AHUz5svt6Q9G6OO3T/NlftfbHPKDlyXjoN7bfMyevSmTLORkZaSyR286pq1e7siXYFpns9MXOFcEzNgaaCmsAf+N5lfgy+6v2wW8mW07TrwSWQBWVNOQ4Bd9euEWKnY7lpgFyiD31tvnz/AkD1ab4IuUX41tvnz/AkDsdZylr8JOMgaDuhvs9uMQoucKw6oXQ2yYXjM+c3iYT2c/dw3RFQQ4DqEbQdi+zH/sRwtT8YSg4CJJEsVrwjGdjVqTn6YlDEb4WkcGg2KNLnjHYzxh2KELQLCQTphrSunbEeI8fX9kOLx3cY1mobU8fXCMYf3RGx3wUBo9j5I9nUFhM9pas86a5VlIV0SWebC4ga0xIxoOMHkqSyaTXI3LOUNTqDijU7SYzthZGC7rGpUoRIl1VgQakVJI3VJr3xvD+6H6om1bGQ2UeIoeKmo8cj4xnz/YlreZImcxaHlgc6rqrOldK1Fc40DKFdM+rIw20ocPwjw4+mNVGsBL12Zk2dhzJEmzIkwOmNnVlmMGmnCR0SCFKkNlh0plHlW09haTOCEhhzYZGU1DKSa94IoRHsO1TDCUHwmQhQNWP974CdprqD2aVJUqZks4g2VASDiSu4HMV6gYylUlY6TcWkCFjnK0oyQq42DHEWIqRmqgU7c67orWcLhJXNkImA4aEMtMQyzPozEQzZEyUy41ZGBDLiFPgkUYHRgCBoaRo2meJhW0BvyjYJ4yJViQC/AgrmB+b1xQkZ1rJLkkAVochQZjhEQi3eMlhmTUBmQHKlFoV7iG/ZMVF1hhRcMJhh5BhBC2M0cqwdciw99k8zP8A5IBk1g75GR77S/Mz/UkazUYnKL8a23z5/wBNIHYIuUYe+tt89/tpA5GMPTXujnjpe+OmboAew0COCx0cDDCizEoeMW7P8H198VSRSmp9XYN564UQGFE5mCJMfXFaWK65gAw0Jp46RmtGVlwmIZzwrTDSIGhRxaw8GGUh4jBQ2Y2URKaEHI0Kmh0NGBoeINKd8PmmGQyElyeyWblls7A1SYlMOTy8iTXJTJLZZb1G6NUcqViAUvNC4mw9Grldc2TDiVctY8KsrAOAxohqr8MJH2wya2eWQ3a59dTx1gdItn03dN/yLSK2edLm9SuCezDr6Is2yaAM8qZ55AAak9g9MfK2EVB37jvHYRGxO2ttjqqPaZrqgoqu2Ia1FTq1DxJpG6Q2ejX7eJmTJjqZlMlAwYagcXNeieAHbGFMvFBMKYlDBcxWlBxNd1TrGNdu3syXlMliYmjAMUJG8UII9MDq2lg+MEq2IkUOlTUCpyI3UIzpC+WU81paNzaO345EgZZzp7gjeiJKk173Ez6AjGss+mJSKq4oepvkuOsHxiW9Lx54yyJYl4JQSgaoYhmYuBQYaltBFOKJUSbt2XravuatixBiQcqCqmmWWWWdDxinK1i7LP4pNqcxNRl/WCqcopIaa5duUAPckMNjlcHQjxjgYAzOTf3Qd8jXxtL8zP8AUkAaQdcjB99pfmZ/qSCDsY3KMffW2+e/20gcgk5R/jW2+e/25cDkYUVDHTDHLCOYwewkcI6kLhggFY5ZD/nthQYaTC1gMKEOkTKNIgiaAwxFJyhlYcTDTAQzOrDS8KYaYIrYkLWEi1ZsPyhlx3jtggSsry5dd9IuyJErLFipvpr10NYZOsB1TP7OoxA4pvgXYy1ybDWCy4QUE+bMxistnlpLK76sq4gdND3xqzNnpAoTZglc8LWuate8KfQYGLLamUgjPjxi09/TNMRCjQV07OEK7Drk25l22Qa2aUvbeFoPgOa+uHWew2NSfcZOemKfPag6qgVEYK34wrVnruoxA76axB+FX3s30jG2H0heLPYhrZbIw87NU9mSHx9EPSfZBpYLCT1zJ0z1S1gOW9G+c30m+2ON5k6kntJMamCohDbGUzkmy7HIWStA0pZUwyXIxjGysAxPSBoPmKd8XpV6YTWXJsEvPdYJpI7atAd+EDTXI7qnOG+zOyNsPp9wuvS088VaYELAUJlWVpdeHRwnSkZlquuW4rSYMt0tlPgQBGH7LHAeA+yO9kj5o8B9kCmG4l43Mu5pg/Slg+poLeSG72S9ZZ1HNThpTcu6sAnsocB4CDjketeK9ZYwge5TySNT0V8IZWK+mjC5SB77W3z3+3LgcrBLykj32tvnh/pS4GqQxMQQrRwjmjGEhRCGFBggOJjhHGOjMJ0SRHEkBjI6EIh0dCjDYjh7GGQwjJJKAnM04cO+JXs5XMRWpE8m00yOnpEZmTHrayumR37x3RHMtTEa8dAN4zhkx6nhCZg9cY22OkPEjiusV1iw8B6Hi9CYBCYYWFgWMjgISkOIjoAaOww0rD4RhBNQ2kKBCxwjWCjmWDTkdHvtK8zP9SwGGDPkg+NZXmp38IMawMyOUj42tvnh/py4G49A252Ft868bVNlWSa8t5tUYYKMMCCubA6gxh+1xeXkU7939+GJA2I4iCT2try8infuvvxcs/JHebpi5gLmRhmOFfLfQVFO+MYDjHCCydyUXov/ANRm60mSiPSwPoiH2tLz8im+Mr78GzAwYWCX2s7z8im+Mr78KeTS8/IpvjK+/GMDIiWkFN1cmtu56Xz1jnCVjHOGiN0d/RWarU6wQRrnofYLHyfWNKFbBKrQEFkBbTfi39sJJjI+czOX5y+IjufX5y/SH2x9QyrjlrpZZa9kqX9kOa6h5On/AK5f2QL/AEMfLfOr85fpCFwbxnH1D+Dan8gnbzcsn1R5ryicls55rWmySy/OEc5JVQpVqZzEJahBoKrlxgqQKR5RgMNMEp5Orz8infu/vwntb3l5FO/d/fhhQbURJMEEK8m95eRTv3f34kPJ1eWnsKd+6+/AYUC2GLDboIByc3l5FO8ZX34U8nd5eRTv3X34DGVIHqR0EPtd3l5FO/dffjhyeXl5FO8ZX34w1oHzHCCH2vLy8infuvvxw5O7y8infuvvxjWgfhGEEXtd3l5FO8ZX3448nV5eRTvGV9+MG0DojhBF7XV5eRTvGV9+FHJxefkU7xk/1IwLQOwY8j/xtK83O/gEUm5Nbz8im/Skf1IJuTTYq3We8ZU2dZpkuWEmgsTLIBZMvgsTr1RkK2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http://upload.wikimedia.org/wikipedia/commons/thumb/2/27/Photograph_of_President_Reagan_giving_the_State_of_the_Union_Address_to_Congress_-_NARA_-_198590.jpg/299px-Photograph_of_President_Reagan_giving_the_State_of_the_Union_Address_to_Congress_-_NARA_-_198590.jpg"/>
          <p:cNvPicPr>
            <a:picLocks noChangeAspect="1" noChangeArrowheads="1"/>
          </p:cNvPicPr>
          <p:nvPr/>
        </p:nvPicPr>
        <p:blipFill>
          <a:blip r:embed="rId2" cstate="print"/>
          <a:srcRect/>
          <a:stretch>
            <a:fillRect/>
          </a:stretch>
        </p:blipFill>
        <p:spPr bwMode="auto">
          <a:xfrm>
            <a:off x="5562600" y="914400"/>
            <a:ext cx="2847975" cy="2286001"/>
          </a:xfrm>
          <a:prstGeom prst="rect">
            <a:avLst/>
          </a:prstGeom>
          <a:noFill/>
          <a:effectLst>
            <a:outerShdw blurRad="50800" dist="101600" dir="2700000" algn="tl" rotWithShape="0">
              <a:srgbClr val="000000">
                <a:alpha val="43000"/>
              </a:srgbClr>
            </a:outerShdw>
          </a:effectLst>
        </p:spPr>
      </p:pic>
    </p:spTree>
    <p:extLst>
      <p:ext uri="{BB962C8B-B14F-4D97-AF65-F5344CB8AC3E}">
        <p14:creationId xmlns:p14="http://schemas.microsoft.com/office/powerpoint/2010/main" val="2180977870"/>
      </p:ext>
    </p:extLst>
  </p:cSld>
  <p:clrMapOvr>
    <a:masterClrMapping/>
  </p:clrMapOvr>
  <p:transition xmlns:p14="http://schemas.microsoft.com/office/powerpoint/2010/main" advTm="10926">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10600" cy="6001642"/>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framers of the American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Constitution borrowed the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Roman idea of sharing power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among many groups. </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president can veto a law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made by </a:t>
            </a:r>
            <a:r>
              <a:rPr lang="en-US" sz="3200" b="1" dirty="0" smtClean="0">
                <a:solidFill>
                  <a:schemeClr val="tx2">
                    <a:lumMod val="60000"/>
                    <a:lumOff val="40000"/>
                  </a:schemeClr>
                </a:solidFill>
                <a:cs typeface="Arial" pitchFamily="34" charset="0"/>
              </a:rPr>
              <a:t>Congress, but </a:t>
            </a:r>
            <a:r>
              <a:rPr lang="en-US" sz="3200" b="1" dirty="0" smtClean="0">
                <a:solidFill>
                  <a:schemeClr val="tx2">
                    <a:lumMod val="60000"/>
                    <a:lumOff val="40000"/>
                  </a:schemeClr>
                </a:solidFill>
                <a:cs typeface="Arial" pitchFamily="34" charset="0"/>
              </a:rPr>
              <a:t>under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American </a:t>
            </a:r>
            <a:r>
              <a:rPr lang="en-US" sz="3200" b="1" dirty="0" smtClean="0">
                <a:solidFill>
                  <a:schemeClr val="tx2">
                    <a:lumMod val="60000"/>
                    <a:lumOff val="40000"/>
                  </a:schemeClr>
                </a:solidFill>
                <a:cs typeface="Arial" pitchFamily="34" charset="0"/>
              </a:rPr>
              <a:t>system, a vote of two-thirds of each house of Congress can override the president’s veto.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Every elected official must follow the law.  </a:t>
            </a:r>
            <a:r>
              <a:rPr lang="en-US" sz="3200" b="1" dirty="0" smtClean="0">
                <a:solidFill>
                  <a:schemeClr val="tx2">
                    <a:lumMod val="60000"/>
                    <a:lumOff val="40000"/>
                  </a:schemeClr>
                </a:solidFill>
                <a:cs typeface="Arial" pitchFamily="34" charset="0"/>
              </a:rPr>
              <a:t>Even </a:t>
            </a:r>
            <a:r>
              <a:rPr lang="en-US" sz="3200" b="1" dirty="0" smtClean="0">
                <a:solidFill>
                  <a:schemeClr val="tx2">
                    <a:lumMod val="60000"/>
                    <a:lumOff val="40000"/>
                  </a:schemeClr>
                </a:solidFill>
                <a:cs typeface="Arial" pitchFamily="34" charset="0"/>
              </a:rPr>
              <a:t>the president can be removed from office by Congress for what the Constitution describes as “high crimes and misdemeanors.”</a:t>
            </a:r>
            <a:endParaRPr lang="en-US" sz="3200" b="1" dirty="0">
              <a:solidFill>
                <a:schemeClr val="tx2">
                  <a:lumMod val="60000"/>
                  <a:lumOff val="40000"/>
                </a:schemeClr>
              </a:solidFill>
              <a:cs typeface="Arial" pitchFamily="34" charset="0"/>
            </a:endParaRPr>
          </a:p>
        </p:txBody>
      </p:sp>
      <p:sp>
        <p:nvSpPr>
          <p:cNvPr id="3074" name="AutoShape 2" descr="data:image/jpeg;base64,/9j/4AAQSkZJRgABAQAAAQABAAD/2wCEAAkGBhQSERQUExQVFBQWFRUYFBgVFRQVFRUYFxQVFxYUFxQXHCYeFxkjGRUUHy8gIycpLC0sFR4xNTAqNSYrLCkBCQoKDgwOGg8PFykcHBwqKSwpKSwpKSkpKSksLCkpKSkpLCwpKSkpKSkpKSkpKSwpKSwpKSkpNSwpLCkpLCkpKf/AABEIAMAA7wMBIgACEQEDEQH/xAAcAAABBQEBAQAAAAAAAAAAAAAGAQIDBAUABwj/xABOEAACAAMFAwcEDAwGAgMAAAABAgADEQQFEiExBkFRBxMiYXGBkVRzobEUFyMlMjVCUpLB0dIVJDNicoKio7LC0/AWQ7PD4fFTkzREdP/EABkBAAMBAQEAAAAAAAAAAAAAAAECAwAEBf/EACgRAAICAgECBQQDAAAAAAAAAAABAhEDITESQQQTIlGBIzIzYUJxof/aAAwDAQACEQMRAD8Ai2l25t8u2WmWlqdUScwUBZXRXcM0P1xLsvtrbptoCPapjLgY0KyRmKU0QQNbZml42zz7eoRLsgy+yOkMsD1/ZiFuz0nGPl8Lj2PTrVtJOUAc8xY5AUUk92GA/arba3y54WXamQYFJAWUwqSa5lOqNhFkqcWIMdBU6dQHGAvbbO0jKnuaetopLg4/DpOVNDzyh3lTO2P9CR/Tj0SXtDaqD3YnIfJUHQdUeMOvGPWFnOAMkcUFKllOnYYWGyniYqKVL3Ev/ai2S7O7LaGDDDQhUyqwB1BrAaeUG8fLJv0JH9ONvam0YrJN6OE9CvD4Q3wACYf+oE+SvhlFw2v8PT9m9uLSZAM2bMmNiYVwruIoOio3dUa42tntWjzBkdUpuO8ikA2zO0kmzyAjzERsTEhiS2ZG7d2wRyr0WcjskxXAVvgtX5J3Q64OTJ+Sl7ggOUK8aD8cm/Rk/wBOCHYzbO2TZkwTbS7gKpFebWhJ/NQbo89lnojsEFuwK1edn8lN1d5iUXs9DPCKg3R6Eb8nMDSa4pv6J+rOPPr724t6Wiaq2uYqhiAAsqg04oTxgzD0yBA7Y8xv01tE7zjQ83Ry+FipN2b2z+29ve0S1e1TGUk1BEoVy4hKjdBwdqJw1mMT1U+yPMNlErakHUx9EHq2WmevWYMNoXxSUZJIxNrttrbLnKsq0zEGAEiko54jnmh3Ript/eNR+OTDmPkyeI4S4TbVvxkebX1tGHK+Ev6S/wAQhG3Z14oRcE2ux7L+Hp9PyxqP0fsjB2r2stkqSpS0OrGZQkBPmk06SmLGBVNXY03A5CMDbybWTKIP+Z/KYo9I4MSvIkZP+P7y8sm/Rk/040Lt28t5rW1TG01WUPUkCgEaN0zcNcs8s/GJxZ2Z4KMdIJbRtzbgB+MzB+rL+7EH+Orw8qmH9WSP5Ix7XNyivjy6qxQ4Tafb28fKpg/VlfcjNtXKReSrUW2bXfVLP/Tis83Iim451jCtzdEdsMgM2/bSvTy2Z/65H9OO9tK9PLZn0LP/AE4FSYkSaAagV4A7oekKE3tpXp5bM/8AXI/pwXclm3VutV4rKtFoabLMqaxVklDNcFD0UB3mPKK00MHXIlney+YneuXACV9sl/H7X59/XD9jpmG0g/mPpnwhu2p98LX59/qhuybUtIOR6L6thG7UxzfyPUl+P4DwW5QMQlHEclxAKTxz3DrgK2yztA0rzaadrQaSbNiOM0oBlnlXt3iAjbibS08TzaU/azis+Di8M0p2zEaCG2bbTD+Slqg4sS7H1AQNo8TDjCpUVyT8wnt20lomqUeZVTSowqBkaxkWqeVHWYuvbVWuFQSd7DTsEZkyczsCdARWg0FYZbJOTSpMtpcFpoGEpiDvFD45xuXTs7Plhpqtzc3CQo1DCmasN4MEdw2wlQN1axpW6Z0fk10yOcI5t6KLEls8zluCKjspwI1EGGwM3CZxArknCuraQKzVpMmdbHx3wV7ALXn9/wAD+aAvuL5XeG2GCWvEfgEdZ6Hr1jzC9z+MTvON649PE/OmGnif+o8rvNqzpvnH/iMHIR8HyzQ2RQG1KD8xvqg6ElFIAcg7hj17jAJsrnaBX5j76cI0do7cqHmJWpAM5zmVBpRFr1VJOukNDgXxSvJoqbUJztqohxUVVJGeYrUVEYtosjymFcjWoy3g9cF11WGWyjor2GLV43ehUigGUS6leyyjPpWwWG1tpH+ZXtVTEVvvqdPVVcKcJqMK4d1Ill2AVanyTTxFfti7IkLXMRQ506dowHlFaYhQHThGhdqilez+6QWy7ulPLzUHjXTvgdSyiW7J3pwKjUHrEBKhp5XKNMS0oDTLwis0pc61rFq1KejFRlMOc5VmGqnPcdYybWmQ7Y2LUhwtXhkYxbWch2wyAyqXzzhTMqKbq1HVCM2Y4DLtzrDvhGtKCHFIoPeRD42X/wDPO9cuARxQkVr1jQwdciPxsvmJ3rSMzEe2o98LX55vqiPZRK2pRT5LVhdtm98LX55vUIj2Q/8AlCu9H9QpHL3PVk/p/AYX7tBzGAYSSxIUA0qVFaE7tRx1gQvewTrQ5nuqqKBQqktQCtNd+esa23tpFbIB8NZxJI4YDTvyiwl7GatDSorU0pWKy0zz4LQFPZ6axzyThJrBUblDKTwjMmWcYWBpv/4gDpoGiY6wzAJhU5BwRw7Kn0d8PtTKrEYgeyKpKs61yUsoY9RZQfQTDpWTboNrFLDyyDNeWKHEEqMst60OgpSudYc1zSnCYyxqgIo3zTvz10hpsLWeaZbGhOcs7nWuRHHgYWbKMoM7gKN4GEYjurEJJpnZHpasH7xtQE4gDIZV3nrMF2wLECeRxT1GAS0glyTvNYO+T8dCcdaMvaej/wAw9bRNzbxyTDATsxXXsjye1Hpufz2P7Rj1IWpjkVFOsx5Qz1J7T64GQfwff4NHZ+0OkxnlhGYAqA7YRVt+hr2Q/mipm86yvMY4jTPXWnCKN3ivOHhh+yM61zMEypyzB66VENFaJ5Jeu2Ftntc6SMXN40IrkQKUHEiOvDaIAlebcMNciQDQGle+OWfMoGHSWlVAyXsbfXroYhtV7vhmEphU1J/NPAEjPuiVWX7ckd1ziFYk1xtUV3AZeOsWHOfCBBb/AJvFabgRUDqETrtNMGqqe8j7Yv0nD1bDG6r/ADKbMkroewxev+6hPlrPs0yWGQ1wOwVuwVyMBVmtomAkZEarr/2IYZ5PZC0NVmr7NxMFdMLAZ0YERIWXge+nqjOs4GOX+i1YvzF4QULIitRXA1OEYFrFcO6pjZti9BuqMG1nQ8IdCsq0104RJhJFcgK5Cu+mtPrhk5qsTxh0pR36CGFJXIClcA0Uht+prpugz5EPjZfMTvWkAzzDrnmKHug55EPjZfMTv5IBivtuffG1+eb1CKmztuVJ6sTTot6RlXwifbs++Ns8+3qWMSxpWboO/siCWz0JTqFfo1tobfzmA1FRNBIFD8lhrFyzTaNkd+/hGDeZlgALTEGBJGg1yjTu/wCT2CsUktnJB6PTuYRLE016BVQsx0oN4jw623m844nyr8kaAbhTeeuPS+UK9Cl1S5OL8s6LrqEONu6g9MeWQ0UI2IIR1qpELCw4h67OmyZt2c7aMwsoMCDRsRUBSrbiTT0wJXVdAm2KeQXefTB0zVQCtayx698bGyl6VumZUA8wJkvPsqn7LjwhuwM7OdKPwQqzB1FgUb+FT4wG11IpGL8tv2POpc85EHsg22Hv9FxSy2CY7AqGNFfo0oG49RgElCigdQh+GsbpvYvU0qPdcLUJemhyGgy3nfHkbzOjUGsGezl7PMu6pJrLSYh/UBAJ7iDHmzTjhA6vqiUo2zow5Fjiy9IvUy8YUAlqUJ3U39fZGc8wk1JqagknXKEEdSKJUQbsOLsM7mwZcr2QhGIAEB0qMxnqNTEW0FmL3eLSaUZ5YlqrYgoLUOI72O8bovbIkzbAwTozJZmSy3Coqp7AreiMm47HztgtihgD0XwbqogZZg7SCP1RB6I3YPMk4tN8UCkLCA1jowCayzsLBt1c+zfGu1DmuYMYaiCy6tm35gzCrMBU51w9gpv74WQ8GNstOclgahGrGg0qMOdbMEzEumE4SddPg5ZERoWG8+dBNAGHwhrTrB4QtGbtjryI5o92cDVrGnfG7eg9zOuojAtbHKGiKVxQ8R6fRElmKhhiBYaZEKddd8RBjE0sFiFrSuhp4QwBrIBlnSpoe/LLwg55ExS9kz/yJ38kBVrsLSyA2/SlNK07oNORZaXuvmZ/X/44ASptz8ZWzz7fwpGCgPOUBpkc+GUb+2q0vG2Af+d/SAfrgelpWbn0stMhEY8nbl1jXwPttjRUqrVNRvjXsLEmX3CMy3GWEIFMZI03UIrGxcBq8iu8juzikjjjwS8qEwiZZpO5JLN3zGXXuSAqCLlAtBe8Z9WLYcCCvyQJakKOoFj4wOw64FZwhYSOrBQAl2UtuGz26VXJ0lsO0MVb9kiNvYKbS1MPnSXr14Sp+swDWSaVbLfkescILtjJtLYp4yZvqBicvuR1Q/DJAWVoWAyAZgOoYjQQlYRHqK8c/HOOihyoMdjp5FitY+SGY67zJWvqECD7uyCbZy9AtjtMtiAACUOlTMBqvXmK98DLrSn98IV8jLgbCwkKBBAblwW7DZ7ZKr+UlpTrNSrdmVI0dk2AtSg6MrqcurIQLSXoR6f78II9mpeK2SFrTExBPUFY+mlIV8orBeiQO2uyc1MmSz8h2XuBND4UhqSagmoFOO/qje29seC2uaZTFV+81U/wiB6sPLklFhDsdsw9qmKwpzazcLZEnooHJA71HaRHssm14VEsIyrTomqlWGlKDOuu6BDktmS0silWBYzJrTgNUJKqlR+gqmNy2TJMnnJtFlOwJViAnOMwK9HcW3cdNI48km5Ud2GCqzI2q2NkTyzjEk0L8kgjqDLurxjze6EZbRTTosD3EfXHpNqusouImXhUBlc1ExVIFVJqcQzOeXZAFYbKQzuci5OEHUJXKvbkYfG9Es0a2ie9m9z7SIHrS2gjZvZqKO0dnbGLaNe6LI52RAxytnlCRalW5gmAUGWEniCcwfE5wwCGcc9a7z2k+mDfkUX32TzM/wDkgLeQakAVANKg1FaV1g15E/jZPMTv5IASvtwffK2efb+FIHEVTM6RNKVNNeyCDbqYBedsqQPdzqR8xIq3Psja7TWbIklpeYx4pYFVyIzatQeqIx5OzL+NfBVtcpVlNhAUZdvjGhcDVeSBriFPpRoNyX2vA1JJL7sUxBn4xo3RyfWxGklpSgKyl/dENOlU0zzyisjkiBe19oV7famT4POkCvFAqN+0pjHMGl68md4vOmuLPiDzpjDDMl1o8wsNWG4iA2bLKllYFWUlWUijKymjKRuIII7oZCsZGjZJYKKaZ1YE1IyABrlGeNQKEk6AAknsAzMF+yeyE+0S1nS0qhxDM0JwthbI6Uzg8AMaw2eXMtdnRujL6BnHPRFaZNOW4gUgykXtc0p8aGaGoQMAtDCjDgQV0gJtsoybROluAk1EKMtQaMwUa79d0Z9YTkdOlQR2qRdH+XMvFeHQkso7nwn0xhWmRLU+5zGmrTVpRkkHgVxNXtBiEN1QtRw9MEx31QyZrFmTYy24gcaVhLXd7o1CK5AgjMEEVBECzMqwohShGoh9okNLw84jy8QquNWQMOK4gKjshrQBggk2SmfjlnalfdRlxyOUDAnr84eIjRsd5NKdHUAlDiFcwTu0hWrHjJJMOeU258UpLQBQy2IIHzGpXuBofGPN6RuXntfa54KzJvQIoVRFVSOByJp3xiiKPZGKpHonJdZmEmc5FFmzlloTvMtQz/xgf9Ru3kJ6v+WZxi0mSwejmcIdaUpuyPXGjyd3V7IuOSoyfHaGQ/neyJmp4EUFYw7NdVqtEwylmFiMphyAQDXGRWmdRTfTQxxzXqO/FL0/0Zt83rLllOcclKjFhFdMwijiaa7oFpd8tNd3OTE5LqAvyV7hFnlCkiVbDIV8fMqodqUBmsMT0G4AFB3QPWafgYNQHqNRXvEWhCkQyZOpmreU0tLBOuKNF7LZjKlM9omS25rGyrZVmhqNQ9PnRn3RhyZhmlZYKqWZQpdsK1PFzkIN7RsLasMtRKJKycJK9NatQthcZEZHfD8ETz61UxthrTEaVABpXKoGhpEYEE927GNMt72a0zPYhHSHOL05qliF5oE4SSBrUgddIMZfI5ZW0n2mnbJ/pxOWWMXTHUG9nm8mSTkpwoFDPiNBxZhUZikGHI9JK3ygIArZ5rCmlDgp6oJJnJRZzQ85PBChcmTQDSmGka+xXJ3JsdsWekyczCW6AOUK0IHBAdwhFmi3QzxsS+bBL9kT/c5ZxTCTVVqchqSIv3BKlSxhlqJbE1YAUDkb6aVp6t8ee7XbVT5d4WtFcYVnEAGlR0VO/titd+2835ZGtcXQr2CijSOdY5xlZ0NxcaPZ+crmAT2CGNNPzG/ZHraAKTtO5FedTPiiEmvXWLkvaht7qf1B9Rjos5+lhRMvBq4URGfcrWiWhPXRQ5p3R5/eF2fhBrSbXYhYpwNUno2L2Q0s4ABiQNQgfC3gjIRcvu8zPllOcaWDSrSmaWcusHL+xvjH/DwYMwtD9GtejLpllvSjHxgN60FR3sbstYPYU/nZLOr0KnFRgRqVIoDu3EGDuTeUm0HFO52XMIoSk2YEbT5tKHIDPxMec/4klE1eY7neSgBPciAeiLEjaWVUBS2f5p+yCm+5nH9HoO0l72SXYyk1TOlgABSjTjTjnvpvJjxvad7M09fY8kS5QlgUCYCWJJJI3jSh7Y1712nUsM2wgZdp1yjCvG0rN6Sk1yBqBu03xRMWirYxKZsLIBwNfQeEbS7PS6fBpwpGRKs43nPflGnY7wZBTJhuqwFO/wCqFYaKtqQyaAjXQ6A9cZU69UY5kZZDpDSCd75JFMCbq0fMgajvhx2rfciDtJPpAHVGsMU+wIi0q2hHcfrEH/JrtAAZizpmOgBUTCGw51BXFWhzbPqHCM0bUufkyh2lvtiWx3rz7hGWzFiyqnO9EVY0+Ea5QJbQVGmG17bXpJkzJi4GKJNwL0Ok2WAUA0xEeEeIgcTU51PE1zMe8WPk/sE6XQ81aDTMySqYToSvNtiHeYH725D1JJs1qKjck9MY7pqEGm7NSeuGx1HkSezygwkE98cm1vs4JMgzUHypB53KvzAA/XkDSBgnMjRhqDkw7VOYi12TPatgDztyS5JYoh9krMZSVbCZ0yoDDTI/VAxsWokz7Ra0mlZVlRiyhQptEujULKMgpwnL5xFCN8lw2pluNVGjTpyNTcnOlmr2kgQKWq3mXLnIP85VRv0VbEa+JiL+6jojH6TdmRbbY06bMmv8Oa7O3axJpXgK07ogpClovWy5nlqjHPEK5buHbrFSBQIg85Jr4ly5k6zzUDS5i84gotAylVbI8VIy/NgDIoaHKkXbnthlTQ4bCQrUPbuPVAe0Zcn0FNv+S1AylgugPNkdgqDh7qQL+yp0t2eSygFieaYkrQnQNT6oCv8AHUz5svt6Q9G6OO3T/NlftfbHPKDlyXjoN7bfMyevSmTLORkZaSyR286pq1e7siXYFpns9MXOFcEzNgaaCmsAf+N5lfgy+6v2wW8mW07TrwSWQBWVNOQ4Bd9euEWKnY7lpgFyiD31tvnz/AkD1ab4IuUX41tvnz/AkDsdZylr8JOMgaDuhvs9uMQoucKw6oXQ2yYXjM+c3iYT2c/dw3RFQQ4DqEbQdi+zH/sRwtT8YSg4CJJEsVrwjGdjVqTn6YlDEb4WkcGg2KNLnjHYzxh2KELQLCQTphrSunbEeI8fX9kOLx3cY1mobU8fXCMYf3RGx3wUBo9j5I9nUFhM9pas86a5VlIV0SWebC4ga0xIxoOMHkqSyaTXI3LOUNTqDijU7SYzthZGC7rGpUoRIl1VgQakVJI3VJr3xvD+6H6om1bGQ2UeIoeKmo8cj4xnz/YlreZImcxaHlgc6rqrOldK1Fc40DKFdM+rIw20ocPwjw4+mNVGsBL12Zk2dhzJEmzIkwOmNnVlmMGmnCR0SCFKkNlh0plHlW09haTOCEhhzYZGU1DKSa94IoRHsO1TDCUHwmQhQNWP974CdprqD2aVJUqZks4g2VASDiSu4HMV6gYylUlY6TcWkCFjnK0oyQq42DHEWIqRmqgU7c67orWcLhJXNkImA4aEMtMQyzPozEQzZEyUy41ZGBDLiFPgkUYHRgCBoaRo2meJhW0BvyjYJ4yJViQC/AgrmB+b1xQkZ1rJLkkAVochQZjhEQi3eMlhmTUBmQHKlFoV7iG/ZMVF1hhRcMJhh5BhBC2M0cqwdciw99k8zP8A5IBk1g75GR77S/Mz/UkazUYnKL8a23z5/wBNIHYIuUYe+tt89/tpA5GMPTXujnjpe+OmboAew0COCx0cDDCizEoeMW7P8H198VSRSmp9XYN564UQGFE5mCJMfXFaWK65gAw0Jp46RmtGVlwmIZzwrTDSIGhRxaw8GGUh4jBQ2Y2URKaEHI0Kmh0NGBoeINKd8PmmGQyElyeyWblls7A1SYlMOTy8iTXJTJLZZb1G6NUcqViAUvNC4mw9Grldc2TDiVctY8KsrAOAxohqr8MJH2wya2eWQ3a59dTx1gdItn03dN/yLSK2edLm9SuCezDr6Is2yaAM8qZ55AAak9g9MfK2EVB37jvHYRGxO2ttjqqPaZrqgoqu2Ia1FTq1DxJpG6Q2ejX7eJmTJjqZlMlAwYagcXNeieAHbGFMvFBMKYlDBcxWlBxNd1TrGNdu3syXlMliYmjAMUJG8UII9MDq2lg+MEq2IkUOlTUCpyI3UIzpC+WU81paNzaO345EgZZzp7gjeiJKk173Ez6AjGss+mJSKq4oepvkuOsHxiW9Lx54yyJYl4JQSgaoYhmYuBQYaltBFOKJUSbt2XravuatixBiQcqCqmmWWWWdDxinK1i7LP4pNqcxNRl/WCqcopIaa5duUAPckMNjlcHQjxjgYAzOTf3Qd8jXxtL8zP8AUkAaQdcjB99pfmZ/qSCDsY3KMffW2+e/20gcgk5R/jW2+e/25cDkYUVDHTDHLCOYwewkcI6kLhggFY5ZD/nthQYaTC1gMKEOkTKNIgiaAwxFJyhlYcTDTAQzOrDS8KYaYIrYkLWEi1ZsPyhlx3jtggSsry5dd9IuyJErLFipvpr10NYZOsB1TP7OoxA4pvgXYy1ybDWCy4QUE+bMxistnlpLK76sq4gdND3xqzNnpAoTZglc8LWuate8KfQYGLLamUgjPjxi09/TNMRCjQV07OEK7Drk25l22Qa2aUvbeFoPgOa+uHWew2NSfcZOemKfPag6qgVEYK34wrVnruoxA76axB+FX3s30jG2H0heLPYhrZbIw87NU9mSHx9EPSfZBpYLCT1zJ0z1S1gOW9G+c30m+2ON5k6kntJMamCohDbGUzkmy7HIWStA0pZUwyXIxjGysAxPSBoPmKd8XpV6YTWXJsEvPdYJpI7atAd+EDTXI7qnOG+zOyNsPp9wuvS088VaYELAUJlWVpdeHRwnSkZlquuW4rSYMt0tlPgQBGH7LHAeA+yO9kj5o8B9kCmG4l43Mu5pg/Slg+poLeSG72S9ZZ1HNThpTcu6sAnsocB4CDjketeK9ZYwge5TySNT0V8IZWK+mjC5SB77W3z3+3LgcrBLykj32tvnh/pS4GqQxMQQrRwjmjGEhRCGFBggOJjhHGOjMJ0SRHEkBjI6EIh0dCjDYjh7GGQwjJJKAnM04cO+JXs5XMRWpE8m00yOnpEZmTHrayumR37x3RHMtTEa8dAN4zhkx6nhCZg9cY22OkPEjiusV1iw8B6Hi9CYBCYYWFgWMjgISkOIjoAaOww0rD4RhBNQ2kKBCxwjWCjmWDTkdHvtK8zP9SwGGDPkg+NZXmp38IMawMyOUj42tvnh/py4G49A252Ft868bVNlWSa8t5tUYYKMMCCubA6gxh+1xeXkU7939+GJA2I4iCT2try8infuvvxcs/JHebpi5gLmRhmOFfLfQVFO+MYDjHCCydyUXov/ANRm60mSiPSwPoiH2tLz8im+Mr78GzAwYWCX2s7z8im+Mr78KeTS8/IpvjK+/GMDIiWkFN1cmtu56Xz1jnCVjHOGiN0d/RWarU6wQRrnofYLHyfWNKFbBKrQEFkBbTfi39sJJjI+czOX5y+IjufX5y/SH2x9QyrjlrpZZa9kqX9kOa6h5On/AK5f2QL/AEMfLfOr85fpCFwbxnH1D+Dan8gnbzcsn1R5ryicls55rWmySy/OEc5JVQpVqZzEJahBoKrlxgqQKR5RgMNMEp5Orz8infu/vwntb3l5FO/d/fhhQbURJMEEK8m95eRTv3f34kPJ1eWnsKd+6+/AYUC2GLDboIByc3l5FO8ZX34U8nd5eRTv3X34DGVIHqR0EPtd3l5FO/dffjhyeXl5FO8ZX34w1oHzHCCH2vLy8infuvvxw5O7y8infuvvxjWgfhGEEXtd3l5FO8ZX3448nV5eRTvGV9+MG0DojhBF7XV5eRTvGV9+FHJxefkU7xk/1IwLQOwY8j/xtK83O/gEUm5Nbz8im/Skf1IJuTTYq3We8ZU2dZpkuWEmgsTLIBZMvgsTr1RkK2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http://upload.wikimedia.org/wikipedia/commons/thumb/2/27/Photograph_of_President_Reagan_giving_the_State_of_the_Union_Address_to_Congress_-_NARA_-_198590.jpg/299px-Photograph_of_President_Reagan_giving_the_State_of_the_Union_Address_to_Congress_-_NARA_-_198590.jpg"/>
          <p:cNvPicPr>
            <a:picLocks noChangeAspect="1" noChangeArrowheads="1"/>
          </p:cNvPicPr>
          <p:nvPr/>
        </p:nvPicPr>
        <p:blipFill>
          <a:blip r:embed="rId2" cstate="print"/>
          <a:srcRect/>
          <a:stretch>
            <a:fillRect/>
          </a:stretch>
        </p:blipFill>
        <p:spPr bwMode="auto">
          <a:xfrm>
            <a:off x="5562600" y="914400"/>
            <a:ext cx="2847975" cy="2286001"/>
          </a:xfrm>
          <a:prstGeom prst="rect">
            <a:avLst/>
          </a:prstGeom>
          <a:noFill/>
          <a:effectLst>
            <a:outerShdw blurRad="50800" dist="101600" dir="2700000" algn="tl" rotWithShape="0">
              <a:srgbClr val="000000">
                <a:alpha val="43000"/>
              </a:srgbClr>
            </a:outerShdw>
          </a:effectLst>
        </p:spPr>
      </p:pic>
    </p:spTree>
    <p:extLst>
      <p:ext uri="{BB962C8B-B14F-4D97-AF65-F5344CB8AC3E}">
        <p14:creationId xmlns:p14="http://schemas.microsoft.com/office/powerpoint/2010/main" val="2192526072"/>
      </p:ext>
    </p:extLst>
  </p:cSld>
  <p:clrMapOvr>
    <a:masterClrMapping/>
  </p:clrMapOvr>
  <p:transition xmlns:p14="http://schemas.microsoft.com/office/powerpoint/2010/main" advTm="2770">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685800"/>
            <a:ext cx="8610600" cy="6001642"/>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The framers of the American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Constitution borrowed the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Roman idea of sharing power </a:t>
            </a:r>
            <a:br>
              <a:rPr lang="en-US" sz="3200" b="1" dirty="0">
                <a:solidFill>
                  <a:schemeClr val="tx2">
                    <a:lumMod val="60000"/>
                    <a:lumOff val="40000"/>
                  </a:schemeClr>
                </a:solidFill>
                <a:cs typeface="Arial" pitchFamily="34" charset="0"/>
              </a:rPr>
            </a:br>
            <a:r>
              <a:rPr lang="en-US" sz="3200" b="1" dirty="0">
                <a:solidFill>
                  <a:schemeClr val="tx2">
                    <a:lumMod val="60000"/>
                    <a:lumOff val="40000"/>
                  </a:schemeClr>
                </a:solidFill>
                <a:cs typeface="Arial" pitchFamily="34" charset="0"/>
              </a:rPr>
              <a:t>among many groups. </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president can veto a law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made by </a:t>
            </a:r>
            <a:r>
              <a:rPr lang="en-US" sz="3200" b="1" dirty="0" smtClean="0">
                <a:solidFill>
                  <a:schemeClr val="tx2">
                    <a:lumMod val="60000"/>
                    <a:lumOff val="40000"/>
                  </a:schemeClr>
                </a:solidFill>
                <a:cs typeface="Arial" pitchFamily="34" charset="0"/>
              </a:rPr>
              <a:t>Congress, but </a:t>
            </a:r>
            <a:r>
              <a:rPr lang="en-US" sz="3200" b="1" dirty="0" smtClean="0">
                <a:solidFill>
                  <a:schemeClr val="tx2">
                    <a:lumMod val="60000"/>
                    <a:lumOff val="40000"/>
                  </a:schemeClr>
                </a:solidFill>
                <a:cs typeface="Arial" pitchFamily="34" charset="0"/>
              </a:rPr>
              <a:t>under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the American </a:t>
            </a:r>
            <a:r>
              <a:rPr lang="en-US" sz="3200" b="1" dirty="0" smtClean="0">
                <a:solidFill>
                  <a:schemeClr val="tx2">
                    <a:lumMod val="60000"/>
                    <a:lumOff val="40000"/>
                  </a:schemeClr>
                </a:solidFill>
                <a:cs typeface="Arial" pitchFamily="34" charset="0"/>
              </a:rPr>
              <a:t>system, a vote of two-thirds of each house of Congress can override the president’s veto. </a:t>
            </a:r>
            <a:r>
              <a:rPr lang="en-US" sz="3200" b="1" dirty="0" smtClean="0">
                <a:solidFill>
                  <a:schemeClr val="tx2">
                    <a:lumMod val="60000"/>
                    <a:lumOff val="40000"/>
                  </a:schemeClr>
                </a:solidFill>
                <a:cs typeface="Arial" pitchFamily="34" charset="0"/>
              </a:rPr>
              <a:t> Every </a:t>
            </a:r>
            <a:r>
              <a:rPr lang="en-US" sz="3200" b="1" dirty="0" smtClean="0">
                <a:solidFill>
                  <a:schemeClr val="tx2">
                    <a:lumMod val="60000"/>
                    <a:lumOff val="40000"/>
                  </a:schemeClr>
                </a:solidFill>
                <a:cs typeface="Arial" pitchFamily="34" charset="0"/>
              </a:rPr>
              <a:t>elected official must follow the law.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Even the president can be removed from office by Congress for what the Constitution describes as “high crimes and misdemeanors.”</a:t>
            </a:r>
            <a:endParaRPr lang="en-US" sz="3200" b="1" dirty="0">
              <a:solidFill>
                <a:schemeClr val="accent1">
                  <a:lumMod val="50000"/>
                </a:schemeClr>
              </a:solidFill>
              <a:cs typeface="Arial" pitchFamily="34" charset="0"/>
            </a:endParaRPr>
          </a:p>
        </p:txBody>
      </p:sp>
      <p:sp>
        <p:nvSpPr>
          <p:cNvPr id="3074" name="AutoShape 2" descr="data:image/jpeg;base64,/9j/4AAQSkZJRgABAQAAAQABAAD/2wCEAAkGBhQSERQUExQVFBQWFRUYFBgVFRQVFRUYFxQVFxYUFxQXHCYeFxkjGRUUHy8gIycpLC0sFR4xNTAqNSYrLCkBCQoKDgwOGg8PFykcHBwqKSwpKSwpKSkpKSksLCkpKSkpLCwpKSkpKSkpKSkpKSwpKSwpKSkpNSwpLCkpLCkpKf/AABEIAMAA7wMBIgACEQEDEQH/xAAcAAABBQEBAQAAAAAAAAAAAAAGAQIDBAUABwj/xABOEAACAAMFAwcEDAwGAgMAAAABAgADEQQFEiExBkFRBxMiYXGBkVRzobEUFyMlMjVCUpLB0dIVJDNicoKio7LC0/AWQ7PD4fFTkzREdP/EABkBAAMBAQEAAAAAAAAAAAAAAAECAwAEBf/EACgRAAICAgECBQQDAAAAAAAAAAABAhEDITESQQQTIlGBIzIzYUJxof/aAAwDAQACEQMRAD8Ai2l25t8u2WmWlqdUScwUBZXRXcM0P1xLsvtrbptoCPapjLgY0KyRmKU0QQNbZml42zz7eoRLsgy+yOkMsD1/ZiFuz0nGPl8Lj2PTrVtJOUAc8xY5AUUk92GA/arba3y54WXamQYFJAWUwqSa5lOqNhFkqcWIMdBU6dQHGAvbbO0jKnuaetopLg4/DpOVNDzyh3lTO2P9CR/Tj0SXtDaqD3YnIfJUHQdUeMOvGPWFnOAMkcUFKllOnYYWGyniYqKVL3Ev/ai2S7O7LaGDDDQhUyqwB1BrAaeUG8fLJv0JH9ONvam0YrJN6OE9CvD4Q3wACYf+oE+SvhlFw2v8PT9m9uLSZAM2bMmNiYVwruIoOio3dUa42tntWjzBkdUpuO8ikA2zO0kmzyAjzERsTEhiS2ZG7d2wRyr0WcjskxXAVvgtX5J3Q64OTJ+Sl7ggOUK8aD8cm/Rk/wBOCHYzbO2TZkwTbS7gKpFebWhJ/NQbo89lnojsEFuwK1edn8lN1d5iUXs9DPCKg3R6Eb8nMDSa4pv6J+rOPPr724t6Wiaq2uYqhiAAsqg04oTxgzD0yBA7Y8xv01tE7zjQ83Ry+FipN2b2z+29ve0S1e1TGUk1BEoVy4hKjdBwdqJw1mMT1U+yPMNlErakHUx9EHq2WmevWYMNoXxSUZJIxNrttrbLnKsq0zEGAEiko54jnmh3Ript/eNR+OTDmPkyeI4S4TbVvxkebX1tGHK+Ev6S/wAQhG3Z14oRcE2ux7L+Hp9PyxqP0fsjB2r2stkqSpS0OrGZQkBPmk06SmLGBVNXY03A5CMDbybWTKIP+Z/KYo9I4MSvIkZP+P7y8sm/Rk/040Lt28t5rW1TG01WUPUkCgEaN0zcNcs8s/GJxZ2Z4KMdIJbRtzbgB+MzB+rL+7EH+Orw8qmH9WSP5Ix7XNyivjy6qxQ4Tafb28fKpg/VlfcjNtXKReSrUW2bXfVLP/Tis83Iim451jCtzdEdsMgM2/bSvTy2Z/65H9OO9tK9PLZn0LP/AE4FSYkSaAagV4A7oekKE3tpXp5bM/8AXI/pwXclm3VutV4rKtFoabLMqaxVklDNcFD0UB3mPKK00MHXIlney+YneuXACV9sl/H7X59/XD9jpmG0g/mPpnwhu2p98LX59/qhuybUtIOR6L6thG7UxzfyPUl+P4DwW5QMQlHEclxAKTxz3DrgK2yztA0rzaadrQaSbNiOM0oBlnlXt3iAjbibS08TzaU/azis+Di8M0p2zEaCG2bbTD+Slqg4sS7H1AQNo8TDjCpUVyT8wnt20lomqUeZVTSowqBkaxkWqeVHWYuvbVWuFQSd7DTsEZkyczsCdARWg0FYZbJOTSpMtpcFpoGEpiDvFD45xuXTs7Plhpqtzc3CQo1DCmasN4MEdw2wlQN1axpW6Z0fk10yOcI5t6KLEls8zluCKjspwI1EGGwM3CZxArknCuraQKzVpMmdbHx3wV7ALXn9/wAD+aAvuL5XeG2GCWvEfgEdZ6Hr1jzC9z+MTvON649PE/OmGnif+o8rvNqzpvnH/iMHIR8HyzQ2RQG1KD8xvqg6ElFIAcg7hj17jAJsrnaBX5j76cI0do7cqHmJWpAM5zmVBpRFr1VJOukNDgXxSvJoqbUJztqohxUVVJGeYrUVEYtosjymFcjWoy3g9cF11WGWyjor2GLV43ehUigGUS6leyyjPpWwWG1tpH+ZXtVTEVvvqdPVVcKcJqMK4d1Ill2AVanyTTxFfti7IkLXMRQ506dowHlFaYhQHThGhdqilez+6QWy7ulPLzUHjXTvgdSyiW7J3pwKjUHrEBKhp5XKNMS0oDTLwis0pc61rFq1KejFRlMOc5VmGqnPcdYybWmQ7Y2LUhwtXhkYxbWch2wyAyqXzzhTMqKbq1HVCM2Y4DLtzrDvhGtKCHFIoPeRD42X/wDPO9cuARxQkVr1jQwdciPxsvmJ3rSMzEe2o98LX55vqiPZRK2pRT5LVhdtm98LX55vUIj2Q/8AlCu9H9QpHL3PVk/p/AYX7tBzGAYSSxIUA0qVFaE7tRx1gQvewTrQ5nuqqKBQqktQCtNd+esa23tpFbIB8NZxJI4YDTvyiwl7GatDSorU0pWKy0zz4LQFPZ6axzyThJrBUblDKTwjMmWcYWBpv/4gDpoGiY6wzAJhU5BwRw7Kn0d8PtTKrEYgeyKpKs61yUsoY9RZQfQTDpWTboNrFLDyyDNeWKHEEqMst60OgpSudYc1zSnCYyxqgIo3zTvz10hpsLWeaZbGhOcs7nWuRHHgYWbKMoM7gKN4GEYjurEJJpnZHpasH7xtQE4gDIZV3nrMF2wLECeRxT1GAS0glyTvNYO+T8dCcdaMvaej/wAw9bRNzbxyTDATsxXXsjye1Hpufz2P7Rj1IWpjkVFOsx5Qz1J7T64GQfwff4NHZ+0OkxnlhGYAqA7YRVt+hr2Q/mipm86yvMY4jTPXWnCKN3ivOHhh+yM61zMEypyzB66VENFaJ5Jeu2Ftntc6SMXN40IrkQKUHEiOvDaIAlebcMNciQDQGle+OWfMoGHSWlVAyXsbfXroYhtV7vhmEphU1J/NPAEjPuiVWX7ckd1ziFYk1xtUV3AZeOsWHOfCBBb/AJvFabgRUDqETrtNMGqqe8j7Yv0nD1bDG6r/ADKbMkroewxev+6hPlrPs0yWGQ1wOwVuwVyMBVmtomAkZEarr/2IYZ5PZC0NVmr7NxMFdMLAZ0YERIWXge+nqjOs4GOX+i1YvzF4QULIitRXA1OEYFrFcO6pjZti9BuqMG1nQ8IdCsq0104RJhJFcgK5Cu+mtPrhk5qsTxh0pR36CGFJXIClcA0Uht+prpugz5EPjZfMTvWkAzzDrnmKHug55EPjZfMTv5IBivtuffG1+eb1CKmztuVJ6sTTot6RlXwifbs++Ns8+3qWMSxpWboO/siCWz0JTqFfo1tobfzmA1FRNBIFD8lhrFyzTaNkd+/hGDeZlgALTEGBJGg1yjTu/wCT2CsUktnJB6PTuYRLE016BVQsx0oN4jw623m844nyr8kaAbhTeeuPS+UK9Cl1S5OL8s6LrqEONu6g9MeWQ0UI2IIR1qpELCw4h67OmyZt2c7aMwsoMCDRsRUBSrbiTT0wJXVdAm2KeQXefTB0zVQCtayx698bGyl6VumZUA8wJkvPsqn7LjwhuwM7OdKPwQqzB1FgUb+FT4wG11IpGL8tv2POpc85EHsg22Hv9FxSy2CY7AqGNFfo0oG49RgElCigdQh+GsbpvYvU0qPdcLUJemhyGgy3nfHkbzOjUGsGezl7PMu6pJrLSYh/UBAJ7iDHmzTjhA6vqiUo2zow5Fjiy9IvUy8YUAlqUJ3U39fZGc8wk1JqagknXKEEdSKJUQbsOLsM7mwZcr2QhGIAEB0qMxnqNTEW0FmL3eLSaUZ5YlqrYgoLUOI72O8bovbIkzbAwTozJZmSy3Coqp7AreiMm47HztgtihgD0XwbqogZZg7SCP1RB6I3YPMk4tN8UCkLCA1jowCayzsLBt1c+zfGu1DmuYMYaiCy6tm35gzCrMBU51w9gpv74WQ8GNstOclgahGrGg0qMOdbMEzEumE4SddPg5ZERoWG8+dBNAGHwhrTrB4QtGbtjryI5o92cDVrGnfG7eg9zOuojAtbHKGiKVxQ8R6fRElmKhhiBYaZEKddd8RBjE0sFiFrSuhp4QwBrIBlnSpoe/LLwg55ExS9kz/yJ38kBVrsLSyA2/SlNK07oNORZaXuvmZ/X/44ASptz8ZWzz7fwpGCgPOUBpkc+GUb+2q0vG2Af+d/SAfrgelpWbn0stMhEY8nbl1jXwPttjRUqrVNRvjXsLEmX3CMy3GWEIFMZI03UIrGxcBq8iu8juzikjjjwS8qEwiZZpO5JLN3zGXXuSAqCLlAtBe8Z9WLYcCCvyQJakKOoFj4wOw64FZwhYSOrBQAl2UtuGz26VXJ0lsO0MVb9kiNvYKbS1MPnSXr14Sp+swDWSaVbLfkescILtjJtLYp4yZvqBicvuR1Q/DJAWVoWAyAZgOoYjQQlYRHqK8c/HOOihyoMdjp5FitY+SGY67zJWvqECD7uyCbZy9AtjtMtiAACUOlTMBqvXmK98DLrSn98IV8jLgbCwkKBBAblwW7DZ7ZKr+UlpTrNSrdmVI0dk2AtSg6MrqcurIQLSXoR6f78II9mpeK2SFrTExBPUFY+mlIV8orBeiQO2uyc1MmSz8h2XuBND4UhqSagmoFOO/qje29seC2uaZTFV+81U/wiB6sPLklFhDsdsw9qmKwpzazcLZEnooHJA71HaRHssm14VEsIyrTomqlWGlKDOuu6BDktmS0silWBYzJrTgNUJKqlR+gqmNy2TJMnnJtFlOwJViAnOMwK9HcW3cdNI48km5Ud2GCqzI2q2NkTyzjEk0L8kgjqDLurxjze6EZbRTTosD3EfXHpNqusouImXhUBlc1ExVIFVJqcQzOeXZAFYbKQzuci5OEHUJXKvbkYfG9Es0a2ie9m9z7SIHrS2gjZvZqKO0dnbGLaNe6LI52RAxytnlCRalW5gmAUGWEniCcwfE5wwCGcc9a7z2k+mDfkUX32TzM/wDkgLeQakAVANKg1FaV1g15E/jZPMTv5IASvtwffK2efb+FIHEVTM6RNKVNNeyCDbqYBedsqQPdzqR8xIq3Psja7TWbIklpeYx4pYFVyIzatQeqIx5OzL+NfBVtcpVlNhAUZdvjGhcDVeSBriFPpRoNyX2vA1JJL7sUxBn4xo3RyfWxGklpSgKyl/dENOlU0zzyisjkiBe19oV7famT4POkCvFAqN+0pjHMGl68md4vOmuLPiDzpjDDMl1o8wsNWG4iA2bLKllYFWUlWUijKymjKRuIII7oZCsZGjZJYKKaZ1YE1IyABrlGeNQKEk6AAknsAzMF+yeyE+0S1nS0qhxDM0JwthbI6Uzg8AMaw2eXMtdnRujL6BnHPRFaZNOW4gUgykXtc0p8aGaGoQMAtDCjDgQV0gJtsoybROluAk1EKMtQaMwUa79d0Z9YTkdOlQR2qRdH+XMvFeHQkso7nwn0xhWmRLU+5zGmrTVpRkkHgVxNXtBiEN1QtRw9MEx31QyZrFmTYy24gcaVhLXd7o1CK5AgjMEEVBECzMqwohShGoh9okNLw84jy8QquNWQMOK4gKjshrQBggk2SmfjlnalfdRlxyOUDAnr84eIjRsd5NKdHUAlDiFcwTu0hWrHjJJMOeU258UpLQBQy2IIHzGpXuBofGPN6RuXntfa54KzJvQIoVRFVSOByJp3xiiKPZGKpHonJdZmEmc5FFmzlloTvMtQz/xgf9Ru3kJ6v+WZxi0mSwejmcIdaUpuyPXGjyd3V7IuOSoyfHaGQ/neyJmp4EUFYw7NdVqtEwylmFiMphyAQDXGRWmdRTfTQxxzXqO/FL0/0Zt83rLllOcclKjFhFdMwijiaa7oFpd8tNd3OTE5LqAvyV7hFnlCkiVbDIV8fMqodqUBmsMT0G4AFB3QPWafgYNQHqNRXvEWhCkQyZOpmreU0tLBOuKNF7LZjKlM9omS25rGyrZVmhqNQ9PnRn3RhyZhmlZYKqWZQpdsK1PFzkIN7RsLasMtRKJKycJK9NatQthcZEZHfD8ETz61UxthrTEaVABpXKoGhpEYEE927GNMt72a0zPYhHSHOL05qliF5oE4SSBrUgddIMZfI5ZW0n2mnbJ/pxOWWMXTHUG9nm8mSTkpwoFDPiNBxZhUZikGHI9JK3ygIArZ5rCmlDgp6oJJnJRZzQ85PBChcmTQDSmGka+xXJ3JsdsWekyczCW6AOUK0IHBAdwhFmi3QzxsS+bBL9kT/c5ZxTCTVVqchqSIv3BKlSxhlqJbE1YAUDkb6aVp6t8ee7XbVT5d4WtFcYVnEAGlR0VO/titd+2835ZGtcXQr2CijSOdY5xlZ0NxcaPZ+crmAT2CGNNPzG/ZHraAKTtO5FedTPiiEmvXWLkvaht7qf1B9Rjos5+lhRMvBq4URGfcrWiWhPXRQ5p3R5/eF2fhBrSbXYhYpwNUno2L2Q0s4ABiQNQgfC3gjIRcvu8zPllOcaWDSrSmaWcusHL+xvjH/DwYMwtD9GtejLpllvSjHxgN60FR3sbstYPYU/nZLOr0KnFRgRqVIoDu3EGDuTeUm0HFO52XMIoSk2YEbT5tKHIDPxMec/4klE1eY7neSgBPciAeiLEjaWVUBS2f5p+yCm+5nH9HoO0l72SXYyk1TOlgABSjTjTjnvpvJjxvad7M09fY8kS5QlgUCYCWJJJI3jSh7Y1712nUsM2wgZdp1yjCvG0rN6Sk1yBqBu03xRMWirYxKZsLIBwNfQeEbS7PS6fBpwpGRKs43nPflGnY7wZBTJhuqwFO/wCqFYaKtqQyaAjXQ6A9cZU69UY5kZZDpDSCd75JFMCbq0fMgajvhx2rfciDtJPpAHVGsMU+wIi0q2hHcfrEH/JrtAAZizpmOgBUTCGw51BXFWhzbPqHCM0bUufkyh2lvtiWx3rz7hGWzFiyqnO9EVY0+Ea5QJbQVGmG17bXpJkzJi4GKJNwL0Ok2WAUA0xEeEeIgcTU51PE1zMe8WPk/sE6XQ81aDTMySqYToSvNtiHeYH725D1JJs1qKjck9MY7pqEGm7NSeuGx1HkSezygwkE98cm1vs4JMgzUHypB53KvzAA/XkDSBgnMjRhqDkw7VOYi12TPatgDztyS5JYoh9krMZSVbCZ0yoDDTI/VAxsWokz7Ra0mlZVlRiyhQptEujULKMgpwnL5xFCN8lw2pluNVGjTpyNTcnOlmr2kgQKWq3mXLnIP85VRv0VbEa+JiL+6jojH6TdmRbbY06bMmv8Oa7O3axJpXgK07ogpClovWy5nlqjHPEK5buHbrFSBQIg85Jr4ly5k6zzUDS5i84gotAylVbI8VIy/NgDIoaHKkXbnthlTQ4bCQrUPbuPVAe0Zcn0FNv+S1AylgugPNkdgqDh7qQL+yp0t2eSygFieaYkrQnQNT6oCv8AHUz5svt6Q9G6OO3T/NlftfbHPKDlyXjoN7bfMyevSmTLORkZaSyR286pq1e7siXYFpns9MXOFcEzNgaaCmsAf+N5lfgy+6v2wW8mW07TrwSWQBWVNOQ4Bd9euEWKnY7lpgFyiD31tvnz/AkD1ab4IuUX41tvnz/AkDsdZylr8JOMgaDuhvs9uMQoucKw6oXQ2yYXjM+c3iYT2c/dw3RFQQ4DqEbQdi+zH/sRwtT8YSg4CJJEsVrwjGdjVqTn6YlDEb4WkcGg2KNLnjHYzxh2KELQLCQTphrSunbEeI8fX9kOLx3cY1mobU8fXCMYf3RGx3wUBo9j5I9nUFhM9pas86a5VlIV0SWebC4ga0xIxoOMHkqSyaTXI3LOUNTqDijU7SYzthZGC7rGpUoRIl1VgQakVJI3VJr3xvD+6H6om1bGQ2UeIoeKmo8cj4xnz/YlreZImcxaHlgc6rqrOldK1Fc40DKFdM+rIw20ocPwjw4+mNVGsBL12Zk2dhzJEmzIkwOmNnVlmMGmnCR0SCFKkNlh0plHlW09haTOCEhhzYZGU1DKSa94IoRHsO1TDCUHwmQhQNWP974CdprqD2aVJUqZks4g2VASDiSu4HMV6gYylUlY6TcWkCFjnK0oyQq42DHEWIqRmqgU7c67orWcLhJXNkImA4aEMtMQyzPozEQzZEyUy41ZGBDLiFPgkUYHRgCBoaRo2meJhW0BvyjYJ4yJViQC/AgrmB+b1xQkZ1rJLkkAVochQZjhEQi3eMlhmTUBmQHKlFoV7iG/ZMVF1hhRcMJhh5BhBC2M0cqwdciw99k8zP8A5IBk1g75GR77S/Mz/UkazUYnKL8a23z5/wBNIHYIuUYe+tt89/tpA5GMPTXujnjpe+OmboAew0COCx0cDDCizEoeMW7P8H198VSRSmp9XYN564UQGFE5mCJMfXFaWK65gAw0Jp46RmtGVlwmIZzwrTDSIGhRxaw8GGUh4jBQ2Y2URKaEHI0Kmh0NGBoeINKd8PmmGQyElyeyWblls7A1SYlMOTy8iTXJTJLZZb1G6NUcqViAUvNC4mw9Grldc2TDiVctY8KsrAOAxohqr8MJH2wya2eWQ3a59dTx1gdItn03dN/yLSK2edLm9SuCezDr6Is2yaAM8qZ55AAak9g9MfK2EVB37jvHYRGxO2ttjqqPaZrqgoqu2Ia1FTq1DxJpG6Q2ejX7eJmTJjqZlMlAwYagcXNeieAHbGFMvFBMKYlDBcxWlBxNd1TrGNdu3syXlMliYmjAMUJG8UII9MDq2lg+MEq2IkUOlTUCpyI3UIzpC+WU81paNzaO345EgZZzp7gjeiJKk173Ez6AjGss+mJSKq4oepvkuOsHxiW9Lx54yyJYl4JQSgaoYhmYuBQYaltBFOKJUSbt2XravuatixBiQcqCqmmWWWWdDxinK1i7LP4pNqcxNRl/WCqcopIaa5duUAPckMNjlcHQjxjgYAzOTf3Qd8jXxtL8zP8AUkAaQdcjB99pfmZ/qSCDsY3KMffW2+e/20gcgk5R/jW2+e/25cDkYUVDHTDHLCOYwewkcI6kLhggFY5ZD/nthQYaTC1gMKEOkTKNIgiaAwxFJyhlYcTDTAQzOrDS8KYaYIrYkLWEi1ZsPyhlx3jtggSsry5dd9IuyJErLFipvpr10NYZOsB1TP7OoxA4pvgXYy1ybDWCy4QUE+bMxistnlpLK76sq4gdND3xqzNnpAoTZglc8LWuate8KfQYGLLamUgjPjxi09/TNMRCjQV07OEK7Drk25l22Qa2aUvbeFoPgOa+uHWew2NSfcZOemKfPag6qgVEYK34wrVnruoxA76axB+FX3s30jG2H0heLPYhrZbIw87NU9mSHx9EPSfZBpYLCT1zJ0z1S1gOW9G+c30m+2ON5k6kntJMamCohDbGUzkmy7HIWStA0pZUwyXIxjGysAxPSBoPmKd8XpV6YTWXJsEvPdYJpI7atAd+EDTXI7qnOG+zOyNsPp9wuvS088VaYELAUJlWVpdeHRwnSkZlquuW4rSYMt0tlPgQBGH7LHAeA+yO9kj5o8B9kCmG4l43Mu5pg/Slg+poLeSG72S9ZZ1HNThpTcu6sAnsocB4CDjketeK9ZYwge5TySNT0V8IZWK+mjC5SB77W3z3+3LgcrBLykj32tvnh/pS4GqQxMQQrRwjmjGEhRCGFBggOJjhHGOjMJ0SRHEkBjI6EIh0dCjDYjh7GGQwjJJKAnM04cO+JXs5XMRWpE8m00yOnpEZmTHrayumR37x3RHMtTEa8dAN4zhkx6nhCZg9cY22OkPEjiusV1iw8B6Hi9CYBCYYWFgWMjgISkOIjoAaOww0rD4RhBNQ2kKBCxwjWCjmWDTkdHvtK8zP9SwGGDPkg+NZXmp38IMawMyOUj42tvnh/py4G49A252Ft868bVNlWSa8t5tUYYKMMCCubA6gxh+1xeXkU7939+GJA2I4iCT2try8infuvvxcs/JHebpi5gLmRhmOFfLfQVFO+MYDjHCCydyUXov/ANRm60mSiPSwPoiH2tLz8im+Mr78GzAwYWCX2s7z8im+Mr78KeTS8/IpvjK+/GMDIiWkFN1cmtu56Xz1jnCVjHOGiN0d/RWarU6wQRrnofYLHyfWNKFbBKrQEFkBbTfi39sJJjI+czOX5y+IjufX5y/SH2x9QyrjlrpZZa9kqX9kOa6h5On/AK5f2QL/AEMfLfOr85fpCFwbxnH1D+Dan8gnbzcsn1R5ryicls55rWmySy/OEc5JVQpVqZzEJahBoKrlxgqQKR5RgMNMEp5Orz8infu/vwntb3l5FO/d/fhhQbURJMEEK8m95eRTv3f34kPJ1eWnsKd+6+/AYUC2GLDboIByc3l5FO8ZX34U8nd5eRTv3X34DGVIHqR0EPtd3l5FO/dffjhyeXl5FO8ZX34w1oHzHCCH2vLy8infuvvxw5O7y8infuvvxjWgfhGEEXtd3l5FO8ZX3448nV5eRTvGV9+MG0DojhBF7XV5eRTvGV9+FHJxefkU7xk/1IwLQOwY8j/xtK83O/gEUm5Nbz8im/Skf1IJuTTYq3We8ZU2dZpkuWEmgsTLIBZMvgsTr1RkK2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http://upload.wikimedia.org/wikipedia/commons/thumb/2/27/Photograph_of_President_Reagan_giving_the_State_of_the_Union_Address_to_Congress_-_NARA_-_198590.jpg/299px-Photograph_of_President_Reagan_giving_the_State_of_the_Union_Address_to_Congress_-_NARA_-_198590.jpg"/>
          <p:cNvPicPr>
            <a:picLocks noChangeAspect="1" noChangeArrowheads="1"/>
          </p:cNvPicPr>
          <p:nvPr/>
        </p:nvPicPr>
        <p:blipFill>
          <a:blip r:embed="rId2" cstate="print"/>
          <a:srcRect/>
          <a:stretch>
            <a:fillRect/>
          </a:stretch>
        </p:blipFill>
        <p:spPr bwMode="auto">
          <a:xfrm>
            <a:off x="5562600" y="914400"/>
            <a:ext cx="2847975" cy="2286001"/>
          </a:xfrm>
          <a:prstGeom prst="rect">
            <a:avLst/>
          </a:prstGeom>
          <a:noFill/>
          <a:effectLst>
            <a:outerShdw blurRad="50800" dist="101600" dir="2700000" algn="tl" rotWithShape="0">
              <a:srgbClr val="000000">
                <a:alpha val="43000"/>
              </a:srgbClr>
            </a:outerShdw>
          </a:effectLst>
        </p:spPr>
      </p:pic>
    </p:spTree>
    <p:extLst>
      <p:ext uri="{BB962C8B-B14F-4D97-AF65-F5344CB8AC3E}">
        <p14:creationId xmlns:p14="http://schemas.microsoft.com/office/powerpoint/2010/main" val="4192044579"/>
      </p:ext>
    </p:extLst>
  </p:cSld>
  <p:clrMapOvr>
    <a:masterClrMapping/>
  </p:clrMapOvr>
  <p:transition xmlns:p14="http://schemas.microsoft.com/office/powerpoint/2010/main" advTm="9803">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304800" y="4495800"/>
            <a:ext cx="8458200" cy="1077218"/>
          </a:xfrm>
          <a:prstGeom prst="rect">
            <a:avLst/>
          </a:prstGeom>
          <a:ln>
            <a:noFill/>
          </a:ln>
        </p:spPr>
        <p:txBody>
          <a:bodyPr wrap="square">
            <a:spAutoFit/>
          </a:bodyPr>
          <a:lstStyle/>
          <a:p>
            <a:pPr algn="ctr"/>
            <a:r>
              <a:rPr lang="en-US" sz="3200" b="1" dirty="0" smtClean="0">
                <a:solidFill>
                  <a:schemeClr val="accent1">
                    <a:lumMod val="50000"/>
                  </a:schemeClr>
                </a:solidFill>
              </a:rPr>
              <a:t>Learn more about history at</a:t>
            </a:r>
          </a:p>
          <a:p>
            <a:pPr algn="ctr"/>
            <a:r>
              <a:rPr lang="en-US" sz="3200" b="1" dirty="0" smtClean="0">
                <a:solidFill>
                  <a:schemeClr val="accent1">
                    <a:lumMod val="50000"/>
                  </a:schemeClr>
                </a:solidFill>
              </a:rPr>
              <a:t>www.mrdowling.com</a:t>
            </a:r>
            <a:endParaRPr lang="en-US" sz="3200" dirty="0">
              <a:solidFill>
                <a:schemeClr val="accent1">
                  <a:lumMod val="50000"/>
                </a:schemeClr>
              </a:solidFill>
            </a:endParaRPr>
          </a:p>
        </p:txBody>
      </p:sp>
      <p:pic>
        <p:nvPicPr>
          <p:cNvPr id="7" name="Picture 6" descr="logotransparent.png"/>
          <p:cNvPicPr>
            <a:picLocks noChangeAspect="1"/>
          </p:cNvPicPr>
          <p:nvPr/>
        </p:nvPicPr>
        <p:blipFill>
          <a:blip r:embed="rId2" cstate="print"/>
          <a:stretch>
            <a:fillRect/>
          </a:stretch>
        </p:blipFill>
        <p:spPr>
          <a:xfrm>
            <a:off x="2590800" y="2590800"/>
            <a:ext cx="3898270" cy="1630526"/>
          </a:xfrm>
          <a:prstGeom prst="rect">
            <a:avLst/>
          </a:prstGeom>
        </p:spPr>
      </p:pic>
      <p:sp>
        <p:nvSpPr>
          <p:cNvPr id="9" name="Rectangle 8"/>
          <p:cNvSpPr/>
          <p:nvPr/>
        </p:nvSpPr>
        <p:spPr>
          <a:xfrm>
            <a:off x="152400" y="1219200"/>
            <a:ext cx="3886200" cy="707886"/>
          </a:xfrm>
          <a:prstGeom prst="rect">
            <a:avLst/>
          </a:prstGeom>
          <a:ln>
            <a:noFill/>
          </a:ln>
        </p:spPr>
        <p:txBody>
          <a:bodyPr wrap="square">
            <a:spAutoFit/>
          </a:bodyPr>
          <a:lstStyle/>
          <a:p>
            <a:pPr algn="ctr"/>
            <a:r>
              <a:rPr lang="en-US" sz="2000" b="1" dirty="0" smtClean="0">
                <a:solidFill>
                  <a:schemeClr val="accent1">
                    <a:lumMod val="50000"/>
                  </a:schemeClr>
                </a:solidFill>
              </a:rPr>
              <a:t> Music credit:</a:t>
            </a:r>
          </a:p>
          <a:p>
            <a:pPr algn="ctr"/>
            <a:r>
              <a:rPr lang="en-US" sz="2000" b="1" dirty="0" smtClean="0">
                <a:solidFill>
                  <a:schemeClr val="accent1">
                    <a:lumMod val="50000"/>
                  </a:schemeClr>
                </a:solidFill>
              </a:rPr>
              <a:t>Dan-O at http://danosongs.com </a:t>
            </a:r>
            <a:endParaRPr lang="en-US" sz="2000" dirty="0">
              <a:solidFill>
                <a:schemeClr val="accent1">
                  <a:lumMod val="50000"/>
                </a:schemeClr>
              </a:solidFill>
            </a:endParaRPr>
          </a:p>
        </p:txBody>
      </p:sp>
    </p:spTree>
  </p:cSld>
  <p:clrMapOvr>
    <a:masterClrMapping/>
  </p:clrMapOvr>
  <p:transition xmlns:p14="http://schemas.microsoft.com/office/powerpoint/2010/main" advTm="841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In place of a king, the Romans elected two consuls with equal power.  </a:t>
            </a:r>
            <a:r>
              <a:rPr lang="en-US" sz="3200" b="1" dirty="0" smtClean="0">
                <a:solidFill>
                  <a:schemeClr val="tx2">
                    <a:lumMod val="60000"/>
                    <a:lumOff val="40000"/>
                  </a:schemeClr>
                </a:solidFill>
                <a:cs typeface="Arial" pitchFamily="34" charset="0"/>
              </a:rPr>
              <a:t>The consuls </a:t>
            </a:r>
            <a:r>
              <a:rPr lang="en-US" sz="3200" b="1" dirty="0" smtClean="0">
                <a:solidFill>
                  <a:schemeClr val="tx2">
                    <a:lumMod val="60000"/>
                    <a:lumOff val="40000"/>
                  </a:schemeClr>
                </a:solidFill>
                <a:cs typeface="Arial" pitchFamily="34" charset="0"/>
              </a:rPr>
              <a:t>served for only one year and could not be </a:t>
            </a:r>
            <a:r>
              <a:rPr lang="en-US" sz="3200" b="1" dirty="0" smtClean="0">
                <a:solidFill>
                  <a:schemeClr val="tx2">
                    <a:lumMod val="60000"/>
                    <a:lumOff val="40000"/>
                  </a:schemeClr>
                </a:solidFill>
                <a:cs typeface="Arial" pitchFamily="34" charset="0"/>
              </a:rPr>
              <a:t>re-elected</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The consuls held veto power over one another. </a:t>
            </a:r>
            <a:r>
              <a:rPr lang="en-US" sz="3200" b="1" dirty="0" smtClean="0">
                <a:solidFill>
                  <a:schemeClr val="tx2">
                    <a:lumMod val="60000"/>
                    <a:lumOff val="40000"/>
                  </a:schemeClr>
                </a:solidFill>
                <a:cs typeface="Arial" pitchFamily="34" charset="0"/>
              </a:rPr>
              <a:t> Veto </a:t>
            </a:r>
            <a:r>
              <a:rPr lang="en-US" sz="3200" b="1" dirty="0" smtClean="0">
                <a:solidFill>
                  <a:schemeClr val="tx2">
                    <a:lumMod val="60000"/>
                    <a:lumOff val="40000"/>
                  </a:schemeClr>
                </a:solidFill>
                <a:cs typeface="Arial" pitchFamily="34" charset="0"/>
              </a:rPr>
              <a:t>means “I forbid” in Latin, the language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of the </a:t>
            </a:r>
            <a:r>
              <a:rPr lang="en-US" sz="3200" b="1" dirty="0" smtClean="0">
                <a:solidFill>
                  <a:schemeClr val="tx2">
                    <a:lumMod val="60000"/>
                    <a:lumOff val="40000"/>
                  </a:schemeClr>
                </a:solidFill>
                <a:cs typeface="Arial" pitchFamily="34" charset="0"/>
              </a:rPr>
              <a:t>Romans. </a:t>
            </a:r>
            <a:r>
              <a:rPr lang="en-US" sz="3200" b="1" dirty="0" smtClean="0">
                <a:solidFill>
                  <a:schemeClr val="tx2">
                    <a:lumMod val="60000"/>
                    <a:lumOff val="40000"/>
                  </a:schemeClr>
                </a:solidFill>
                <a:cs typeface="Arial" pitchFamily="34" charset="0"/>
              </a:rPr>
              <a:t> Neither </a:t>
            </a:r>
            <a:r>
              <a:rPr lang="en-US" sz="3200" b="1" dirty="0" smtClean="0">
                <a:solidFill>
                  <a:schemeClr val="tx2">
                    <a:lumMod val="60000"/>
                    <a:lumOff val="40000"/>
                  </a:schemeClr>
                </a:solidFill>
                <a:cs typeface="Arial" pitchFamily="34" charset="0"/>
              </a:rPr>
              <a:t>consul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could make a law without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consent of the other. </a:t>
            </a:r>
            <a:r>
              <a:rPr lang="en-US" sz="3200" b="1" dirty="0" smtClean="0">
                <a:solidFill>
                  <a:schemeClr val="tx2">
                    <a:lumMod val="60000"/>
                    <a:lumOff val="40000"/>
                  </a:schemeClr>
                </a:solidFill>
                <a:cs typeface="Arial" pitchFamily="34" charset="0"/>
              </a:rPr>
              <a:t> 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Romans never wanted power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concentrated in one person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again.</a:t>
            </a:r>
          </a:p>
        </p:txBody>
      </p:sp>
      <p:pic>
        <p:nvPicPr>
          <p:cNvPr id="17409" name="Picture 1"/>
          <p:cNvPicPr>
            <a:picLocks noChangeAspect="1" noChangeArrowheads="1"/>
          </p:cNvPicPr>
          <p:nvPr/>
        </p:nvPicPr>
        <p:blipFill>
          <a:blip r:embed="rId2" cstate="print"/>
          <a:srcRect/>
          <a:stretch>
            <a:fillRect/>
          </a:stretch>
        </p:blipFill>
        <p:spPr bwMode="auto">
          <a:xfrm>
            <a:off x="5867400" y="2971800"/>
            <a:ext cx="2623581" cy="3429000"/>
          </a:xfrm>
          <a:prstGeom prst="rect">
            <a:avLst/>
          </a:prstGeom>
          <a:noFill/>
          <a:ln w="9525">
            <a:noFill/>
            <a:miter lim="800000"/>
            <a:headEnd/>
            <a:tailEnd/>
          </a:ln>
          <a:effectLst>
            <a:outerShdw blurRad="69850" dist="114300" dir="2700000" algn="tl" rotWithShape="0">
              <a:srgbClr val="000000">
                <a:alpha val="43000"/>
              </a:srgbClr>
            </a:outerShdw>
          </a:effectLst>
        </p:spPr>
      </p:pic>
    </p:spTree>
    <p:extLst>
      <p:ext uri="{BB962C8B-B14F-4D97-AF65-F5344CB8AC3E}">
        <p14:creationId xmlns:p14="http://schemas.microsoft.com/office/powerpoint/2010/main" val="478142477"/>
      </p:ext>
    </p:extLst>
  </p:cSld>
  <p:clrMapOvr>
    <a:masterClrMapping/>
  </p:clrMapOvr>
  <p:transition xmlns:p14="http://schemas.microsoft.com/office/powerpoint/2010/main" advTm="3069">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In place of a king, the Romans elected two consuls with equal power.  </a:t>
            </a:r>
            <a:r>
              <a:rPr lang="en-US" sz="3200" b="1" dirty="0" smtClean="0">
                <a:solidFill>
                  <a:schemeClr val="tx2">
                    <a:lumMod val="60000"/>
                    <a:lumOff val="40000"/>
                  </a:schemeClr>
                </a:solidFill>
                <a:cs typeface="Arial" pitchFamily="34" charset="0"/>
              </a:rPr>
              <a:t>The consuls </a:t>
            </a:r>
            <a:r>
              <a:rPr lang="en-US" sz="3200" b="1" dirty="0" smtClean="0">
                <a:solidFill>
                  <a:schemeClr val="tx2">
                    <a:lumMod val="60000"/>
                    <a:lumOff val="40000"/>
                  </a:schemeClr>
                </a:solidFill>
                <a:cs typeface="Arial" pitchFamily="34" charset="0"/>
              </a:rPr>
              <a:t>served for only one year and could not be </a:t>
            </a:r>
            <a:r>
              <a:rPr lang="en-US" sz="3200" b="1" dirty="0" smtClean="0">
                <a:solidFill>
                  <a:schemeClr val="tx2">
                    <a:lumMod val="60000"/>
                    <a:lumOff val="40000"/>
                  </a:schemeClr>
                </a:solidFill>
                <a:cs typeface="Arial" pitchFamily="34" charset="0"/>
              </a:rPr>
              <a:t>re-elected</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The consuls </a:t>
            </a:r>
            <a:r>
              <a:rPr lang="en-US" sz="3200" b="1" dirty="0" smtClean="0">
                <a:solidFill>
                  <a:schemeClr val="tx2">
                    <a:lumMod val="60000"/>
                    <a:lumOff val="40000"/>
                  </a:schemeClr>
                </a:solidFill>
                <a:cs typeface="Arial" pitchFamily="34" charset="0"/>
              </a:rPr>
              <a:t>held veto power over one another.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Veto means “I forbid” in Latin, the language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of the Romans.</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Neither </a:t>
            </a:r>
            <a:r>
              <a:rPr lang="en-US" sz="3200" b="1" dirty="0" smtClean="0">
                <a:solidFill>
                  <a:schemeClr val="tx2">
                    <a:lumMod val="60000"/>
                    <a:lumOff val="40000"/>
                  </a:schemeClr>
                </a:solidFill>
                <a:cs typeface="Arial" pitchFamily="34" charset="0"/>
              </a:rPr>
              <a:t>consul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could make a law without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consent of the other. </a:t>
            </a:r>
            <a:r>
              <a:rPr lang="en-US" sz="3200" b="1" dirty="0" smtClean="0">
                <a:solidFill>
                  <a:schemeClr val="tx2">
                    <a:lumMod val="60000"/>
                    <a:lumOff val="40000"/>
                  </a:schemeClr>
                </a:solidFill>
                <a:cs typeface="Arial" pitchFamily="34" charset="0"/>
              </a:rPr>
              <a:t> 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Romans never wanted power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concentrated in one person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again.</a:t>
            </a:r>
          </a:p>
        </p:txBody>
      </p:sp>
      <p:pic>
        <p:nvPicPr>
          <p:cNvPr id="17409" name="Picture 1"/>
          <p:cNvPicPr>
            <a:picLocks noChangeAspect="1" noChangeArrowheads="1"/>
          </p:cNvPicPr>
          <p:nvPr/>
        </p:nvPicPr>
        <p:blipFill>
          <a:blip r:embed="rId2" cstate="print"/>
          <a:srcRect/>
          <a:stretch>
            <a:fillRect/>
          </a:stretch>
        </p:blipFill>
        <p:spPr bwMode="auto">
          <a:xfrm>
            <a:off x="5867400" y="2971800"/>
            <a:ext cx="2623581" cy="3429000"/>
          </a:xfrm>
          <a:prstGeom prst="rect">
            <a:avLst/>
          </a:prstGeom>
          <a:noFill/>
          <a:ln w="9525">
            <a:noFill/>
            <a:miter lim="800000"/>
            <a:headEnd/>
            <a:tailEnd/>
          </a:ln>
          <a:effectLst>
            <a:outerShdw blurRad="69850" dist="114300" dir="2700000" algn="tl" rotWithShape="0">
              <a:srgbClr val="000000">
                <a:alpha val="43000"/>
              </a:srgbClr>
            </a:outerShdw>
          </a:effectLst>
        </p:spPr>
      </p:pic>
    </p:spTree>
    <p:extLst>
      <p:ext uri="{BB962C8B-B14F-4D97-AF65-F5344CB8AC3E}">
        <p14:creationId xmlns:p14="http://schemas.microsoft.com/office/powerpoint/2010/main" val="873781707"/>
      </p:ext>
    </p:extLst>
  </p:cSld>
  <p:clrMapOvr>
    <a:masterClrMapping/>
  </p:clrMapOvr>
  <p:transition xmlns:p14="http://schemas.microsoft.com/office/powerpoint/2010/main" advTm="3634">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In place of a king, the Romans elected two consuls with equal power.  </a:t>
            </a:r>
            <a:r>
              <a:rPr lang="en-US" sz="3200" b="1" dirty="0" smtClean="0">
                <a:solidFill>
                  <a:schemeClr val="tx2">
                    <a:lumMod val="60000"/>
                    <a:lumOff val="40000"/>
                  </a:schemeClr>
                </a:solidFill>
                <a:cs typeface="Arial" pitchFamily="34" charset="0"/>
              </a:rPr>
              <a:t>The consuls </a:t>
            </a:r>
            <a:r>
              <a:rPr lang="en-US" sz="3200" b="1" dirty="0" smtClean="0">
                <a:solidFill>
                  <a:schemeClr val="tx2">
                    <a:lumMod val="60000"/>
                    <a:lumOff val="40000"/>
                  </a:schemeClr>
                </a:solidFill>
                <a:cs typeface="Arial" pitchFamily="34" charset="0"/>
              </a:rPr>
              <a:t>served for only one year and could not be </a:t>
            </a:r>
            <a:r>
              <a:rPr lang="en-US" sz="3200" b="1" dirty="0" smtClean="0">
                <a:solidFill>
                  <a:schemeClr val="tx2">
                    <a:lumMod val="60000"/>
                    <a:lumOff val="40000"/>
                  </a:schemeClr>
                </a:solidFill>
                <a:cs typeface="Arial" pitchFamily="34" charset="0"/>
              </a:rPr>
              <a:t>re-elected</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The consuls </a:t>
            </a:r>
            <a:r>
              <a:rPr lang="en-US" sz="3200" b="1" dirty="0" smtClean="0">
                <a:solidFill>
                  <a:schemeClr val="tx2">
                    <a:lumMod val="60000"/>
                    <a:lumOff val="40000"/>
                  </a:schemeClr>
                </a:solidFill>
                <a:cs typeface="Arial" pitchFamily="34" charset="0"/>
              </a:rPr>
              <a:t>held veto power over one another. </a:t>
            </a:r>
            <a:r>
              <a:rPr lang="en-US" sz="3200" b="1" dirty="0" smtClean="0">
                <a:solidFill>
                  <a:schemeClr val="tx2">
                    <a:lumMod val="60000"/>
                    <a:lumOff val="40000"/>
                  </a:schemeClr>
                </a:solidFill>
                <a:cs typeface="Arial" pitchFamily="34" charset="0"/>
              </a:rPr>
              <a:t> Veto </a:t>
            </a:r>
            <a:r>
              <a:rPr lang="en-US" sz="3200" b="1" dirty="0" smtClean="0">
                <a:solidFill>
                  <a:schemeClr val="tx2">
                    <a:lumMod val="60000"/>
                    <a:lumOff val="40000"/>
                  </a:schemeClr>
                </a:solidFill>
                <a:cs typeface="Arial" pitchFamily="34" charset="0"/>
              </a:rPr>
              <a:t>means “I forbid” in Latin, the language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of the </a:t>
            </a:r>
            <a:r>
              <a:rPr lang="en-US" sz="3200" b="1" dirty="0" smtClean="0">
                <a:solidFill>
                  <a:schemeClr val="tx2">
                    <a:lumMod val="60000"/>
                    <a:lumOff val="40000"/>
                  </a:schemeClr>
                </a:solidFill>
                <a:cs typeface="Arial" pitchFamily="34" charset="0"/>
              </a:rPr>
              <a:t>Romans.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Neither consul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could make a law without the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consent of the other.  </a:t>
            </a:r>
            <a:r>
              <a:rPr lang="en-US" sz="3200" b="1" dirty="0" smtClean="0">
                <a:solidFill>
                  <a:schemeClr val="tx2">
                    <a:lumMod val="60000"/>
                    <a:lumOff val="40000"/>
                  </a:schemeClr>
                </a:solidFill>
                <a:cs typeface="Arial" pitchFamily="34" charset="0"/>
              </a:rPr>
              <a:t>The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Romans never wanted power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concentrated in one person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again.</a:t>
            </a:r>
          </a:p>
        </p:txBody>
      </p:sp>
      <p:pic>
        <p:nvPicPr>
          <p:cNvPr id="17409" name="Picture 1"/>
          <p:cNvPicPr>
            <a:picLocks noChangeAspect="1" noChangeArrowheads="1"/>
          </p:cNvPicPr>
          <p:nvPr/>
        </p:nvPicPr>
        <p:blipFill>
          <a:blip r:embed="rId2" cstate="print"/>
          <a:srcRect/>
          <a:stretch>
            <a:fillRect/>
          </a:stretch>
        </p:blipFill>
        <p:spPr bwMode="auto">
          <a:xfrm>
            <a:off x="5867400" y="2971800"/>
            <a:ext cx="2623581" cy="3429000"/>
          </a:xfrm>
          <a:prstGeom prst="rect">
            <a:avLst/>
          </a:prstGeom>
          <a:noFill/>
          <a:ln w="9525">
            <a:noFill/>
            <a:miter lim="800000"/>
            <a:headEnd/>
            <a:tailEnd/>
          </a:ln>
          <a:effectLst>
            <a:outerShdw blurRad="69850" dist="114300" dir="2700000" algn="tl" rotWithShape="0">
              <a:srgbClr val="000000">
                <a:alpha val="43000"/>
              </a:srgbClr>
            </a:outerShdw>
          </a:effectLst>
        </p:spPr>
      </p:pic>
    </p:spTree>
    <p:extLst>
      <p:ext uri="{BB962C8B-B14F-4D97-AF65-F5344CB8AC3E}">
        <p14:creationId xmlns:p14="http://schemas.microsoft.com/office/powerpoint/2010/main" val="1076095429"/>
      </p:ext>
    </p:extLst>
  </p:cSld>
  <p:clrMapOvr>
    <a:masterClrMapping/>
  </p:clrMapOvr>
  <p:transition xmlns:p14="http://schemas.microsoft.com/office/powerpoint/2010/main" advTm="3759">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1" y="152400"/>
            <a:ext cx="8991600" cy="461665"/>
          </a:xfrm>
          <a:prstGeom prst="rect">
            <a:avLst/>
          </a:prstGeom>
          <a:noFill/>
        </p:spPr>
        <p:txBody>
          <a:bodyPr wrap="square" rtlCol="0">
            <a:spAutoFit/>
          </a:bodyPr>
          <a:lstStyle/>
          <a:p>
            <a:r>
              <a:rPr lang="en-US" sz="2400" dirty="0" smtClean="0">
                <a:solidFill>
                  <a:schemeClr val="accent1">
                    <a:lumMod val="50000"/>
                  </a:schemeClr>
                </a:solidFill>
                <a:latin typeface="Arial Black" pitchFamily="34" charset="0"/>
              </a:rPr>
              <a:t>The Patricians and the Plebeians         Ancient Rome</a:t>
            </a:r>
            <a:endParaRPr lang="en-US" sz="2400" dirty="0">
              <a:solidFill>
                <a:schemeClr val="accent1">
                  <a:lumMod val="50000"/>
                </a:schemeClr>
              </a:solidFill>
              <a:latin typeface="Arial Black" pitchFamily="34" charset="0"/>
            </a:endParaRPr>
          </a:p>
        </p:txBody>
      </p:sp>
      <p:sp>
        <p:nvSpPr>
          <p:cNvPr id="5" name="Rectangle 4"/>
          <p:cNvSpPr/>
          <p:nvPr/>
        </p:nvSpPr>
        <p:spPr>
          <a:xfrm>
            <a:off x="228600" y="914400"/>
            <a:ext cx="8686800" cy="5509200"/>
          </a:xfrm>
          <a:prstGeom prst="rect">
            <a:avLst/>
          </a:prstGeom>
          <a:ln>
            <a:noFill/>
          </a:ln>
        </p:spPr>
        <p:txBody>
          <a:bodyPr wrap="square">
            <a:spAutoFit/>
          </a:bodyPr>
          <a:lstStyle/>
          <a:p>
            <a:r>
              <a:rPr lang="en-US" sz="3200" b="1" dirty="0">
                <a:solidFill>
                  <a:schemeClr val="tx2">
                    <a:lumMod val="60000"/>
                    <a:lumOff val="40000"/>
                  </a:schemeClr>
                </a:solidFill>
                <a:cs typeface="Arial" pitchFamily="34" charset="0"/>
              </a:rPr>
              <a:t>In place of a king, the Romans elected two consuls with equal power.  </a:t>
            </a:r>
            <a:r>
              <a:rPr lang="en-US" sz="3200" b="1" dirty="0" smtClean="0">
                <a:solidFill>
                  <a:schemeClr val="tx2">
                    <a:lumMod val="60000"/>
                    <a:lumOff val="40000"/>
                  </a:schemeClr>
                </a:solidFill>
                <a:cs typeface="Arial" pitchFamily="34" charset="0"/>
              </a:rPr>
              <a:t>The consuls </a:t>
            </a:r>
            <a:r>
              <a:rPr lang="en-US" sz="3200" b="1" dirty="0" smtClean="0">
                <a:solidFill>
                  <a:schemeClr val="tx2">
                    <a:lumMod val="60000"/>
                    <a:lumOff val="40000"/>
                  </a:schemeClr>
                </a:solidFill>
                <a:cs typeface="Arial" pitchFamily="34" charset="0"/>
              </a:rPr>
              <a:t>served for only one year and could not </a:t>
            </a:r>
            <a:r>
              <a:rPr lang="en-US" sz="3200" b="1" smtClean="0">
                <a:solidFill>
                  <a:schemeClr val="tx2">
                    <a:lumMod val="60000"/>
                    <a:lumOff val="40000"/>
                  </a:schemeClr>
                </a:solidFill>
                <a:cs typeface="Arial" pitchFamily="34" charset="0"/>
              </a:rPr>
              <a:t>be </a:t>
            </a:r>
            <a:r>
              <a:rPr lang="en-US" sz="3200" b="1" smtClean="0">
                <a:solidFill>
                  <a:schemeClr val="tx2">
                    <a:lumMod val="60000"/>
                    <a:lumOff val="40000"/>
                  </a:schemeClr>
                </a:solidFill>
                <a:cs typeface="Arial" pitchFamily="34" charset="0"/>
              </a:rPr>
              <a:t>re-elected</a:t>
            </a:r>
            <a:r>
              <a:rPr lang="en-US" sz="3200" b="1" dirty="0" smtClean="0">
                <a:solidFill>
                  <a:schemeClr val="tx2">
                    <a:lumMod val="60000"/>
                    <a:lumOff val="40000"/>
                  </a:schemeClr>
                </a:solidFill>
                <a:cs typeface="Arial" pitchFamily="34" charset="0"/>
              </a:rPr>
              <a:t>. </a:t>
            </a:r>
            <a:r>
              <a:rPr lang="en-US" sz="3200" b="1" dirty="0" smtClean="0">
                <a:solidFill>
                  <a:schemeClr val="tx2">
                    <a:lumMod val="60000"/>
                    <a:lumOff val="40000"/>
                  </a:schemeClr>
                </a:solidFill>
                <a:cs typeface="Arial" pitchFamily="34" charset="0"/>
              </a:rPr>
              <a:t> The consuls </a:t>
            </a:r>
            <a:r>
              <a:rPr lang="en-US" sz="3200" b="1" dirty="0" smtClean="0">
                <a:solidFill>
                  <a:schemeClr val="tx2">
                    <a:lumMod val="60000"/>
                    <a:lumOff val="40000"/>
                  </a:schemeClr>
                </a:solidFill>
                <a:cs typeface="Arial" pitchFamily="34" charset="0"/>
              </a:rPr>
              <a:t>held veto power over one another. </a:t>
            </a:r>
            <a:r>
              <a:rPr lang="en-US" sz="3200" b="1" dirty="0" smtClean="0">
                <a:solidFill>
                  <a:schemeClr val="tx2">
                    <a:lumMod val="60000"/>
                    <a:lumOff val="40000"/>
                  </a:schemeClr>
                </a:solidFill>
                <a:cs typeface="Arial" pitchFamily="34" charset="0"/>
              </a:rPr>
              <a:t> Veto </a:t>
            </a:r>
            <a:r>
              <a:rPr lang="en-US" sz="3200" b="1" dirty="0" smtClean="0">
                <a:solidFill>
                  <a:schemeClr val="tx2">
                    <a:lumMod val="60000"/>
                    <a:lumOff val="40000"/>
                  </a:schemeClr>
                </a:solidFill>
                <a:cs typeface="Arial" pitchFamily="34" charset="0"/>
              </a:rPr>
              <a:t>means “I forbid” in Latin, the language </a:t>
            </a:r>
            <a:r>
              <a:rPr lang="en-US" sz="3200" b="1" dirty="0" smtClean="0">
                <a:solidFill>
                  <a:schemeClr val="tx2">
                    <a:lumMod val="60000"/>
                    <a:lumOff val="40000"/>
                  </a:schemeClr>
                </a:solidFill>
                <a:cs typeface="Arial" pitchFamily="34" charset="0"/>
              </a:rPr>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of the </a:t>
            </a:r>
            <a:r>
              <a:rPr lang="en-US" sz="3200" b="1" dirty="0" smtClean="0">
                <a:solidFill>
                  <a:schemeClr val="tx2">
                    <a:lumMod val="60000"/>
                    <a:lumOff val="40000"/>
                  </a:schemeClr>
                </a:solidFill>
                <a:cs typeface="Arial" pitchFamily="34" charset="0"/>
              </a:rPr>
              <a:t>Romans. </a:t>
            </a:r>
            <a:r>
              <a:rPr lang="en-US" sz="3200" b="1" dirty="0" smtClean="0">
                <a:solidFill>
                  <a:schemeClr val="tx2">
                    <a:lumMod val="60000"/>
                    <a:lumOff val="40000"/>
                  </a:schemeClr>
                </a:solidFill>
                <a:cs typeface="Arial" pitchFamily="34" charset="0"/>
              </a:rPr>
              <a:t> Neither </a:t>
            </a:r>
            <a:r>
              <a:rPr lang="en-US" sz="3200" b="1" dirty="0" smtClean="0">
                <a:solidFill>
                  <a:schemeClr val="tx2">
                    <a:lumMod val="60000"/>
                    <a:lumOff val="40000"/>
                  </a:schemeClr>
                </a:solidFill>
                <a:cs typeface="Arial" pitchFamily="34" charset="0"/>
              </a:rPr>
              <a:t>consul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could make a law without the </a:t>
            </a:r>
            <a:br>
              <a:rPr lang="en-US" sz="3200" b="1" dirty="0" smtClean="0">
                <a:solidFill>
                  <a:schemeClr val="tx2">
                    <a:lumMod val="60000"/>
                    <a:lumOff val="40000"/>
                  </a:schemeClr>
                </a:solidFill>
                <a:cs typeface="Arial" pitchFamily="34" charset="0"/>
              </a:rPr>
            </a:br>
            <a:r>
              <a:rPr lang="en-US" sz="3200" b="1" dirty="0" smtClean="0">
                <a:solidFill>
                  <a:schemeClr val="tx2">
                    <a:lumMod val="60000"/>
                    <a:lumOff val="40000"/>
                  </a:schemeClr>
                </a:solidFill>
                <a:cs typeface="Arial" pitchFamily="34" charset="0"/>
              </a:rPr>
              <a:t>consent of the other. </a:t>
            </a:r>
            <a:r>
              <a:rPr lang="en-US" sz="3200" b="1" dirty="0" smtClean="0">
                <a:solidFill>
                  <a:schemeClr val="tx2">
                    <a:lumMod val="60000"/>
                    <a:lumOff val="40000"/>
                  </a:schemeClr>
                </a:solidFill>
                <a:cs typeface="Arial" pitchFamily="34" charset="0"/>
              </a:rPr>
              <a:t> </a:t>
            </a:r>
            <a:r>
              <a:rPr lang="en-US" sz="3200" b="1" dirty="0">
                <a:solidFill>
                  <a:schemeClr val="accent1">
                    <a:lumMod val="50000"/>
                  </a:schemeClr>
                </a:solidFill>
                <a:cs typeface="Arial" pitchFamily="34" charset="0"/>
              </a:rPr>
              <a:t>The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Romans never wanted power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concentrated in one person </a:t>
            </a:r>
            <a:br>
              <a:rPr lang="en-US" sz="3200" b="1" dirty="0">
                <a:solidFill>
                  <a:schemeClr val="accent1">
                    <a:lumMod val="50000"/>
                  </a:schemeClr>
                </a:solidFill>
                <a:cs typeface="Arial" pitchFamily="34" charset="0"/>
              </a:rPr>
            </a:br>
            <a:r>
              <a:rPr lang="en-US" sz="3200" b="1" dirty="0">
                <a:solidFill>
                  <a:schemeClr val="accent1">
                    <a:lumMod val="50000"/>
                  </a:schemeClr>
                </a:solidFill>
                <a:cs typeface="Arial" pitchFamily="34" charset="0"/>
              </a:rPr>
              <a:t>again.</a:t>
            </a:r>
          </a:p>
        </p:txBody>
      </p:sp>
      <p:pic>
        <p:nvPicPr>
          <p:cNvPr id="17409" name="Picture 1"/>
          <p:cNvPicPr>
            <a:picLocks noChangeAspect="1" noChangeArrowheads="1"/>
          </p:cNvPicPr>
          <p:nvPr/>
        </p:nvPicPr>
        <p:blipFill>
          <a:blip r:embed="rId2" cstate="print"/>
          <a:srcRect/>
          <a:stretch>
            <a:fillRect/>
          </a:stretch>
        </p:blipFill>
        <p:spPr bwMode="auto">
          <a:xfrm>
            <a:off x="5867400" y="2971800"/>
            <a:ext cx="2623581" cy="3429000"/>
          </a:xfrm>
          <a:prstGeom prst="rect">
            <a:avLst/>
          </a:prstGeom>
          <a:noFill/>
          <a:ln w="9525">
            <a:noFill/>
            <a:miter lim="800000"/>
            <a:headEnd/>
            <a:tailEnd/>
          </a:ln>
          <a:effectLst>
            <a:outerShdw blurRad="69850" dist="114300" dir="2700000" algn="tl" rotWithShape="0">
              <a:srgbClr val="000000">
                <a:alpha val="43000"/>
              </a:srgbClr>
            </a:outerShdw>
          </a:effectLst>
        </p:spPr>
      </p:pic>
    </p:spTree>
    <p:extLst>
      <p:ext uri="{BB962C8B-B14F-4D97-AF65-F5344CB8AC3E}">
        <p14:creationId xmlns:p14="http://schemas.microsoft.com/office/powerpoint/2010/main" val="4164577383"/>
      </p:ext>
    </p:extLst>
  </p:cSld>
  <p:clrMapOvr>
    <a:masterClrMapping/>
  </p:clrMapOvr>
  <p:transition xmlns:p14="http://schemas.microsoft.com/office/powerpoint/2010/main" advTm="3768">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7192</TotalTime>
  <Words>2237</Words>
  <Application>Microsoft Macintosh PowerPoint</Application>
  <PresentationFormat>On-screen Show (4:3)</PresentationFormat>
  <Paragraphs>119</Paragraphs>
  <Slides>53</Slides>
  <Notes>0</Notes>
  <HiddenSlides>0</HiddenSlides>
  <MMClips>1</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mikedow1@gmail.com</dc:creator>
  <cp:lastModifiedBy>Mike Dowling</cp:lastModifiedBy>
  <cp:revision>56</cp:revision>
  <dcterms:created xsi:type="dcterms:W3CDTF">2013-12-31T03:21:23Z</dcterms:created>
  <dcterms:modified xsi:type="dcterms:W3CDTF">2015-01-11T01:58:21Z</dcterms:modified>
</cp:coreProperties>
</file>