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257" r:id="rId4"/>
    <p:sldId id="307" r:id="rId5"/>
    <p:sldId id="308" r:id="rId6"/>
    <p:sldId id="258" r:id="rId7"/>
    <p:sldId id="336" r:id="rId8"/>
    <p:sldId id="335" r:id="rId9"/>
    <p:sldId id="259" r:id="rId10"/>
    <p:sldId id="318" r:id="rId11"/>
    <p:sldId id="320" r:id="rId12"/>
    <p:sldId id="319" r:id="rId13"/>
    <p:sldId id="321" r:id="rId14"/>
    <p:sldId id="323" r:id="rId15"/>
    <p:sldId id="322" r:id="rId16"/>
    <p:sldId id="324" r:id="rId17"/>
    <p:sldId id="325" r:id="rId18"/>
    <p:sldId id="261" r:id="rId19"/>
    <p:sldId id="326" r:id="rId20"/>
    <p:sldId id="327" r:id="rId21"/>
    <p:sldId id="262" r:id="rId22"/>
    <p:sldId id="263" r:id="rId23"/>
    <p:sldId id="284" r:id="rId24"/>
    <p:sldId id="285" r:id="rId25"/>
    <p:sldId id="264" r:id="rId26"/>
    <p:sldId id="309" r:id="rId27"/>
    <p:sldId id="265" r:id="rId28"/>
    <p:sldId id="344" r:id="rId29"/>
    <p:sldId id="266" r:id="rId30"/>
    <p:sldId id="329" r:id="rId31"/>
    <p:sldId id="267" r:id="rId32"/>
    <p:sldId id="330" r:id="rId33"/>
    <p:sldId id="331" r:id="rId34"/>
    <p:sldId id="268" r:id="rId35"/>
    <p:sldId id="338" r:id="rId36"/>
    <p:sldId id="337" r:id="rId37"/>
    <p:sldId id="334" r:id="rId38"/>
    <p:sldId id="339" r:id="rId39"/>
    <p:sldId id="340" r:id="rId40"/>
    <p:sldId id="341" r:id="rId41"/>
    <p:sldId id="342" r:id="rId42"/>
    <p:sldId id="345" r:id="rId43"/>
    <p:sldId id="269" r:id="rId44"/>
    <p:sldId id="300" r:id="rId45"/>
    <p:sldId id="301" r:id="rId46"/>
    <p:sldId id="313" r:id="rId47"/>
    <p:sldId id="314" r:id="rId48"/>
    <p:sldId id="315" r:id="rId49"/>
    <p:sldId id="271" r:id="rId50"/>
    <p:sldId id="304" r:id="rId51"/>
    <p:sldId id="305" r:id="rId52"/>
    <p:sldId id="306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9999"/>
    <a:srgbClr val="00FFFF"/>
    <a:srgbClr val="3399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43"/>
  </p:normalViewPr>
  <p:slideViewPr>
    <p:cSldViewPr>
      <p:cViewPr varScale="1">
        <p:scale>
          <a:sx n="110" d="100"/>
          <a:sy n="110" d="100"/>
        </p:scale>
        <p:origin x="10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76F-ACBC-4A24-B509-819D809B43E4}" type="datetimeFigureOut">
              <a:rPr lang="en-US" smtClean="0"/>
              <a:t>7/17/16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472-24F3-42FC-B927-A6C994A01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76F-ACBC-4A24-B509-819D809B43E4}" type="datetimeFigureOut">
              <a:rPr lang="en-US" smtClean="0"/>
              <a:t>7/17/16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472-24F3-42FC-B927-A6C994A01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76F-ACBC-4A24-B509-819D809B43E4}" type="datetimeFigureOut">
              <a:rPr lang="en-US" smtClean="0"/>
              <a:t>7/17/16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472-24F3-42FC-B927-A6C994A01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76F-ACBC-4A24-B509-819D809B43E4}" type="datetimeFigureOut">
              <a:rPr lang="en-US" smtClean="0"/>
              <a:t>7/17/16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472-24F3-42FC-B927-A6C994A01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76F-ACBC-4A24-B509-819D809B43E4}" type="datetimeFigureOut">
              <a:rPr lang="en-US" smtClean="0"/>
              <a:t>7/17/16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472-24F3-42FC-B927-A6C994A01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76F-ACBC-4A24-B509-819D809B43E4}" type="datetimeFigureOut">
              <a:rPr lang="en-US" smtClean="0"/>
              <a:t>7/17/16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472-24F3-42FC-B927-A6C994A01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76F-ACBC-4A24-B509-819D809B43E4}" type="datetimeFigureOut">
              <a:rPr lang="en-US" smtClean="0"/>
              <a:t>7/17/16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472-24F3-42FC-B927-A6C994A01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76F-ACBC-4A24-B509-819D809B43E4}" type="datetimeFigureOut">
              <a:rPr lang="en-US" smtClean="0"/>
              <a:t>7/17/16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472-24F3-42FC-B927-A6C994A01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76F-ACBC-4A24-B509-819D809B43E4}" type="datetimeFigureOut">
              <a:rPr lang="en-US" smtClean="0"/>
              <a:t>7/17/16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472-24F3-42FC-B927-A6C994A01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76F-ACBC-4A24-B509-819D809B43E4}" type="datetimeFigureOut">
              <a:rPr lang="en-US" smtClean="0"/>
              <a:t>7/17/16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472-24F3-42FC-B927-A6C994A01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76F-ACBC-4A24-B509-819D809B43E4}" type="datetimeFigureOut">
              <a:rPr lang="en-US" smtClean="0"/>
              <a:t>7/17/16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472-24F3-42FC-B927-A6C994A01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8D76F-ACBC-4A24-B509-819D809B43E4}" type="datetimeFigureOut">
              <a:rPr lang="en-US" smtClean="0"/>
              <a:t>7/17/16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472-24F3-42FC-B927-A6C994A014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microsoft.com/office/2007/relationships/hdphoto" Target="../media/hdphoto2.wdp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microsoft.com/office/2007/relationships/hdphoto" Target="../media/hdphoto2.wdp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microsoft.com/office/2007/relationships/hdphoto" Target="../media/hdphoto3.wdp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62000" y="1066800"/>
            <a:ext cx="6477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Rome fought three wars with Carthage between 264</a:t>
            </a:r>
            <a:r>
              <a:rPr lang="en-US" sz="24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BCE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 and 146</a:t>
            </a:r>
            <a:r>
              <a:rPr lang="en-US" sz="24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BCE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.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wars established Rome as a world power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and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left Carthage, once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powerful empire,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in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ruins. </a:t>
            </a:r>
          </a:p>
        </p:txBody>
      </p:sp>
      <p:pic>
        <p:nvPicPr>
          <p:cNvPr id="6" name="Picture 5" descr="!!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1837" y="2806597"/>
            <a:ext cx="6252163" cy="4051403"/>
          </a:xfrm>
          <a:prstGeom prst="rect">
            <a:avLst/>
          </a:prstGeom>
        </p:spPr>
      </p:pic>
      <p:pic>
        <p:nvPicPr>
          <p:cNvPr id="2" name="702-punic2_mixdow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43000" y="4648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Tm="704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04800" y="990600"/>
            <a:ext cx="8382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Meanwhile, the Romans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had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completed their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conquest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of the Italian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peninsula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by 263</a:t>
            </a:r>
            <a:r>
              <a:rPr lang="en-US" sz="24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BCE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Because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Rome’s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economy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depended on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the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plunder of their army,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the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Roman Senate had to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keep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the army busy.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Otherwise, an idle army might have turned against the Senate.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So the Senate turned their sights on Carthage.</a:t>
            </a:r>
            <a:endParaRPr lang="en-US" sz="3000" b="1" dirty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4772" y="1600200"/>
            <a:ext cx="3263428" cy="266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90500" dir="2700000" algn="tl" rotWithShape="0">
              <a:prstClr val="black">
                <a:alpha val="52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3102767"/>
      </p:ext>
    </p:extLst>
  </p:cSld>
  <p:clrMapOvr>
    <a:masterClrMapping/>
  </p:clrMapOvr>
  <p:transition advTm="6428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04800" y="990600"/>
            <a:ext cx="8382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Meanwhile, the Romans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had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completed their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conquest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of the Italian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peninsula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by 263</a:t>
            </a:r>
            <a:r>
              <a:rPr lang="en-US" sz="24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BCE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Because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Rome’s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economy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depended on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plunder of their army,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Roman Senate had to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keep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army busy. 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Otherwise, an idle army might have turned against the Senate.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So the Senate turned their sights on Carthage.</a:t>
            </a:r>
            <a:endParaRPr lang="en-US" sz="3000" b="1" dirty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4772" y="1600200"/>
            <a:ext cx="3263428" cy="266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90500" dir="2700000" algn="tl" rotWithShape="0">
              <a:prstClr val="black">
                <a:alpha val="52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5135882"/>
      </p:ext>
    </p:extLst>
  </p:cSld>
  <p:clrMapOvr>
    <a:masterClrMapping/>
  </p:clrMapOvr>
  <p:transition advTm="3878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04800" y="990600"/>
            <a:ext cx="8382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Meanwhile, the Romans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had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completed their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conquest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of the Italian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peninsula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by 263</a:t>
            </a:r>
            <a:r>
              <a:rPr lang="en-US" sz="24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BCE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Because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Rome’s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economy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depended on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plunder of their army,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Roman Senate had to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keep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army busy.  Otherwise, an idle army might have turned against the Senate. 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So the Senate turned their sights on Carthage.</a:t>
            </a:r>
            <a:endParaRPr lang="en-US" sz="3000" b="1" dirty="0"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4772" y="1600200"/>
            <a:ext cx="3263428" cy="266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90500" dir="2700000" algn="tl" rotWithShape="0">
              <a:prstClr val="black">
                <a:alpha val="52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5473699"/>
      </p:ext>
    </p:extLst>
  </p:cSld>
  <p:clrMapOvr>
    <a:masterClrMapping/>
  </p:clrMapOvr>
  <p:transition advTm="2522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12516" y="838200"/>
            <a:ext cx="838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 Rome and Carthage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fought </a:t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the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first Punic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War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over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Sicily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,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a Mediterranean </a:t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island off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the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coast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of the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Italian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peninsula. 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Carthage </a:t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controlled Sicily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in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264</a:t>
            </a:r>
            <a:r>
              <a:rPr lang="en-US" sz="24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BCE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,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so the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Romans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found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an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excuse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to declare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war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Carthage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had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imprisoned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small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group of Roman fortune seekers, so the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Romans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went to war in retaliation for their capture.</a:t>
            </a:r>
            <a:endParaRPr lang="en-US" sz="3000" b="1" dirty="0"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6" name="Picture 5" descr="702sici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367" y="1219200"/>
            <a:ext cx="287246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43470"/>
      </p:ext>
    </p:extLst>
  </p:cSld>
  <p:clrMapOvr>
    <a:masterClrMapping/>
  </p:clrMapOvr>
  <p:transition advTm="82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12516" y="838200"/>
            <a:ext cx="838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Rome and Carthage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fought </a:t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first Punic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War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over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Sicily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,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 Mediterranean </a:t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island off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coast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of the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Italian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peninsula. 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Carthage </a:t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controlled Sicily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in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264</a:t>
            </a:r>
            <a:r>
              <a:rPr lang="en-US" sz="24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BCE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,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so the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Romans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found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an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excuse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to declare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war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. 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Carthage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had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imprisoned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small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group of Roman fortune seekers, so the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Romans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went to war in retaliation for their capture.</a:t>
            </a:r>
            <a:endParaRPr lang="en-US" sz="3000" b="1" dirty="0"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6" name="Picture 5" descr="702sici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367" y="1219200"/>
            <a:ext cx="287246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9696"/>
      </p:ext>
    </p:extLst>
  </p:cSld>
  <p:clrMapOvr>
    <a:masterClrMapping/>
  </p:clrMapOvr>
  <p:transition advTm="6539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12516" y="838200"/>
            <a:ext cx="838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Rome and Carthage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fought </a:t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first Punic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War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over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Sicily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,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 Mediterranean </a:t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island off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coast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of the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Italian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peninsula. 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Carthage </a:t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controlled Sicily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in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264</a:t>
            </a:r>
            <a:r>
              <a:rPr lang="en-US" sz="24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BCE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,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so the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Romans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found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an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excuse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to declare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war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Carthage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had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imprisoned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a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small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group of Roman fortune seekers, so the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Romans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went to war in retaliation for their capture.</a:t>
            </a:r>
            <a:endParaRPr lang="en-US" sz="3000" b="1" dirty="0"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6" name="Picture 5" descr="702sici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367" y="1219200"/>
            <a:ext cx="287246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05226"/>
      </p:ext>
    </p:extLst>
  </p:cSld>
  <p:clrMapOvr>
    <a:masterClrMapping/>
  </p:clrMapOvr>
  <p:transition advTm="7214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423212" y="990600"/>
            <a:ext cx="570728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Rome had a powerful army, but their new foe was overseas, where they had little experience.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They lacked the naval skill to sink ships, so they found a way to fight a land war at sea. </a:t>
            </a:r>
            <a:endParaRPr lang="en-US" sz="3000" b="1" dirty="0"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342036"/>
            <a:ext cx="4915382" cy="34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11613"/>
      </p:ext>
    </p:extLst>
  </p:cSld>
  <p:clrMapOvr>
    <a:masterClrMapping/>
  </p:clrMapOvr>
  <p:transition advTm="59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423212" y="990600"/>
            <a:ext cx="570728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Rome had a powerful army, but their new foe was overseas, where they had little experience. 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They lacked the naval skill to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sink ships, so they found a way to fight a land war at sea. </a:t>
            </a:r>
            <a:endParaRPr lang="en-US" sz="3000" b="1" dirty="0"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342036"/>
            <a:ext cx="4915382" cy="34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34340"/>
      </p:ext>
    </p:extLst>
  </p:cSld>
  <p:clrMapOvr>
    <a:masterClrMapping/>
  </p:clrMapOvr>
  <p:transition advTm="6037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85800" y="1155175"/>
            <a:ext cx="8458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The Romans outfitted their vessels with a hinged bridge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equipped with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an iron spike.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Roman sailors used pulleys to lower the bridge to face an enemy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ship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 The Roman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ship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would ram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into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an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enemy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vessel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</a:t>
            </a:r>
            <a:endParaRPr lang="en-US" sz="3000" b="1" dirty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pic>
        <p:nvPicPr>
          <p:cNvPr id="5" name="Picture 4" descr="!!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3048001"/>
            <a:ext cx="5041138" cy="32666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ransition advTm="56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85800" y="1155175"/>
            <a:ext cx="8458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Romans outfitted their vessels with a hinged bridge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equipped with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an iron spike. 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Roman sailors used pulleys to lower the bridge to face an enemy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ship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.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Roman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ship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would ram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into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an enemy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vessel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</a:t>
            </a:r>
            <a:endParaRPr lang="en-US" sz="3000" b="1" dirty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pic>
        <p:nvPicPr>
          <p:cNvPr id="5" name="Picture 4" descr="!!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3048001"/>
            <a:ext cx="5041138" cy="32666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488062"/>
      </p:ext>
    </p:extLst>
  </p:cSld>
  <p:clrMapOvr>
    <a:masterClrMapping/>
  </p:clrMapOvr>
  <p:transition advTm="4842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62000" y="1066800"/>
            <a:ext cx="6477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Rome fought three wars with Carthage between 264</a:t>
            </a:r>
            <a:r>
              <a:rPr lang="en-US" sz="24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BCE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and 146</a:t>
            </a:r>
            <a:r>
              <a:rPr lang="en-US" sz="24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BCE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The wars established Rome as a world power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and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left Carthage, once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a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powerful empire,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in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ruins. </a:t>
            </a:r>
          </a:p>
        </p:txBody>
      </p:sp>
      <p:pic>
        <p:nvPicPr>
          <p:cNvPr id="6" name="Picture 5" descr="!!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1837" y="2806597"/>
            <a:ext cx="6252163" cy="40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39869"/>
      </p:ext>
    </p:extLst>
  </p:cSld>
  <p:clrMapOvr>
    <a:masterClrMapping/>
  </p:clrMapOvr>
  <p:transition advTm="5874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85800" y="1155175"/>
            <a:ext cx="8458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Romans outfitted their vessels with a hinged bridge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equipped with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an iron spike.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Roman sailors used pulleys to lower the bridge to face an enemy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ship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The Roman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ship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would ram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into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an enemy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vessel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.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 </a:t>
            </a:r>
            <a:endParaRPr lang="en-US" sz="3000" b="1" dirty="0"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pic>
        <p:nvPicPr>
          <p:cNvPr id="5" name="Picture 4" descr="!!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3048001"/>
            <a:ext cx="5041138" cy="32666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5592749"/>
      </p:ext>
    </p:extLst>
  </p:cSld>
  <p:clrMapOvr>
    <a:masterClrMapping/>
  </p:clrMapOvr>
  <p:transition advTm="312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33400" y="995478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latin typeface="Arial" pitchFamily="34" charset="0"/>
                <a:ea typeface="Adobe Gothic Std B" pitchFamily="34" charset="-128"/>
                <a:cs typeface="Arial" pitchFamily="34" charset="0"/>
              </a:rPr>
              <a:t>The spike attached the two ships and allowed soldiers to cross over and attack in hand-to-hand combat—where Rome was more experienced than Carthage.</a:t>
            </a:r>
            <a:endParaRPr lang="en-US" sz="3000" b="1" dirty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pic>
        <p:nvPicPr>
          <p:cNvPr id="7" name="Picture 6" descr="!!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143492"/>
            <a:ext cx="4600354" cy="3281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ransition advTm="99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04800" y="914400"/>
            <a:ext cx="86106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To try to close the gap in </a:t>
            </a:r>
            <a:b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naval power, the Romans </a:t>
            </a:r>
            <a:b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captured a Carthaginian </a:t>
            </a:r>
            <a:b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warship and used it as a </a:t>
            </a:r>
            <a:b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model to build their fleet. </a:t>
            </a: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They won a few early </a:t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victories and captured </a:t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most of Sicily, but the inexperience of the Roman navy left them unprepared for a catastrophic storm that destroyed two-thirds of their fleet and killed thousands of Roman sailors. Rome raised a second and </a:t>
            </a: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 third </a:t>
            </a: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fleet, but storms also destroyed most of the additional ships.</a:t>
            </a:r>
            <a:endParaRPr lang="en-US" sz="2800" b="1" dirty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066800"/>
            <a:ext cx="388317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ransition advTm="858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04800" y="914400"/>
            <a:ext cx="86106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To try to close the gap in </a:t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naval power, the Romans </a:t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captured a Carthaginian </a:t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warship and used it as a </a:t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model to build their fleet. </a:t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They won a few early </a:t>
            </a:r>
            <a:b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victories and captured </a:t>
            </a:r>
            <a:b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most of Sicily, but the inexperience of the Roman navy left them unprepared for a catastrophic storm that destroyed two-thirds of their fleet and killed thousands of Roman sailors. </a:t>
            </a: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Rome raised a second and </a:t>
            </a: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 third </a:t>
            </a: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fleet, but storms also destroyed most of the additional ships.</a:t>
            </a:r>
            <a:endParaRPr lang="en-US" sz="2800" b="1" dirty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066800"/>
            <a:ext cx="388317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ransition advTm="15532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04800" y="914400"/>
            <a:ext cx="86106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To try to close the gap in </a:t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naval power, the Romans </a:t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captured a Carthaginian </a:t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warship and used it as a </a:t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model to build their fleet. </a:t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They won a few early </a:t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victories and captured </a:t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most of Sicily, but the inexperience of the Roman navy left them unprepared for a catastrophic storm that destroyed two-thirds of their fleet and killed thousands of Roman sailors. </a:t>
            </a:r>
            <a: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Rome raised a second and </a:t>
            </a:r>
            <a: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a third </a:t>
            </a:r>
            <a: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fleet, but storms also destroyed most of the additional ships.</a:t>
            </a:r>
            <a:endParaRPr lang="en-US" sz="2800" b="1" dirty="0"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066800"/>
            <a:ext cx="388317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ransition advTm="7091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06713" y="1219200"/>
            <a:ext cx="462248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A Carthaginian general named Hamilcar </a:t>
            </a:r>
            <a:r>
              <a:rPr lang="en-US" sz="3000" b="1" dirty="0" err="1">
                <a:latin typeface="Arial" pitchFamily="34" charset="0"/>
                <a:ea typeface="Adobe Gothic Std B" pitchFamily="34" charset="-128"/>
                <a:cs typeface="Arial" pitchFamily="34" charset="0"/>
              </a:rPr>
              <a:t>Barca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 recaptured most of Sicily, but Carthage did not have the money or manpower to continue to engage in the conflict.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In 241</a:t>
            </a:r>
            <a:r>
              <a:rPr lang="en-US" sz="24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BCE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, an exhausted Carthage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surrendered Sicily to the Romans.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05599"/>
            <a:ext cx="4820036" cy="7058630"/>
          </a:xfrm>
          <a:prstGeom prst="rect">
            <a:avLst/>
          </a:prstGeom>
        </p:spPr>
      </p:pic>
    </p:spTree>
  </p:cSld>
  <p:clrMapOvr>
    <a:masterClrMapping/>
  </p:clrMapOvr>
  <p:transition advTm="1047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06713" y="1219200"/>
            <a:ext cx="462248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 Carthaginian general named Hamilcar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Barca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recaptured most of Sicily, but Carthage did not have the money or manpower to continue to engage in the conflict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In 241</a:t>
            </a:r>
            <a:r>
              <a:rPr lang="en-US" sz="24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BCE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, an exhausted Carthage surrendered Sicily to the Romans.</a:t>
            </a:r>
            <a:endParaRPr lang="en-US" sz="3000" b="1" dirty="0"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05599"/>
            <a:ext cx="4820036" cy="705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27184"/>
      </p:ext>
    </p:extLst>
  </p:cSld>
  <p:clrMapOvr>
    <a:masterClrMapping/>
  </p:clrMapOvr>
  <p:transition advTm="6602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914400" y="4191000"/>
            <a:ext cx="765984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A generation after the first Punic War in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218</a:t>
            </a:r>
            <a:r>
              <a:rPr lang="en-US" sz="24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BCE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, a young Carthaginian general named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Hannibal, the son of Hamilcar </a:t>
            </a:r>
            <a:r>
              <a:rPr lang="en-US" sz="3000" b="1" dirty="0" err="1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Barca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,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sought revenge from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his base in Spain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.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 </a:t>
            </a:r>
            <a:endParaRPr lang="en-US" sz="3000" b="1" dirty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90600"/>
            <a:ext cx="3813480" cy="285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ransition advTm="1375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914400" y="4191000"/>
            <a:ext cx="8001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He led an army of 40,000 soldiers, 8,000 horses and 37 war elephants in a daring </a:t>
            </a:r>
            <a:br>
              <a:rPr lang="en-US" sz="28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and difficult </a:t>
            </a:r>
            <a: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journey over </a:t>
            </a:r>
            <a:r>
              <a:rPr lang="en-US" sz="28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the Alps, a </a:t>
            </a:r>
            <a:br>
              <a:rPr lang="en-US" sz="28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treacherous mountain </a:t>
            </a:r>
            <a: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range </a:t>
            </a:r>
            <a:r>
              <a:rPr lang="en-US" sz="28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that stood </a:t>
            </a:r>
            <a:br>
              <a:rPr lang="en-US" sz="28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between Spain and </a:t>
            </a:r>
            <a: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the </a:t>
            </a:r>
            <a:r>
              <a:rPr lang="en-US" sz="28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Italian peninsula.</a:t>
            </a:r>
            <a:endParaRPr lang="en-US" sz="2800" b="1" dirty="0"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90600"/>
            <a:ext cx="3813480" cy="285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836356"/>
      </p:ext>
    </p:extLst>
  </p:cSld>
  <p:clrMapOvr>
    <a:masterClrMapping/>
  </p:clrMapOvr>
  <p:transition advTm="16579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57200" y="990600"/>
            <a:ext cx="62103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Hannibal’s army won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decisive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victories against Rome in northern Italy despite being outnumbered more than two to one.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In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Battle of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Canae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, Hannibal’s army surrounded the Romans, killing between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50,000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to 80,000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Roman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soldiers.</a:t>
            </a:r>
          </a:p>
        </p:txBody>
      </p:sp>
      <p:pic>
        <p:nvPicPr>
          <p:cNvPr id="5" name="Picture 4" descr="!!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4741" y="3352800"/>
            <a:ext cx="5409259" cy="3505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ransition advTm="750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85800" y="3657600"/>
            <a:ext cx="7924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Carthage was a city in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North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Africa originally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founded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as a trading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post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by the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Phoenicians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.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Since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historians have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tended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to label the conflicts by the Roman name, we know them as the Punic Wars. 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Punica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was a Latin word for Phoenician.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36" y="993186"/>
            <a:ext cx="4527728" cy="2675989"/>
          </a:xfrm>
          <a:prstGeom prst="rect">
            <a:avLst/>
          </a:prstGeom>
        </p:spPr>
      </p:pic>
    </p:spTree>
  </p:cSld>
  <p:clrMapOvr>
    <a:masterClrMapping/>
  </p:clrMapOvr>
  <p:transition advTm="63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57200" y="990600"/>
            <a:ext cx="62103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Hannibal’s army won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decisive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victories against Rome in northern Italy despite being outnumbered more than two to one.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In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the Battle of </a:t>
            </a:r>
            <a:r>
              <a:rPr lang="en-US" sz="3000" b="1" dirty="0" err="1">
                <a:latin typeface="Arial" pitchFamily="34" charset="0"/>
                <a:ea typeface="Adobe Gothic Std B" pitchFamily="34" charset="-128"/>
                <a:cs typeface="Arial" pitchFamily="34" charset="0"/>
              </a:rPr>
              <a:t>Canae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, Hannibal’s army surrounded the Romans, killing between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50,000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to 80,000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Roman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soldiers.</a:t>
            </a:r>
          </a:p>
        </p:txBody>
      </p:sp>
      <p:pic>
        <p:nvPicPr>
          <p:cNvPr id="5" name="Picture 4" descr="!!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4741" y="3352800"/>
            <a:ext cx="5409259" cy="3505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4570616"/>
      </p:ext>
    </p:extLst>
  </p:cSld>
  <p:clrMapOvr>
    <a:masterClrMapping/>
  </p:clrMapOvr>
  <p:transition advTm="8315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57200" y="759768"/>
            <a:ext cx="4800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As a result of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their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humiliation at </a:t>
            </a:r>
            <a:r>
              <a:rPr lang="en-US" sz="3000" b="1" dirty="0" err="1">
                <a:latin typeface="Arial" pitchFamily="34" charset="0"/>
                <a:ea typeface="Adobe Gothic Std B" pitchFamily="34" charset="-128"/>
                <a:cs typeface="Arial" pitchFamily="34" charset="0"/>
              </a:rPr>
              <a:t>Canae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, Rome changed their strategy.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They sent a new army to northern Italy with instructions to withdraw.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Hannibal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spent the next twelve years destroying the Roman countryside, but his army had no opponent to fight. </a:t>
            </a:r>
          </a:p>
        </p:txBody>
      </p:sp>
      <p:pic>
        <p:nvPicPr>
          <p:cNvPr id="6" name="Picture 5" descr="702-hannib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5286" y="609599"/>
            <a:ext cx="3547123" cy="6372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ransition advTm="55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57200" y="759768"/>
            <a:ext cx="4800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As a result of their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humiliation at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Canae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, Rome changed their strategy.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They sent a new army to northern Italy with instructions to withdraw.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Hannibal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spent the next twelve years destroying the Roman countryside, but his army had no opponent to fight. </a:t>
            </a:r>
          </a:p>
        </p:txBody>
      </p:sp>
      <p:pic>
        <p:nvPicPr>
          <p:cNvPr id="6" name="Picture 5" descr="702-hannib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5286" y="609599"/>
            <a:ext cx="3547123" cy="6372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3620470"/>
      </p:ext>
    </p:extLst>
  </p:cSld>
  <p:clrMapOvr>
    <a:masterClrMapping/>
  </p:clrMapOvr>
  <p:transition advTm="4328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57200" y="759768"/>
            <a:ext cx="4800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As a result of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their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humiliation at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Canae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, Rome changed their strategy.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They sent a new army to northern Italy with instructions to withdraw.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Hannibal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spent the next twelve years destroying the Roman countryside, but his army had no opponent to fight. </a:t>
            </a:r>
          </a:p>
        </p:txBody>
      </p:sp>
      <p:pic>
        <p:nvPicPr>
          <p:cNvPr id="6" name="Picture 5" descr="702-hannib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5286" y="609599"/>
            <a:ext cx="3547123" cy="6372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1458795"/>
      </p:ext>
    </p:extLst>
  </p:cSld>
  <p:clrMapOvr>
    <a:masterClrMapping/>
  </p:clrMapOvr>
  <p:transition advTm="8398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61" y="2209800"/>
            <a:ext cx="4051139" cy="4861367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57200" y="914400"/>
            <a:ext cx="8077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After years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of bloody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warfare in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Italy, the Roman consul Scipio proposed a daring invasion of Carthage in 203</a:t>
            </a:r>
            <a:r>
              <a:rPr lang="en-US" sz="24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BCE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.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Senate reluctantly agreed,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and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Scipio arrived in North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Africa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with an army of 7000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men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, most of whom were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volunteers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Scipio added </a:t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to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his forces when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he </a:t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encountered soldiers </a:t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in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Carthage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willing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to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switch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sides.</a:t>
            </a:r>
            <a:endParaRPr lang="en-US" sz="3000" b="1" dirty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52" y="2209800"/>
            <a:ext cx="4051139" cy="4861367"/>
          </a:xfrm>
          <a:prstGeom prst="rect">
            <a:avLst/>
          </a:prstGeom>
        </p:spPr>
      </p:pic>
    </p:spTree>
  </p:cSld>
  <p:clrMapOvr>
    <a:masterClrMapping/>
  </p:clrMapOvr>
  <p:transition advTm="1090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61" y="2209800"/>
            <a:ext cx="4051139" cy="4861367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57200" y="914400"/>
            <a:ext cx="8077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After years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of bloody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warfare in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Italy, the Roman consul Scipio proposed a daring invasion of Carthage in 203</a:t>
            </a:r>
            <a:r>
              <a:rPr lang="en-US" sz="24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BCE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The Senate reluctantly agreed,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and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Scipio arrived in North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Africa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with an army of 7000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men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, most of whom were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volunteers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.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Scipio added </a:t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to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his forces when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he </a:t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encountered soldiers </a:t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in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Carthage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willing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to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switch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sides.</a:t>
            </a:r>
            <a:endParaRPr lang="en-US" sz="3000" b="1" dirty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52" y="2209800"/>
            <a:ext cx="4051139" cy="486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1486"/>
      </p:ext>
    </p:extLst>
  </p:cSld>
  <p:clrMapOvr>
    <a:masterClrMapping/>
  </p:clrMapOvr>
  <p:transition advTm="9222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61" y="2209800"/>
            <a:ext cx="4051139" cy="4861367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57200" y="914400"/>
            <a:ext cx="8077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After years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of bloody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warfare in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Italy, the Roman consul Scipio proposed a daring invasion of Carthage in 203</a:t>
            </a:r>
            <a:r>
              <a:rPr lang="en-US" sz="24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BCE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Senate reluctantly agreed,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and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Scipio arrived in North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Africa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with an army of 7000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men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, most of whom were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volunteers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Scipio added </a:t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to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his forces when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he </a:t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encountered soldiers </a:t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in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Carthage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willing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to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switch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sides.</a:t>
            </a:r>
            <a:endParaRPr lang="en-US" sz="3000" b="1" dirty="0"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52" y="2209800"/>
            <a:ext cx="4051139" cy="486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23781"/>
      </p:ext>
    </p:extLst>
  </p:cSld>
  <p:clrMapOvr>
    <a:masterClrMapping/>
  </p:clrMapOvr>
  <p:transition advTm="6083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62000" y="3962400"/>
            <a:ext cx="8077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Hannibal was called home to face Scipio, but he had to leave his own loyal army behind in Italy.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Without Hannibal in charge, the war on the Italian peninsula turned in Rome’s favor.</a:t>
            </a:r>
            <a:endParaRPr lang="en-US" sz="3000" b="1" dirty="0"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14400"/>
            <a:ext cx="3962400" cy="28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57376"/>
      </p:ext>
    </p:extLst>
  </p:cSld>
  <p:clrMapOvr>
    <a:masterClrMapping/>
  </p:clrMapOvr>
  <p:transition advTm="741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62000" y="3962400"/>
            <a:ext cx="8077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Hannibal was called home to face Scipio, but he had to leave his own loyal army behind in Italy. 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Without Hannibal in charge, the war on the Italian peninsula turned in Rome’s favor.</a:t>
            </a:r>
            <a:endParaRPr lang="en-US" sz="3000" b="1" dirty="0"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14400"/>
            <a:ext cx="3962400" cy="28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32925"/>
      </p:ext>
    </p:extLst>
  </p:cSld>
  <p:clrMapOvr>
    <a:masterClrMapping/>
  </p:clrMapOvr>
  <p:transition advTm="6121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09600" y="1158774"/>
            <a:ext cx="60198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Back in Carthage, Hannibal was given a mercenary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army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in place of his devoted soldiers. 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Mercenaries are foreign soldiers hired to fight.  Hannibal was used to his loyal troops, and  his new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mercenary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command was no match for Scipio's army.  Rome defeated them and won the Second Punic War.</a:t>
            </a:r>
            <a:endParaRPr lang="en-US" sz="3000" b="1" dirty="0"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5" name="Picture 4" descr="702-hannib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5286" y="609599"/>
            <a:ext cx="3547123" cy="637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4449"/>
      </p:ext>
    </p:extLst>
  </p:cSld>
  <p:clrMapOvr>
    <a:masterClrMapping/>
  </p:clrMapOvr>
  <p:transition advTm="652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85800" y="3657600"/>
            <a:ext cx="7924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Carthage was a city in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North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Africa originally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founded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as a trading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post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by the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Phoenicians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Since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historians have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tended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to label the conflicts by the Roman name, we know them as the Punic Wars. 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Punica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was a Latin word for Phoenician.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36" y="993186"/>
            <a:ext cx="4527728" cy="267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30665"/>
      </p:ext>
    </p:extLst>
  </p:cSld>
  <p:clrMapOvr>
    <a:masterClrMapping/>
  </p:clrMapOvr>
  <p:transition advTm="6032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09600" y="1158774"/>
            <a:ext cx="60198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Back in Carthage, Hannibal was given a mercenary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army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in place of his devoted soldiers.  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Mercenaries are foreign soldiers hired to fight.  Hannibal was used to his loyal troops, and  his new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mercenary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command was no match for Scipio's army.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Rome defeated them and won the Second Punic War.</a:t>
            </a:r>
            <a:endParaRPr lang="en-US" sz="3000" b="1" dirty="0"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5" name="Picture 4" descr="702-hannib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5286" y="609599"/>
            <a:ext cx="3547123" cy="637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40337"/>
      </p:ext>
    </p:extLst>
  </p:cSld>
  <p:clrMapOvr>
    <a:masterClrMapping/>
  </p:clrMapOvr>
  <p:transition advTm="11596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09600" y="1158774"/>
            <a:ext cx="60198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Back in Carthage, Hannibal was given a mercenary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army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in place of his devoted soldiers.   Mercenaries are foreign soldiers hired to fight.  Hannibal was used to his loyal troops, and  his new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mercenary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command was no match for Scipio's army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 Rome defeated them and won the Second Punic War.</a:t>
            </a:r>
            <a:endParaRPr lang="en-US" sz="3000" b="1" dirty="0"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5" name="Picture 4" descr="702-hannib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5286" y="609599"/>
            <a:ext cx="3547123" cy="637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58233"/>
      </p:ext>
    </p:extLst>
  </p:cSld>
  <p:clrMapOvr>
    <a:masterClrMapping/>
  </p:clrMapOvr>
  <p:transition advTm="3206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09600" y="1180743"/>
            <a:ext cx="7696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Though Carthage had been defeated, the antipathy, or bad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feelings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caused by Hannibal’s destruction would last for generations and would lead to the third Punic War and the downfall of Carthage.</a:t>
            </a:r>
            <a:endParaRPr lang="en-US" sz="3000" b="1" dirty="0"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986" y="3733800"/>
            <a:ext cx="3263428" cy="266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90500" dir="2700000" algn="tl" rotWithShape="0">
              <a:prstClr val="black">
                <a:alpha val="5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124651"/>
      </p:ext>
    </p:extLst>
  </p:cSld>
  <p:clrMapOvr>
    <a:masterClrMapping/>
  </p:clrMapOvr>
  <p:transition advTm="13067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81000" y="835968"/>
            <a:ext cx="8153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Carthage was no longer in a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position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to hurt Rome after the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second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Punic War, but in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149</a:t>
            </a:r>
            <a:r>
              <a:rPr lang="en-US" sz="3000" b="1" cap="small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bce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,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Roman antipathy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toward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Carthage continued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to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linger.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Roman senator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named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Cato ended every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speech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with the cry,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“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Carthage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must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destroyed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.”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Rome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attacked Carthage and the two sides fought bloody battles in a war that lasted almost three years. </a:t>
            </a:r>
          </a:p>
        </p:txBody>
      </p:sp>
      <p:pic>
        <p:nvPicPr>
          <p:cNvPr id="5" name="Picture 4" descr="!!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143000"/>
            <a:ext cx="2887701" cy="37058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ransition advTm="1293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81000" y="835968"/>
            <a:ext cx="8153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Carthage was no longer in a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position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to hurt Rome after the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second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Punic War, but in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149</a:t>
            </a:r>
            <a:r>
              <a:rPr lang="en-US" sz="3000" b="1" cap="small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bce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,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Roman antipathy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toward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Carthage continued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to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linger.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A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Roman senator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named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Cato ended every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speech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with the cry,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“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Carthage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must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be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destroyed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.”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Rome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attacked Carthage and the two sides fought bloody battles in a war that lasted almost three years. </a:t>
            </a:r>
          </a:p>
        </p:txBody>
      </p:sp>
      <p:pic>
        <p:nvPicPr>
          <p:cNvPr id="5" name="Picture 4" descr="!!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143000"/>
            <a:ext cx="2887701" cy="37058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ransition advTm="7335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81000" y="835968"/>
            <a:ext cx="8153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Carthage was no longer in a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position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to hurt Rome after the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second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Punic War, but in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149</a:t>
            </a:r>
            <a:r>
              <a:rPr lang="en-US" sz="3000" b="1" cap="small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bce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,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Roman antipathy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toward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Carthage continued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to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linger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 Roman senator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named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Cato ended every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speech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with the cry,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“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Carthage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must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destroyed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.”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Rome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attacked Carthage and the two sides fought bloody battles in a war that lasted almost three years. </a:t>
            </a:r>
          </a:p>
        </p:txBody>
      </p:sp>
      <p:pic>
        <p:nvPicPr>
          <p:cNvPr id="5" name="Picture 4" descr="!!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143000"/>
            <a:ext cx="2887701" cy="37058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ransition advTm="7029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04800" y="1072277"/>
            <a:ext cx="84201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After a siege in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146</a:t>
            </a:r>
            <a:r>
              <a:rPr lang="en-US" sz="24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BCE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,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the Romans broke through the city walls of Carthage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.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Once they subdued the Carthaginian army, Roman soldiers went from house to house slaughtering the people in their homes.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After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destroying Carthage,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Romans sold the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remaining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citizens into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slavery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, burned the city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and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destroyed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Carthage’s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harbor.</a:t>
            </a:r>
            <a:endParaRPr lang="en-US" sz="3000" b="1" dirty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2000"/>
                    </a14:imgEffect>
                    <a14:imgEffect>
                      <a14:brightnessContrast bright="1000"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12" y="3657600"/>
            <a:ext cx="3828288" cy="2844800"/>
          </a:xfrm>
          <a:prstGeom prst="rect">
            <a:avLst/>
          </a:prstGeom>
          <a:effectLst>
            <a:softEdge rad="889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0883140"/>
      </p:ext>
    </p:extLst>
  </p:cSld>
  <p:clrMapOvr>
    <a:masterClrMapping/>
  </p:clrMapOvr>
  <p:transition advTm="651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04800" y="1072277"/>
            <a:ext cx="84201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After a siege in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146</a:t>
            </a:r>
            <a:r>
              <a:rPr lang="en-US" sz="24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BCE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,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Romans broke through the city walls of Carthage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Once they subdued the Carthaginian army, Roman soldiers went from house to house slaughtering the people in their homes.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After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destroying Carthage,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Romans sold the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remaining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citizens into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slavery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, burned the city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and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destroyed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Carthage’s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harbor.</a:t>
            </a:r>
            <a:endParaRPr lang="en-US" sz="3000" b="1" dirty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2000"/>
                    </a14:imgEffect>
                    <a14:imgEffect>
                      <a14:brightnessContrast bright="1000"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12" y="3657600"/>
            <a:ext cx="3828288" cy="2844800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94647405"/>
      </p:ext>
    </p:extLst>
  </p:cSld>
  <p:clrMapOvr>
    <a:masterClrMapping/>
  </p:clrMapOvr>
  <p:transition advTm="8388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04800" y="1072277"/>
            <a:ext cx="84201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After a siege in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146</a:t>
            </a:r>
            <a:r>
              <a:rPr lang="en-US" sz="24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BCE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,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Romans broke through the city walls of Carthage.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Once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they subdued the Carthaginian army, Roman soldiers went from house to house slaughtering the people in their homes.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After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destroying Carthage,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the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Romans sold the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remaining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citizens into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slavery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, burned the city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and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destroyed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Carthage’s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harbor.</a:t>
            </a:r>
            <a:endParaRPr lang="en-US" sz="3000" b="1" dirty="0"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2000"/>
                    </a14:imgEffect>
                    <a14:imgEffect>
                      <a14:brightnessContrast bright="1000"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12" y="3657600"/>
            <a:ext cx="3828288" cy="2844800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60934462"/>
      </p:ext>
    </p:extLst>
  </p:cSld>
  <p:clrMapOvr>
    <a:masterClrMapping/>
  </p:clrMapOvr>
  <p:transition advTm="9229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09600" y="1022866"/>
            <a:ext cx="7772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Rome annexed Carthage by making the city a part of a Roman province they called Africa. </a:t>
            </a: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Africa probably comes from a Latin word that means “sunny </a:t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land without cold.”  </a:t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Punic Wars </a:t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established Rome as a </a:t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powerful nation and the </a:t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wars were an indication </a:t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that Rome would develop </a:t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into one of the most </a:t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powerful empires in history.</a:t>
            </a:r>
            <a:endParaRPr lang="en-US" sz="2800" b="1" dirty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7" name="Picture 6" descr="702carth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514600"/>
            <a:ext cx="2887579" cy="3705726"/>
          </a:xfrm>
          <a:prstGeom prst="rect">
            <a:avLst/>
          </a:prstGeom>
          <a:effectLst>
            <a:outerShdw blurRad="50800" dist="177800" dir="2760000" algn="ctr" rotWithShape="0">
              <a:schemeClr val="accent5">
                <a:lumMod val="50000"/>
              </a:schemeClr>
            </a:outerShdw>
          </a:effectLst>
        </p:spPr>
      </p:pic>
    </p:spTree>
  </p:cSld>
  <p:clrMapOvr>
    <a:masterClrMapping/>
  </p:clrMapOvr>
  <p:transition advTm="607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85800" y="3657600"/>
            <a:ext cx="7924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Carthage was a city in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North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Africa originally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founded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as a trading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post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by the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Phoenicians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Since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historians have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tended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to label the conflicts by the Roman name, we know them as the Punic Wars.  </a:t>
            </a:r>
            <a:r>
              <a:rPr lang="en-US" sz="3000" b="1" dirty="0" err="1">
                <a:latin typeface="Arial" pitchFamily="34" charset="0"/>
                <a:ea typeface="Adobe Gothic Std B" pitchFamily="34" charset="-128"/>
                <a:cs typeface="Arial" pitchFamily="34" charset="0"/>
              </a:rPr>
              <a:t>Punica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 was a Latin word for Phoenician.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36" y="993186"/>
            <a:ext cx="4527728" cy="267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77650"/>
      </p:ext>
    </p:extLst>
  </p:cSld>
  <p:clrMapOvr>
    <a:masterClrMapping/>
  </p:clrMapOvr>
  <p:transition advTm="2507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09600" y="1022866"/>
            <a:ext cx="7772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Rome annexed Carthage by making the city a part of a Roman province they called Africa. </a:t>
            </a:r>
            <a: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Africa probably comes from a Latin word that means “sunny </a:t>
            </a:r>
            <a:b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land without cold.”  </a:t>
            </a: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Punic Wars </a:t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established Rome as a </a:t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powerful nation and the </a:t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wars were an indication </a:t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that Rome would develop </a:t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into one of the most </a:t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powerful empires in history.</a:t>
            </a:r>
            <a:endParaRPr lang="en-US" sz="2800" b="1" dirty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pic>
        <p:nvPicPr>
          <p:cNvPr id="5" name="Picture 4" descr="702carth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514600"/>
            <a:ext cx="2887579" cy="3705726"/>
          </a:xfrm>
          <a:prstGeom prst="rect">
            <a:avLst/>
          </a:prstGeom>
          <a:effectLst>
            <a:outerShdw blurRad="50800" dist="177800" dir="2760000" algn="ctr" rotWithShape="0">
              <a:schemeClr val="accent5">
                <a:lumMod val="50000"/>
              </a:scheme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ransition advTm="5268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09600" y="1022866"/>
            <a:ext cx="7772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Rome annexed Carthage by making the city a part of a Roman province they called Africa. Africa probably comes from a Latin word that means “sunny </a:t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land without cold.”  </a:t>
            </a:r>
            <a:br>
              <a:rPr lang="en-US" sz="28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The Punic Wars </a:t>
            </a:r>
            <a:b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established Rome as a </a:t>
            </a:r>
            <a:b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powerful nation and the </a:t>
            </a:r>
            <a:b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wars were an indication </a:t>
            </a:r>
            <a:b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that Rome would develop </a:t>
            </a:r>
            <a:b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into one of the most </a:t>
            </a:r>
            <a:b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powerful empires in history.</a:t>
            </a:r>
            <a:endParaRPr lang="en-US" sz="2800" b="1" dirty="0"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7" name="Picture 6" descr="702carth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514600"/>
            <a:ext cx="2887579" cy="3705726"/>
          </a:xfrm>
          <a:prstGeom prst="rect">
            <a:avLst/>
          </a:prstGeom>
          <a:effectLst>
            <a:outerShdw blurRad="50800" dist="177800" dir="2760000" algn="ctr" rotWithShape="0">
              <a:schemeClr val="accent5">
                <a:lumMod val="50000"/>
              </a:schemeClr>
            </a:outerShdw>
          </a:effectLst>
        </p:spPr>
      </p:pic>
    </p:spTree>
  </p:cSld>
  <p:clrMapOvr>
    <a:masterClrMapping/>
  </p:clrMapOvr>
  <p:transition advTm="11604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09600" y="3392745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495800"/>
            <a:ext cx="845820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Learn more about history at</a:t>
            </a:r>
          </a:p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www.mrdowling.com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838200"/>
            <a:ext cx="449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 Music credit: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Back on Track by Kevin McLeod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(</a:t>
            </a:r>
            <a:r>
              <a:rPr lang="en-US" sz="2400" b="1" dirty="0" err="1">
                <a:solidFill>
                  <a:srgbClr val="000000"/>
                </a:solidFill>
              </a:rPr>
              <a:t>incompetech.com</a:t>
            </a:r>
            <a:r>
              <a:rPr lang="en-US" sz="2400" b="1" dirty="0">
                <a:solidFill>
                  <a:srgbClr val="000000"/>
                </a:solidFill>
              </a:rPr>
              <a:t>) </a:t>
            </a:r>
          </a:p>
          <a:p>
            <a:pPr algn="ctr"/>
            <a:r>
              <a:rPr lang="en-US" sz="1400" b="1" dirty="0">
                <a:solidFill>
                  <a:srgbClr val="000000"/>
                </a:solidFill>
              </a:rPr>
              <a:t>Licensed under Creative Commons: By Attribution </a:t>
            </a:r>
            <a:r>
              <a:rPr lang="en-US" sz="1400" b="1" dirty="0" smtClean="0">
                <a:solidFill>
                  <a:srgbClr val="000000"/>
                </a:solidFill>
              </a:rPr>
              <a:t>3.0 http</a:t>
            </a:r>
            <a:r>
              <a:rPr lang="en-US" sz="1400" b="1" dirty="0">
                <a:solidFill>
                  <a:srgbClr val="000000"/>
                </a:solidFill>
              </a:rPr>
              <a:t>://creativecommons.org/licenses/by/3.0</a:t>
            </a:r>
            <a:r>
              <a:rPr lang="en-US" sz="1400" b="1" dirty="0" smtClean="0">
                <a:solidFill>
                  <a:srgbClr val="000000"/>
                </a:solidFill>
              </a:rPr>
              <a:t>/   </a:t>
            </a:r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12" name="Picture 11" descr="logo_powerpoin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2743200"/>
            <a:ext cx="3416300" cy="1708150"/>
          </a:xfrm>
          <a:prstGeom prst="rect">
            <a:avLst/>
          </a:prstGeom>
        </p:spPr>
      </p:pic>
    </p:spTree>
  </p:cSld>
  <p:clrMapOvr>
    <a:masterClrMapping/>
  </p:clrMapOvr>
  <p:transition advTm="739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33400" y="798031"/>
            <a:ext cx="7620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By the time of the first Punic War, Carthage had created an empire that stretched across North Africa and into the southern coast of modern day Spain.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Merchant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ships from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Carthage traded with cities throughout the Mediterranean Sea.  To protect its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profitable sea </a:t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trade, Carthage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developed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powerful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navy.</a:t>
            </a:r>
          </a:p>
        </p:txBody>
      </p:sp>
      <p:pic>
        <p:nvPicPr>
          <p:cNvPr id="5" name="Picture 4" descr="!!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2931" y="3733800"/>
            <a:ext cx="5386551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ransition advTm="89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33400" y="798031"/>
            <a:ext cx="7620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By the time of the first Punic War, Carthage had created an empire that stretched across North Africa and into the southern coast of modern day Spain. 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Merchant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ships from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Carthage traded with cities throughout the Mediterranean Sea.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To protect its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profitable sea </a:t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trade, Carthage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developed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powerful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navy.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7" name="Picture 6" descr="!!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2931" y="3733800"/>
            <a:ext cx="538655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04168"/>
      </p:ext>
    </p:extLst>
  </p:cSld>
  <p:clrMapOvr>
    <a:masterClrMapping/>
  </p:clrMapOvr>
  <p:transition advTm="5186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33400" y="798031"/>
            <a:ext cx="7620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By the time of the first Punic War, Carthage had created an empire that stretched across North Africa and into the southern coast of modern day Spain.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Merchant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ships from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Carthage traded with cities throughout the Mediterranean Sea. 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To protect its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profitable sea </a:t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trade, Carthage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developed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a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powerful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navy.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7" name="Picture 6" descr="!!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2931" y="3733800"/>
            <a:ext cx="538655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70860"/>
      </p:ext>
    </p:extLst>
  </p:cSld>
  <p:clrMapOvr>
    <a:masterClrMapping/>
  </p:clrMapOvr>
  <p:transition advTm="4632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04800" y="990600"/>
            <a:ext cx="8382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Meanwhile, the Romans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had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completed their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conquest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of the Italian </a:t>
            </a: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peninsula 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by 263</a:t>
            </a:r>
            <a:r>
              <a:rPr lang="en-US" sz="24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BCE</a:t>
            </a:r>
            <a:r>
              <a:rPr lang="en-US" sz="3000" b="1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.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Because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Rome’s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economy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depended on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plunder of their army,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Roman Senate had to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keep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army busy.  Otherwise, an idle army might have turned against the Senate.  So the Senate turned their sights on Carthage.</a:t>
            </a:r>
            <a:endParaRPr lang="en-US" sz="3000" b="1" dirty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4772" y="1600200"/>
            <a:ext cx="3263428" cy="266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90500" dir="2700000" algn="tl" rotWithShape="0">
              <a:prstClr val="black">
                <a:alpha val="52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Punic Wars                                        Ancient Rome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ransition advTm="708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5320</TotalTime>
  <Words>1596</Words>
  <Application>Microsoft Macintosh PowerPoint</Application>
  <PresentationFormat>On-screen Show (4:3)</PresentationFormat>
  <Paragraphs>109</Paragraphs>
  <Slides>52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Adobe Gothic Std B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mikedow1@gmail.com</dc:creator>
  <cp:lastModifiedBy>Mike Dowling</cp:lastModifiedBy>
  <cp:revision>38</cp:revision>
  <dcterms:created xsi:type="dcterms:W3CDTF">2014-01-20T18:30:34Z</dcterms:created>
  <dcterms:modified xsi:type="dcterms:W3CDTF">2016-07-21T15:23:13Z</dcterms:modified>
</cp:coreProperties>
</file>