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98" r:id="rId4"/>
    <p:sldId id="257" r:id="rId5"/>
    <p:sldId id="271" r:id="rId6"/>
    <p:sldId id="272" r:id="rId7"/>
    <p:sldId id="273" r:id="rId8"/>
    <p:sldId id="258" r:id="rId9"/>
    <p:sldId id="276" r:id="rId10"/>
    <p:sldId id="259" r:id="rId11"/>
    <p:sldId id="277" r:id="rId12"/>
    <p:sldId id="260" r:id="rId13"/>
    <p:sldId id="274" r:id="rId14"/>
    <p:sldId id="275" r:id="rId15"/>
    <p:sldId id="261" r:id="rId16"/>
    <p:sldId id="278" r:id="rId17"/>
    <p:sldId id="279" r:id="rId18"/>
    <p:sldId id="280" r:id="rId19"/>
    <p:sldId id="281" r:id="rId20"/>
    <p:sldId id="282" r:id="rId21"/>
    <p:sldId id="283" r:id="rId22"/>
    <p:sldId id="284" r:id="rId23"/>
    <p:sldId id="285" r:id="rId24"/>
    <p:sldId id="263" r:id="rId25"/>
    <p:sldId id="286" r:id="rId26"/>
    <p:sldId id="287" r:id="rId27"/>
    <p:sldId id="300" r:id="rId28"/>
    <p:sldId id="301" r:id="rId29"/>
    <p:sldId id="302" r:id="rId30"/>
    <p:sldId id="266" r:id="rId31"/>
    <p:sldId id="290" r:id="rId32"/>
    <p:sldId id="291" r:id="rId33"/>
    <p:sldId id="267" r:id="rId34"/>
    <p:sldId id="292" r:id="rId35"/>
    <p:sldId id="293" r:id="rId36"/>
    <p:sldId id="268" r:id="rId37"/>
    <p:sldId id="294" r:id="rId38"/>
    <p:sldId id="269" r:id="rId39"/>
    <p:sldId id="295" r:id="rId40"/>
    <p:sldId id="296"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CC99"/>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085"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7D469-071F-4F5A-9ED1-7FB48E4F862B}" type="datetimeFigureOut">
              <a:rPr lang="en-US" smtClean="0"/>
              <a:pPr/>
              <a:t>12/31/2013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77D469-071F-4F5A-9ED1-7FB48E4F862B}" type="datetimeFigureOut">
              <a:rPr lang="en-US" smtClean="0"/>
              <a:pPr/>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77D469-071F-4F5A-9ED1-7FB48E4F862B}" type="datetimeFigureOut">
              <a:rPr lang="en-US" smtClean="0"/>
              <a:pPr/>
              <a:t>12/31/2013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77D469-071F-4F5A-9ED1-7FB48E4F862B}" type="datetimeFigureOut">
              <a:rPr lang="en-US" smtClean="0"/>
              <a:pPr/>
              <a:t>12/31/2013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7D469-071F-4F5A-9ED1-7FB48E4F862B}" type="datetimeFigureOut">
              <a:rPr lang="en-US" smtClean="0"/>
              <a:pPr/>
              <a:t>12/31/2013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7D469-071F-4F5A-9ED1-7FB48E4F862B}" type="datetimeFigureOut">
              <a:rPr lang="en-US" smtClean="0"/>
              <a:pPr/>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7D469-071F-4F5A-9ED1-7FB48E4F862B}" type="datetimeFigureOut">
              <a:rPr lang="en-US" smtClean="0"/>
              <a:pPr/>
              <a:t>12/31/2013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7D469-071F-4F5A-9ED1-7FB48E4F862B}" type="datetimeFigureOut">
              <a:rPr lang="en-US" smtClean="0"/>
              <a:pPr/>
              <a:t>12/31/2013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47B1B-7AE5-4EB3-9D01-B87B14D814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mrdowling\audio\702-rome.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228600" y="990600"/>
            <a:ext cx="8610599" cy="5004575"/>
          </a:xfrm>
          <a:prstGeom prst="rect">
            <a:avLst/>
          </a:prstGeom>
          <a:noFill/>
        </p:spPr>
        <p:txBody>
          <a:bodyPr wrap="square" rtlCol="0">
            <a:spAutoFit/>
          </a:bodyPr>
          <a:lstStyle/>
          <a:p>
            <a:pPr>
              <a:lnSpc>
                <a:spcPct val="114000"/>
              </a:lnSpc>
            </a:pPr>
            <a:r>
              <a:rPr lang="en-US" sz="2800" b="1" dirty="0" smtClean="0">
                <a:latin typeface="Arial" pitchFamily="34" charset="0"/>
                <a:cs typeface="Arial" pitchFamily="34" charset="0"/>
              </a:rPr>
              <a:t>Italy is a peninsula that extends into the Mediterranean Sea east of the Greek peninsula.  </a:t>
            </a:r>
            <a:r>
              <a:rPr lang="en-US" sz="2800" b="1" dirty="0">
                <a:solidFill>
                  <a:schemeClr val="accent6">
                    <a:lumMod val="75000"/>
                  </a:schemeClr>
                </a:solidFill>
                <a:latin typeface="Arial" pitchFamily="34" charset="0"/>
                <a:cs typeface="Arial" pitchFamily="34" charset="0"/>
              </a:rPr>
              <a:t>Rome lies on the western shore near the center of the peninsula.  </a:t>
            </a:r>
            <a:r>
              <a:rPr lang="en-US" sz="2800" b="1" dirty="0" smtClean="0">
                <a:solidFill>
                  <a:schemeClr val="accent6">
                    <a:lumMod val="75000"/>
                  </a:schemeClr>
                </a:solidFill>
                <a:latin typeface="Arial" pitchFamily="34" charset="0"/>
                <a:cs typeface="Arial" pitchFamily="34" charset="0"/>
              </a:rPr>
              <a:t>Today Rome is the capital of the modern nation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of Italy and one of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the largest cities in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Europe, but Rome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was once the seat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of a huge empire.</a:t>
            </a:r>
            <a:endParaRPr lang="en-US" sz="2800" b="1" dirty="0">
              <a:solidFill>
                <a:schemeClr val="accent6">
                  <a:lumMod val="75000"/>
                </a:schemeClr>
              </a:solidFill>
              <a:latin typeface="Arial" pitchFamily="34" charset="0"/>
              <a:cs typeface="Arial" pitchFamily="34" charset="0"/>
            </a:endParaRPr>
          </a:p>
        </p:txBody>
      </p:sp>
      <p:pic>
        <p:nvPicPr>
          <p:cNvPr id="7" name="Picture 6" descr="!!Rome map2.png"/>
          <p:cNvPicPr>
            <a:picLocks noChangeAspect="1"/>
          </p:cNvPicPr>
          <p:nvPr/>
        </p:nvPicPr>
        <p:blipFill>
          <a:blip r:embed="rId3" cstate="print"/>
          <a:stretch>
            <a:fillRect/>
          </a:stretch>
        </p:blipFill>
        <p:spPr>
          <a:xfrm>
            <a:off x="3810000" y="3048000"/>
            <a:ext cx="4187227" cy="2819400"/>
          </a:xfrm>
          <a:prstGeom prst="rect">
            <a:avLst/>
          </a:prstGeom>
        </p:spPr>
      </p:pic>
      <p:pic>
        <p:nvPicPr>
          <p:cNvPr id="9" name="702-rome.mp3">
            <a:hlinkClick r:id="" action="ppaction://media"/>
          </p:cNvPr>
          <p:cNvPicPr>
            <a:picLocks noRot="1" noChangeAspect="1"/>
          </p:cNvPicPr>
          <p:nvPr>
            <a:audioFile r:link="rId1"/>
          </p:nvPr>
        </p:nvPicPr>
        <p:blipFill>
          <a:blip r:embed="rId4" cstate="print"/>
          <a:stretch>
            <a:fillRect/>
          </a:stretch>
        </p:blipFill>
        <p:spPr>
          <a:xfrm>
            <a:off x="10439400" y="3581400"/>
            <a:ext cx="244475" cy="244475"/>
          </a:xfrm>
          <a:prstGeom prst="rect">
            <a:avLst/>
          </a:prstGeom>
        </p:spPr>
      </p:pic>
    </p:spTree>
  </p:cSld>
  <p:clrMapOvr>
    <a:masterClrMapping/>
  </p:clrMapOvr>
  <p:transition advClick="0" advTm="685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0"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90600"/>
            <a:ext cx="7924800" cy="2548455"/>
          </a:xfrm>
          <a:prstGeom prst="rect">
            <a:avLst/>
          </a:prstGeom>
          <a:noFill/>
        </p:spPr>
        <p:txBody>
          <a:bodyPr wrap="square" rtlCol="0">
            <a:spAutoFit/>
          </a:bodyPr>
          <a:lstStyle/>
          <a:p>
            <a:pPr>
              <a:lnSpc>
                <a:spcPct val="114000"/>
              </a:lnSpc>
            </a:pPr>
            <a:r>
              <a:rPr lang="en-US" sz="2800" b="1" dirty="0" smtClean="0">
                <a:latin typeface="Arial" pitchFamily="34" charset="0"/>
                <a:cs typeface="Arial" pitchFamily="34" charset="0"/>
              </a:rPr>
              <a:t>The Tiber has a ford, or shallow portion near Rome.   </a:t>
            </a:r>
            <a:r>
              <a:rPr lang="en-US" sz="2800" b="1" dirty="0" smtClean="0">
                <a:solidFill>
                  <a:schemeClr val="accent6">
                    <a:lumMod val="75000"/>
                  </a:schemeClr>
                </a:solidFill>
                <a:latin typeface="Arial" pitchFamily="34" charset="0"/>
                <a:cs typeface="Arial" pitchFamily="34" charset="0"/>
              </a:rPr>
              <a:t>The ford made it impossible for large seagoing ships to attack the city, but experienced Roman sailors could navigate the Tiber’s waters in smaller ships.  </a:t>
            </a:r>
            <a:endParaRPr lang="en-US" sz="2800" b="1" dirty="0">
              <a:solidFill>
                <a:schemeClr val="accent6">
                  <a:lumMod val="75000"/>
                </a:schemeClr>
              </a:solidFill>
              <a:latin typeface="Arial" pitchFamily="34" charset="0"/>
              <a:cs typeface="Arial" pitchFamily="34" charset="0"/>
            </a:endParaRPr>
          </a:p>
        </p:txBody>
      </p:sp>
      <p:pic>
        <p:nvPicPr>
          <p:cNvPr id="5" name="Picture 4" descr="!!A.png"/>
          <p:cNvPicPr>
            <a:picLocks noChangeAspect="1"/>
          </p:cNvPicPr>
          <p:nvPr/>
        </p:nvPicPr>
        <p:blipFill>
          <a:blip r:embed="rId2" cstate="print"/>
          <a:stretch>
            <a:fillRect/>
          </a:stretch>
        </p:blipFill>
        <p:spPr>
          <a:xfrm>
            <a:off x="1447800" y="2714879"/>
            <a:ext cx="7696200" cy="4143121"/>
          </a:xfrm>
          <a:prstGeom prst="rect">
            <a:avLst/>
          </a:prstGeom>
        </p:spPr>
      </p:pic>
    </p:spTree>
  </p:cSld>
  <p:clrMapOvr>
    <a:masterClrMapping/>
  </p:clrMapOvr>
  <p:transition advTm="47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90600"/>
            <a:ext cx="7924800" cy="2548455"/>
          </a:xfrm>
          <a:prstGeom prst="rect">
            <a:avLst/>
          </a:prstGeom>
          <a:noFill/>
        </p:spPr>
        <p:txBody>
          <a:bodyPr wrap="square" rtlCol="0">
            <a:spAutoFit/>
          </a:bodyPr>
          <a:lstStyle/>
          <a:p>
            <a:pPr>
              <a:lnSpc>
                <a:spcPct val="114000"/>
              </a:lnSpc>
            </a:pPr>
            <a:r>
              <a:rPr lang="en-US" sz="2800" b="1" dirty="0" smtClean="0">
                <a:solidFill>
                  <a:schemeClr val="accent6">
                    <a:lumMod val="75000"/>
                  </a:schemeClr>
                </a:solidFill>
                <a:latin typeface="Arial" pitchFamily="34" charset="0"/>
                <a:cs typeface="Arial" pitchFamily="34" charset="0"/>
              </a:rPr>
              <a:t>The Tiber has a ford, or shallow portion near Rome.   </a:t>
            </a:r>
            <a:r>
              <a:rPr lang="en-US" sz="2800" b="1" dirty="0" smtClean="0">
                <a:latin typeface="Arial" pitchFamily="34" charset="0"/>
                <a:cs typeface="Arial" pitchFamily="34" charset="0"/>
              </a:rPr>
              <a:t>The ford made it impossible for large seagoing ships to attack the city, but experienced Roman sailors could navigate the Tiber’s waters in smaller ships.  </a:t>
            </a:r>
            <a:endParaRPr lang="en-US" sz="2800" b="1" dirty="0">
              <a:latin typeface="Arial" pitchFamily="34" charset="0"/>
              <a:cs typeface="Arial" pitchFamily="34" charset="0"/>
            </a:endParaRPr>
          </a:p>
        </p:txBody>
      </p:sp>
      <p:pic>
        <p:nvPicPr>
          <p:cNvPr id="5" name="Picture 4" descr="!!A.png"/>
          <p:cNvPicPr>
            <a:picLocks noChangeAspect="1"/>
          </p:cNvPicPr>
          <p:nvPr/>
        </p:nvPicPr>
        <p:blipFill>
          <a:blip r:embed="rId2" cstate="print"/>
          <a:stretch>
            <a:fillRect/>
          </a:stretch>
        </p:blipFill>
        <p:spPr>
          <a:xfrm>
            <a:off x="1447800" y="2714879"/>
            <a:ext cx="7696200" cy="4143121"/>
          </a:xfrm>
          <a:prstGeom prst="rect">
            <a:avLst/>
          </a:prstGeom>
        </p:spPr>
      </p:pic>
    </p:spTree>
  </p:cSld>
  <p:clrMapOvr>
    <a:masterClrMapping/>
  </p:clrMapOvr>
  <p:transition advTm="10687">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077199" cy="5004575"/>
          </a:xfrm>
          <a:prstGeom prst="rect">
            <a:avLst/>
          </a:prstGeom>
          <a:noFill/>
        </p:spPr>
        <p:txBody>
          <a:bodyPr wrap="square" rtlCol="0">
            <a:spAutoFit/>
          </a:bodyPr>
          <a:lstStyle/>
          <a:p>
            <a:pPr>
              <a:lnSpc>
                <a:spcPct val="114000"/>
              </a:lnSpc>
            </a:pPr>
            <a:r>
              <a:rPr lang="en-US" sz="2800" b="1" dirty="0" smtClean="0">
                <a:latin typeface="Arial" pitchFamily="34" charset="0"/>
                <a:cs typeface="Arial" pitchFamily="34" charset="0"/>
              </a:rPr>
              <a:t>Seven hills surround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Rome.  </a:t>
            </a:r>
            <a:r>
              <a:rPr lang="en-US" sz="2800" b="1" dirty="0" smtClean="0">
                <a:solidFill>
                  <a:schemeClr val="accent6">
                    <a:lumMod val="75000"/>
                  </a:schemeClr>
                </a:solidFill>
                <a:latin typeface="Arial" pitchFamily="34" charset="0"/>
                <a:cs typeface="Arial" pitchFamily="34" charset="0"/>
              </a:rPr>
              <a:t>The hills made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it harder for invaders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to reach the city and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served as lookout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areas for the ancient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Romans.   Rome is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also close to excellent farmland and an abundance of wood and stone, so the Romans had the resources to supply a large army.</a:t>
            </a:r>
            <a:endParaRPr lang="en-US" sz="2800" b="1" dirty="0">
              <a:solidFill>
                <a:schemeClr val="accent6">
                  <a:lumMod val="75000"/>
                </a:schemeClr>
              </a:solidFill>
              <a:latin typeface="Arial" pitchFamily="34" charset="0"/>
              <a:cs typeface="Arial" pitchFamily="34" charset="0"/>
            </a:endParaRPr>
          </a:p>
        </p:txBody>
      </p:sp>
      <p:pic>
        <p:nvPicPr>
          <p:cNvPr id="30724" name="Picture 4" descr="http://s0.geograph.org.uk/geophotos/01/42/52/1425283_d0f78ae2.jpg"/>
          <p:cNvPicPr>
            <a:picLocks noChangeAspect="1" noChangeArrowheads="1"/>
          </p:cNvPicPr>
          <p:nvPr/>
        </p:nvPicPr>
        <p:blipFill>
          <a:blip r:embed="rId2" cstate="print"/>
          <a:srcRect/>
          <a:stretch>
            <a:fillRect/>
          </a:stretch>
        </p:blipFill>
        <p:spPr bwMode="auto">
          <a:xfrm>
            <a:off x="4343400" y="990600"/>
            <a:ext cx="4165600" cy="3124200"/>
          </a:xfrm>
          <a:prstGeom prst="rect">
            <a:avLst/>
          </a:prstGeom>
          <a:noFill/>
        </p:spPr>
      </p:pic>
    </p:spTree>
  </p:cSld>
  <p:clrMapOvr>
    <a:masterClrMapping/>
  </p:clrMapOvr>
  <p:transition advTm="256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077199" cy="5004575"/>
          </a:xfrm>
          <a:prstGeom prst="rect">
            <a:avLst/>
          </a:prstGeom>
          <a:noFill/>
        </p:spPr>
        <p:txBody>
          <a:bodyPr wrap="square" rtlCol="0">
            <a:spAutoFit/>
          </a:bodyPr>
          <a:lstStyle/>
          <a:p>
            <a:pPr>
              <a:lnSpc>
                <a:spcPct val="114000"/>
              </a:lnSpc>
            </a:pPr>
            <a:r>
              <a:rPr lang="en-US" sz="2800" b="1" dirty="0" smtClean="0">
                <a:solidFill>
                  <a:schemeClr val="accent6">
                    <a:lumMod val="75000"/>
                  </a:schemeClr>
                </a:solidFill>
                <a:latin typeface="Arial" pitchFamily="34" charset="0"/>
                <a:cs typeface="Arial" pitchFamily="34" charset="0"/>
              </a:rPr>
              <a:t>Seven hills surround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Rome.  </a:t>
            </a:r>
            <a:r>
              <a:rPr lang="en-US" sz="2800" b="1" dirty="0" smtClean="0">
                <a:latin typeface="Arial" pitchFamily="34" charset="0"/>
                <a:cs typeface="Arial" pitchFamily="34" charset="0"/>
              </a:rPr>
              <a:t>The hills made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it harder for invaders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to reach the city and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served as lookout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areas for the ancient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Romans.  </a:t>
            </a:r>
            <a:r>
              <a:rPr lang="en-US" sz="2800" b="1" dirty="0" smtClean="0">
                <a:solidFill>
                  <a:schemeClr val="accent6">
                    <a:lumMod val="75000"/>
                  </a:schemeClr>
                </a:solidFill>
                <a:latin typeface="Arial" pitchFamily="34" charset="0"/>
                <a:cs typeface="Arial" pitchFamily="34" charset="0"/>
              </a:rPr>
              <a:t> Rome is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also close to excellent farmland and an abundance of wood and stone, so the Romans had the resources to supply a large army.</a:t>
            </a:r>
            <a:endParaRPr lang="en-US" sz="2800" b="1" dirty="0">
              <a:solidFill>
                <a:schemeClr val="accent6">
                  <a:lumMod val="75000"/>
                </a:schemeClr>
              </a:solidFill>
              <a:latin typeface="Arial" pitchFamily="34" charset="0"/>
              <a:cs typeface="Arial" pitchFamily="34" charset="0"/>
            </a:endParaRPr>
          </a:p>
        </p:txBody>
      </p:sp>
      <p:pic>
        <p:nvPicPr>
          <p:cNvPr id="30724" name="Picture 4" descr="http://s0.geograph.org.uk/geophotos/01/42/52/1425283_d0f78ae2.jpg"/>
          <p:cNvPicPr>
            <a:picLocks noChangeAspect="1" noChangeArrowheads="1"/>
          </p:cNvPicPr>
          <p:nvPr/>
        </p:nvPicPr>
        <p:blipFill>
          <a:blip r:embed="rId2" cstate="print"/>
          <a:srcRect/>
          <a:stretch>
            <a:fillRect/>
          </a:stretch>
        </p:blipFill>
        <p:spPr bwMode="auto">
          <a:xfrm>
            <a:off x="4343400" y="990600"/>
            <a:ext cx="4165600" cy="3124200"/>
          </a:xfrm>
          <a:prstGeom prst="rect">
            <a:avLst/>
          </a:prstGeom>
          <a:noFill/>
        </p:spPr>
      </p:pic>
    </p:spTree>
  </p:cSld>
  <p:clrMapOvr>
    <a:masterClrMapping/>
  </p:clrMapOvr>
  <p:transition advTm="6438">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077199" cy="5004575"/>
          </a:xfrm>
          <a:prstGeom prst="rect">
            <a:avLst/>
          </a:prstGeom>
          <a:noFill/>
        </p:spPr>
        <p:txBody>
          <a:bodyPr wrap="square" rtlCol="0">
            <a:spAutoFit/>
          </a:bodyPr>
          <a:lstStyle/>
          <a:p>
            <a:pPr>
              <a:lnSpc>
                <a:spcPct val="114000"/>
              </a:lnSpc>
            </a:pPr>
            <a:r>
              <a:rPr lang="en-US" sz="2800" b="1" dirty="0" smtClean="0">
                <a:solidFill>
                  <a:schemeClr val="accent6">
                    <a:lumMod val="75000"/>
                  </a:schemeClr>
                </a:solidFill>
                <a:latin typeface="Arial" pitchFamily="34" charset="0"/>
                <a:cs typeface="Arial" pitchFamily="34" charset="0"/>
              </a:rPr>
              <a:t>Seven hills surround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Rome.  The hills made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it harder for invaders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to reach the city and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served as lookout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areas for the ancient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Romans.   </a:t>
            </a:r>
            <a:r>
              <a:rPr lang="en-US" sz="2800" b="1" dirty="0" smtClean="0">
                <a:latin typeface="Arial" pitchFamily="34" charset="0"/>
                <a:cs typeface="Arial" pitchFamily="34" charset="0"/>
              </a:rPr>
              <a:t>Rome is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also close to excellent farmland and an abundance of wood and stone, so the Romans had the resources to supply a large army.</a:t>
            </a:r>
            <a:endParaRPr lang="en-US" sz="2800" b="1" dirty="0">
              <a:latin typeface="Arial" pitchFamily="34" charset="0"/>
              <a:cs typeface="Arial" pitchFamily="34" charset="0"/>
            </a:endParaRPr>
          </a:p>
        </p:txBody>
      </p:sp>
      <p:pic>
        <p:nvPicPr>
          <p:cNvPr id="30724" name="Picture 4" descr="http://s0.geograph.org.uk/geophotos/01/42/52/1425283_d0f78ae2.jpg"/>
          <p:cNvPicPr>
            <a:picLocks noChangeAspect="1" noChangeArrowheads="1"/>
          </p:cNvPicPr>
          <p:nvPr/>
        </p:nvPicPr>
        <p:blipFill>
          <a:blip r:embed="rId2" cstate="print"/>
          <a:srcRect/>
          <a:stretch>
            <a:fillRect/>
          </a:stretch>
        </p:blipFill>
        <p:spPr bwMode="auto">
          <a:xfrm>
            <a:off x="4343400" y="990600"/>
            <a:ext cx="4165600" cy="3124200"/>
          </a:xfrm>
          <a:prstGeom prst="rect">
            <a:avLst/>
          </a:prstGeom>
          <a:noFill/>
        </p:spPr>
      </p:pic>
    </p:spTree>
  </p:cSld>
  <p:clrMapOvr>
    <a:masterClrMapping/>
  </p:clrMapOvr>
  <p:transition advTm="9359">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152400" y="1066800"/>
            <a:ext cx="8458200" cy="5521512"/>
          </a:xfrm>
          <a:prstGeom prst="rect">
            <a:avLst/>
          </a:prstGeom>
          <a:noFill/>
        </p:spPr>
        <p:txBody>
          <a:bodyPr wrap="square" rtlCol="0">
            <a:spAutoFit/>
          </a:bodyPr>
          <a:lstStyle/>
          <a:p>
            <a:pPr>
              <a:lnSpc>
                <a:spcPct val="105000"/>
              </a:lnSpc>
            </a:pPr>
            <a:r>
              <a:rPr lang="en-US" sz="2800" b="1" dirty="0" smtClean="0">
                <a:latin typeface="Arial" pitchFamily="34" charset="0"/>
                <a:cs typeface="Arial" pitchFamily="34" charset="0"/>
              </a:rPr>
              <a:t>Archaeological evidence suggests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that the banks of the Tiber River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were first inhabited about 1500</a:t>
            </a:r>
            <a:r>
              <a:rPr lang="en-US" sz="2200" b="1" dirty="0" smtClean="0">
                <a:latin typeface="Arial" pitchFamily="34" charset="0"/>
                <a:cs typeface="Arial" pitchFamily="34" charset="0"/>
              </a:rPr>
              <a:t>BCE</a:t>
            </a:r>
            <a:r>
              <a:rPr lang="en-US" sz="2800" b="1" dirty="0" smtClean="0">
                <a:latin typeface="Arial" pitchFamily="34" charset="0"/>
                <a:cs typeface="Arial" pitchFamily="34" charset="0"/>
              </a:rPr>
              <a:t>,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but the origins of Rome are steeped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in myth and legend.  </a:t>
            </a:r>
            <a:r>
              <a:rPr lang="en-US" sz="2800" b="1" dirty="0" smtClean="0">
                <a:solidFill>
                  <a:schemeClr val="accent6">
                    <a:lumMod val="75000"/>
                  </a:schemeClr>
                </a:solidFill>
                <a:latin typeface="Arial" pitchFamily="34" charset="0"/>
                <a:cs typeface="Arial" pitchFamily="34" charset="0"/>
              </a:rPr>
              <a:t>Many ancient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Romans believed twin boys named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Romulus and </a:t>
            </a: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were responsible for the foundation of the city.  The legends say a king feared the twins would rob him of his throne, so he tossed the infant boys into the frigid Tiber River.  Soon after, a wolf rescued Romulus and </a:t>
            </a: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and nursed the brothers back to health.</a:t>
            </a:r>
            <a:endParaRPr lang="en-US" sz="2800" b="1" dirty="0">
              <a:solidFill>
                <a:schemeClr val="accent6">
                  <a:lumMod val="75000"/>
                </a:schemeClr>
              </a:solidFill>
              <a:latin typeface="Arial"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6400800" y="1066800"/>
            <a:ext cx="2095500" cy="2710597"/>
          </a:xfrm>
          <a:prstGeom prst="rect">
            <a:avLst/>
          </a:prstGeom>
          <a:noFill/>
          <a:ln w="9525">
            <a:noFill/>
            <a:miter lim="800000"/>
            <a:headEnd/>
            <a:tailEnd/>
          </a:ln>
          <a:effectLst/>
        </p:spPr>
      </p:pic>
    </p:spTree>
  </p:cSld>
  <p:clrMapOvr>
    <a:masterClrMapping/>
  </p:clrMapOvr>
  <p:transition advTm="1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5" name="Picture 4" descr="702romulus.gif"/>
          <p:cNvPicPr>
            <a:picLocks noChangeAspect="1"/>
          </p:cNvPicPr>
          <p:nvPr/>
        </p:nvPicPr>
        <p:blipFill>
          <a:blip r:embed="rId2" cstate="print"/>
          <a:stretch>
            <a:fillRect/>
          </a:stretch>
        </p:blipFill>
        <p:spPr>
          <a:xfrm>
            <a:off x="6400800" y="685800"/>
            <a:ext cx="2590800" cy="3186684"/>
          </a:xfrm>
          <a:prstGeom prst="rect">
            <a:avLst/>
          </a:prstGeom>
        </p:spPr>
      </p:pic>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152400" y="1066800"/>
            <a:ext cx="8458200" cy="5521512"/>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Archaeological evidence suggests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that the banks of the Tiber River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were first inhabited about 1500</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but the origins of Rome are steeped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in myth and legend.  </a:t>
            </a:r>
            <a:r>
              <a:rPr lang="en-US" sz="2800" b="1" dirty="0" smtClean="0">
                <a:latin typeface="Arial" pitchFamily="34" charset="0"/>
                <a:cs typeface="Arial" pitchFamily="34" charset="0"/>
              </a:rPr>
              <a:t>Many ancient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Romans believed twin boys named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Romulus and </a:t>
            </a:r>
            <a:r>
              <a:rPr lang="en-US" sz="2800" b="1" dirty="0" err="1" smtClean="0">
                <a:latin typeface="Arial" pitchFamily="34" charset="0"/>
                <a:cs typeface="Arial" pitchFamily="34" charset="0"/>
              </a:rPr>
              <a:t>Remus</a:t>
            </a:r>
            <a:r>
              <a:rPr lang="en-US" sz="2800" b="1" dirty="0" smtClean="0">
                <a:latin typeface="Arial" pitchFamily="34" charset="0"/>
                <a:cs typeface="Arial" pitchFamily="34" charset="0"/>
              </a:rPr>
              <a:t> were responsible for the foundation of the city.  </a:t>
            </a:r>
            <a:r>
              <a:rPr lang="en-US" sz="2800" b="1" dirty="0" smtClean="0">
                <a:solidFill>
                  <a:schemeClr val="accent6">
                    <a:lumMod val="75000"/>
                  </a:schemeClr>
                </a:solidFill>
                <a:latin typeface="Arial" pitchFamily="34" charset="0"/>
                <a:cs typeface="Arial" pitchFamily="34" charset="0"/>
              </a:rPr>
              <a:t>The legends say a king feared the twins would rob him of his throne, so he tossed the infant boys into the frigid Tiber River.  Soon after, a wolf rescued Romulus and </a:t>
            </a: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and nursed the brothers back to health.</a:t>
            </a:r>
            <a:endParaRPr lang="en-US" sz="2800" b="1" dirty="0">
              <a:solidFill>
                <a:schemeClr val="accent6">
                  <a:lumMod val="75000"/>
                </a:schemeClr>
              </a:solidFill>
              <a:latin typeface="Arial" pitchFamily="34" charset="0"/>
              <a:cs typeface="Arial" pitchFamily="34" charset="0"/>
            </a:endParaRPr>
          </a:p>
        </p:txBody>
      </p:sp>
    </p:spTree>
  </p:cSld>
  <p:clrMapOvr>
    <a:masterClrMapping/>
  </p:clrMapOvr>
  <p:transition advTm="73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5" name="Picture 4" descr="702romulus.gif"/>
          <p:cNvPicPr>
            <a:picLocks noChangeAspect="1"/>
          </p:cNvPicPr>
          <p:nvPr/>
        </p:nvPicPr>
        <p:blipFill>
          <a:blip r:embed="rId2" cstate="print"/>
          <a:stretch>
            <a:fillRect/>
          </a:stretch>
        </p:blipFill>
        <p:spPr>
          <a:xfrm>
            <a:off x="6400800" y="685800"/>
            <a:ext cx="2590800" cy="3186684"/>
          </a:xfrm>
          <a:prstGeom prst="rect">
            <a:avLst/>
          </a:prstGeom>
        </p:spPr>
      </p:pic>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152400" y="1066800"/>
            <a:ext cx="8458200" cy="5521512"/>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Archaeological evidence suggests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that the banks of the Tiber River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were first inhabited about 1500</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but the origins of Rome are steeped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in myth and legend.  Many ancient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Romans believed twin boys named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Romulus and </a:t>
            </a: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were responsible for the foundation of the city.  </a:t>
            </a:r>
            <a:r>
              <a:rPr lang="en-US" sz="2800" b="1" dirty="0" smtClean="0">
                <a:latin typeface="Arial" pitchFamily="34" charset="0"/>
                <a:cs typeface="Arial" pitchFamily="34" charset="0"/>
              </a:rPr>
              <a:t>The legends say a king feared the twins would rob him of his throne, so he tossed the infant boys into the frigid Tiber River. </a:t>
            </a:r>
            <a:r>
              <a:rPr lang="en-US" sz="2800" b="1" dirty="0" smtClean="0">
                <a:solidFill>
                  <a:schemeClr val="accent6">
                    <a:lumMod val="75000"/>
                  </a:schemeClr>
                </a:solidFill>
                <a:latin typeface="Arial" pitchFamily="34" charset="0"/>
                <a:cs typeface="Arial" pitchFamily="34" charset="0"/>
              </a:rPr>
              <a:t> Soon after, a wolf rescued Romulus and </a:t>
            </a: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and nursed the brothers back to health.</a:t>
            </a:r>
            <a:endParaRPr lang="en-US" sz="2800" b="1" dirty="0">
              <a:solidFill>
                <a:schemeClr val="accent6">
                  <a:lumMod val="75000"/>
                </a:schemeClr>
              </a:solidFill>
              <a:latin typeface="Arial" pitchFamily="34" charset="0"/>
              <a:cs typeface="Arial" pitchFamily="34" charset="0"/>
            </a:endParaRPr>
          </a:p>
        </p:txBody>
      </p:sp>
    </p:spTree>
  </p:cSld>
  <p:clrMapOvr>
    <a:masterClrMapping/>
  </p:clrMapOvr>
  <p:transition advTm="8938">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5" name="Picture 4" descr="702romulus.gif"/>
          <p:cNvPicPr>
            <a:picLocks noChangeAspect="1"/>
          </p:cNvPicPr>
          <p:nvPr/>
        </p:nvPicPr>
        <p:blipFill>
          <a:blip r:embed="rId2" cstate="print"/>
          <a:stretch>
            <a:fillRect/>
          </a:stretch>
        </p:blipFill>
        <p:spPr>
          <a:xfrm>
            <a:off x="6400800" y="685800"/>
            <a:ext cx="2590800" cy="3186684"/>
          </a:xfrm>
          <a:prstGeom prst="rect">
            <a:avLst/>
          </a:prstGeom>
        </p:spPr>
      </p:pic>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152400" y="1066800"/>
            <a:ext cx="8458200" cy="5521512"/>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Archaeological evidence suggests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that the banks of the Tiber River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were first inhabited about 1500</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but the origins of Rome are steeped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in myth and legend.  Many ancient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Romans believed twin boys named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Romulus and </a:t>
            </a: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were responsible for the foundation of the city.  The legends say a king feared the twins would rob him of his throne, so he tossed the infant boys into the frigid Tiber River.  </a:t>
            </a:r>
            <a:r>
              <a:rPr lang="en-US" sz="2800" b="1" dirty="0" smtClean="0">
                <a:latin typeface="Arial" pitchFamily="34" charset="0"/>
                <a:cs typeface="Arial" pitchFamily="34" charset="0"/>
              </a:rPr>
              <a:t>Soon after, a wolf rescued Romulus and </a:t>
            </a:r>
            <a:r>
              <a:rPr lang="en-US" sz="2800" b="1" dirty="0" err="1" smtClean="0">
                <a:latin typeface="Arial" pitchFamily="34" charset="0"/>
                <a:cs typeface="Arial" pitchFamily="34" charset="0"/>
              </a:rPr>
              <a:t>Remus</a:t>
            </a:r>
            <a:r>
              <a:rPr lang="en-US" sz="2800" b="1" dirty="0" smtClean="0">
                <a:latin typeface="Arial" pitchFamily="34" charset="0"/>
                <a:cs typeface="Arial" pitchFamily="34" charset="0"/>
              </a:rPr>
              <a:t> and nursed the brothers back to health.</a:t>
            </a:r>
            <a:endParaRPr lang="en-US" sz="2800" b="1" dirty="0">
              <a:latin typeface="Arial" pitchFamily="34" charset="0"/>
              <a:cs typeface="Arial" pitchFamily="34" charset="0"/>
            </a:endParaRPr>
          </a:p>
        </p:txBody>
      </p:sp>
    </p:spTree>
  </p:cSld>
  <p:clrMapOvr>
    <a:masterClrMapping/>
  </p:clrMapOvr>
  <p:transition advTm="6062">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458200" cy="5521512"/>
          </a:xfrm>
          <a:prstGeom prst="rect">
            <a:avLst/>
          </a:prstGeom>
          <a:noFill/>
        </p:spPr>
        <p:txBody>
          <a:bodyPr wrap="square" rtlCol="0">
            <a:spAutoFit/>
          </a:bodyPr>
          <a:lstStyle/>
          <a:p>
            <a:pPr>
              <a:lnSpc>
                <a:spcPct val="105000"/>
              </a:lnSpc>
            </a:pPr>
            <a:r>
              <a:rPr lang="en-US" sz="2800" b="1" dirty="0" smtClean="0">
                <a:latin typeface="Arial" pitchFamily="34" charset="0"/>
                <a:cs typeface="Arial" pitchFamily="34" charset="0"/>
              </a:rPr>
              <a:t>Romulus and </a:t>
            </a:r>
            <a:r>
              <a:rPr lang="en-US" sz="2800" b="1" dirty="0" err="1" smtClean="0">
                <a:latin typeface="Arial" pitchFamily="34" charset="0"/>
                <a:cs typeface="Arial" pitchFamily="34" charset="0"/>
              </a:rPr>
              <a:t>Remus</a:t>
            </a:r>
            <a:r>
              <a:rPr lang="en-US" sz="2800" b="1" dirty="0" smtClean="0">
                <a:latin typeface="Arial" pitchFamily="34" charset="0"/>
                <a:cs typeface="Arial" pitchFamily="34" charset="0"/>
              </a:rPr>
              <a:t> decided to establish a city on the Tiber River, but the brothers could not agree on a location.  </a:t>
            </a:r>
            <a:r>
              <a:rPr lang="en-US" sz="2800" b="1" dirty="0" smtClean="0">
                <a:solidFill>
                  <a:schemeClr val="accent6">
                    <a:lumMod val="75000"/>
                  </a:schemeClr>
                </a:solidFill>
                <a:latin typeface="Arial" pitchFamily="34" charset="0"/>
                <a:cs typeface="Arial" pitchFamily="34" charset="0"/>
              </a:rPr>
              <a:t>Signs from the heavens told each brother to establish separate cities, and on April 21, 753</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Romulus completed the wall around his city.  </a:t>
            </a: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belittled the wall and its builders.  When </a:t>
            </a:r>
            <a:br>
              <a:rPr lang="en-US" sz="2800" b="1" dirty="0" smtClean="0">
                <a:solidFill>
                  <a:schemeClr val="accent6">
                    <a:lumMod val="75000"/>
                  </a:schemeClr>
                </a:solidFill>
                <a:latin typeface="Arial" pitchFamily="34" charset="0"/>
                <a:cs typeface="Arial" pitchFamily="34" charset="0"/>
              </a:rPr>
            </a:b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climbed over the wall,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the enraged Romulus killed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his brother with an ax.  Rome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is named </a:t>
            </a:r>
            <a:r>
              <a:rPr lang="en-US" sz="2800" b="1" dirty="0" err="1" smtClean="0">
                <a:solidFill>
                  <a:schemeClr val="accent6">
                    <a:lumMod val="75000"/>
                  </a:schemeClr>
                </a:solidFill>
                <a:latin typeface="Arial" pitchFamily="34" charset="0"/>
                <a:cs typeface="Arial" pitchFamily="34" charset="0"/>
              </a:rPr>
              <a:t>named</a:t>
            </a:r>
            <a:r>
              <a:rPr lang="en-US" sz="2800" b="1" dirty="0" smtClean="0">
                <a:solidFill>
                  <a:schemeClr val="accent6">
                    <a:lumMod val="75000"/>
                  </a:schemeClr>
                </a:solidFill>
                <a:latin typeface="Arial" pitchFamily="34" charset="0"/>
                <a:cs typeface="Arial" pitchFamily="34" charset="0"/>
              </a:rPr>
              <a:t> for Romulus,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its legendary founder.</a:t>
            </a:r>
            <a:endParaRPr lang="en-US" sz="2800" b="1" dirty="0">
              <a:solidFill>
                <a:schemeClr val="accent6">
                  <a:lumMod val="75000"/>
                </a:schemeClr>
              </a:solidFill>
              <a:latin typeface="Arial" pitchFamily="34" charset="0"/>
              <a:cs typeface="Arial" pitchFamily="34" charset="0"/>
            </a:endParaRPr>
          </a:p>
        </p:txBody>
      </p:sp>
      <p:pic>
        <p:nvPicPr>
          <p:cNvPr id="28674" name="Picture 2" descr="http://www.crystalinks.com/romulusvultures1.jpg"/>
          <p:cNvPicPr>
            <a:picLocks noChangeAspect="1" noChangeArrowheads="1"/>
          </p:cNvPicPr>
          <p:nvPr/>
        </p:nvPicPr>
        <p:blipFill>
          <a:blip r:embed="rId2" cstate="print"/>
          <a:srcRect/>
          <a:stretch>
            <a:fillRect/>
          </a:stretch>
        </p:blipFill>
        <p:spPr bwMode="auto">
          <a:xfrm>
            <a:off x="5658228" y="3766347"/>
            <a:ext cx="3485772" cy="3091653"/>
          </a:xfrm>
          <a:prstGeom prst="rect">
            <a:avLst/>
          </a:prstGeom>
          <a:noFill/>
        </p:spPr>
      </p:pic>
    </p:spTree>
  </p:cSld>
  <p:clrMapOvr>
    <a:masterClrMapping/>
  </p:clrMapOvr>
  <p:transition advTm="7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228600" y="990600"/>
            <a:ext cx="8610599" cy="5004575"/>
          </a:xfrm>
          <a:prstGeom prst="rect">
            <a:avLst/>
          </a:prstGeom>
          <a:noFill/>
        </p:spPr>
        <p:txBody>
          <a:bodyPr wrap="square" rtlCol="0">
            <a:spAutoFit/>
          </a:bodyPr>
          <a:lstStyle/>
          <a:p>
            <a:pPr>
              <a:lnSpc>
                <a:spcPct val="114000"/>
              </a:lnSpc>
            </a:pPr>
            <a:r>
              <a:rPr lang="en-US" sz="2800" b="1" dirty="0">
                <a:solidFill>
                  <a:schemeClr val="accent6">
                    <a:lumMod val="75000"/>
                  </a:schemeClr>
                </a:solidFill>
                <a:latin typeface="Arial" pitchFamily="34" charset="0"/>
                <a:cs typeface="Arial" pitchFamily="34" charset="0"/>
              </a:rPr>
              <a:t>Italy is a peninsula that extends into the Mediterranean Sea east of the Greek peninsula.  </a:t>
            </a:r>
            <a:r>
              <a:rPr lang="en-US" sz="2800" b="1" dirty="0">
                <a:latin typeface="Arial" pitchFamily="34" charset="0"/>
                <a:cs typeface="Arial" pitchFamily="34" charset="0"/>
              </a:rPr>
              <a:t>Rome lies on the western shore near the center of the peninsula.  </a:t>
            </a:r>
            <a:r>
              <a:rPr lang="en-US" sz="2800" b="1" dirty="0">
                <a:solidFill>
                  <a:schemeClr val="accent6">
                    <a:lumMod val="75000"/>
                  </a:schemeClr>
                </a:solidFill>
                <a:latin typeface="Arial" pitchFamily="34" charset="0"/>
                <a:cs typeface="Arial" pitchFamily="34" charset="0"/>
              </a:rPr>
              <a:t>Today Rome is the capital of the modern nation </a:t>
            </a:r>
            <a:br>
              <a:rPr lang="en-US" sz="2800" b="1" dirty="0">
                <a:solidFill>
                  <a:schemeClr val="accent6">
                    <a:lumMod val="75000"/>
                  </a:schemeClr>
                </a:solidFill>
                <a:latin typeface="Arial" pitchFamily="34" charset="0"/>
                <a:cs typeface="Arial" pitchFamily="34" charset="0"/>
              </a:rPr>
            </a:br>
            <a:r>
              <a:rPr lang="en-US" sz="2800" b="1" dirty="0">
                <a:solidFill>
                  <a:schemeClr val="accent6">
                    <a:lumMod val="75000"/>
                  </a:schemeClr>
                </a:solidFill>
                <a:latin typeface="Arial" pitchFamily="34" charset="0"/>
                <a:cs typeface="Arial" pitchFamily="34" charset="0"/>
              </a:rPr>
              <a:t>of Italy and one of </a:t>
            </a:r>
            <a:br>
              <a:rPr lang="en-US" sz="2800" b="1" dirty="0">
                <a:solidFill>
                  <a:schemeClr val="accent6">
                    <a:lumMod val="75000"/>
                  </a:schemeClr>
                </a:solidFill>
                <a:latin typeface="Arial" pitchFamily="34" charset="0"/>
                <a:cs typeface="Arial" pitchFamily="34" charset="0"/>
              </a:rPr>
            </a:br>
            <a:r>
              <a:rPr lang="en-US" sz="2800" b="1" dirty="0">
                <a:solidFill>
                  <a:schemeClr val="accent6">
                    <a:lumMod val="75000"/>
                  </a:schemeClr>
                </a:solidFill>
                <a:latin typeface="Arial" pitchFamily="34" charset="0"/>
                <a:cs typeface="Arial" pitchFamily="34" charset="0"/>
              </a:rPr>
              <a:t>the largest cities in </a:t>
            </a:r>
            <a:br>
              <a:rPr lang="en-US" sz="2800" b="1" dirty="0">
                <a:solidFill>
                  <a:schemeClr val="accent6">
                    <a:lumMod val="75000"/>
                  </a:schemeClr>
                </a:solidFill>
                <a:latin typeface="Arial" pitchFamily="34" charset="0"/>
                <a:cs typeface="Arial" pitchFamily="34" charset="0"/>
              </a:rPr>
            </a:br>
            <a:r>
              <a:rPr lang="en-US" sz="2800" b="1" dirty="0">
                <a:solidFill>
                  <a:schemeClr val="accent6">
                    <a:lumMod val="75000"/>
                  </a:schemeClr>
                </a:solidFill>
                <a:latin typeface="Arial" pitchFamily="34" charset="0"/>
                <a:cs typeface="Arial" pitchFamily="34" charset="0"/>
              </a:rPr>
              <a:t>Europe, but Rome </a:t>
            </a:r>
            <a:br>
              <a:rPr lang="en-US" sz="2800" b="1" dirty="0">
                <a:solidFill>
                  <a:schemeClr val="accent6">
                    <a:lumMod val="75000"/>
                  </a:schemeClr>
                </a:solidFill>
                <a:latin typeface="Arial" pitchFamily="34" charset="0"/>
                <a:cs typeface="Arial" pitchFamily="34" charset="0"/>
              </a:rPr>
            </a:br>
            <a:r>
              <a:rPr lang="en-US" sz="2800" b="1" dirty="0">
                <a:solidFill>
                  <a:schemeClr val="accent6">
                    <a:lumMod val="75000"/>
                  </a:schemeClr>
                </a:solidFill>
                <a:latin typeface="Arial" pitchFamily="34" charset="0"/>
                <a:cs typeface="Arial" pitchFamily="34" charset="0"/>
              </a:rPr>
              <a:t>was once the seat </a:t>
            </a:r>
            <a:br>
              <a:rPr lang="en-US" sz="2800" b="1" dirty="0">
                <a:solidFill>
                  <a:schemeClr val="accent6">
                    <a:lumMod val="75000"/>
                  </a:schemeClr>
                </a:solidFill>
                <a:latin typeface="Arial" pitchFamily="34" charset="0"/>
                <a:cs typeface="Arial" pitchFamily="34" charset="0"/>
              </a:rPr>
            </a:br>
            <a:r>
              <a:rPr lang="en-US" sz="2800" b="1" dirty="0">
                <a:solidFill>
                  <a:schemeClr val="accent6">
                    <a:lumMod val="75000"/>
                  </a:schemeClr>
                </a:solidFill>
                <a:latin typeface="Arial" pitchFamily="34" charset="0"/>
                <a:cs typeface="Arial" pitchFamily="34" charset="0"/>
              </a:rPr>
              <a:t>of a huge empire.</a:t>
            </a:r>
          </a:p>
        </p:txBody>
      </p:sp>
      <p:pic>
        <p:nvPicPr>
          <p:cNvPr id="7" name="Picture 6" descr="!!Rome map2.png"/>
          <p:cNvPicPr>
            <a:picLocks noChangeAspect="1"/>
          </p:cNvPicPr>
          <p:nvPr/>
        </p:nvPicPr>
        <p:blipFill>
          <a:blip r:embed="rId2" cstate="print"/>
          <a:stretch>
            <a:fillRect/>
          </a:stretch>
        </p:blipFill>
        <p:spPr>
          <a:xfrm>
            <a:off x="3810000" y="3048000"/>
            <a:ext cx="4187227" cy="2819400"/>
          </a:xfrm>
          <a:prstGeom prst="rect">
            <a:avLst/>
          </a:prstGeom>
        </p:spPr>
      </p:pic>
    </p:spTree>
  </p:cSld>
  <p:clrMapOvr>
    <a:masterClrMapping/>
  </p:clrMapOvr>
  <p:transition advTm="361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458200" cy="5521512"/>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Romulus and </a:t>
            </a: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decided to establish a city on the Tiber River, but the brothers could not agree on a location.  </a:t>
            </a:r>
            <a:r>
              <a:rPr lang="en-US" sz="2800" b="1" dirty="0" smtClean="0">
                <a:latin typeface="Arial" pitchFamily="34" charset="0"/>
                <a:cs typeface="Arial" pitchFamily="34" charset="0"/>
              </a:rPr>
              <a:t>Signs from the heavens told each brother to establish separate cities, and on April 21, 753</a:t>
            </a:r>
            <a:r>
              <a:rPr lang="en-US" sz="2200" b="1" dirty="0" smtClean="0">
                <a:latin typeface="Arial" pitchFamily="34" charset="0"/>
                <a:cs typeface="Arial" pitchFamily="34" charset="0"/>
              </a:rPr>
              <a:t>BCE</a:t>
            </a:r>
            <a:r>
              <a:rPr lang="en-US" sz="2800" b="1" dirty="0" smtClean="0">
                <a:latin typeface="Arial" pitchFamily="34" charset="0"/>
                <a:cs typeface="Arial" pitchFamily="34" charset="0"/>
              </a:rPr>
              <a:t>,  Romulus completed the wall around his city.  </a:t>
            </a: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belittled the wall and its builders.  When </a:t>
            </a:r>
            <a:br>
              <a:rPr lang="en-US" sz="2800" b="1" dirty="0" smtClean="0">
                <a:solidFill>
                  <a:schemeClr val="accent6">
                    <a:lumMod val="75000"/>
                  </a:schemeClr>
                </a:solidFill>
                <a:latin typeface="Arial" pitchFamily="34" charset="0"/>
                <a:cs typeface="Arial" pitchFamily="34" charset="0"/>
              </a:rPr>
            </a:b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climbed over the wall,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the enraged Romulus killed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his brother with an ax.  Rome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is named </a:t>
            </a:r>
            <a:r>
              <a:rPr lang="en-US" sz="2800" b="1" dirty="0" err="1" smtClean="0">
                <a:solidFill>
                  <a:schemeClr val="accent6">
                    <a:lumMod val="75000"/>
                  </a:schemeClr>
                </a:solidFill>
                <a:latin typeface="Arial" pitchFamily="34" charset="0"/>
                <a:cs typeface="Arial" pitchFamily="34" charset="0"/>
              </a:rPr>
              <a:t>named</a:t>
            </a:r>
            <a:r>
              <a:rPr lang="en-US" sz="2800" b="1" dirty="0" smtClean="0">
                <a:solidFill>
                  <a:schemeClr val="accent6">
                    <a:lumMod val="75000"/>
                  </a:schemeClr>
                </a:solidFill>
                <a:latin typeface="Arial" pitchFamily="34" charset="0"/>
                <a:cs typeface="Arial" pitchFamily="34" charset="0"/>
              </a:rPr>
              <a:t> for Romulus,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its legendary founder.</a:t>
            </a:r>
            <a:endParaRPr lang="en-US" sz="2800" b="1" dirty="0">
              <a:solidFill>
                <a:schemeClr val="accent6">
                  <a:lumMod val="75000"/>
                </a:schemeClr>
              </a:solidFill>
              <a:latin typeface="Arial" pitchFamily="34" charset="0"/>
              <a:cs typeface="Arial" pitchFamily="34" charset="0"/>
            </a:endParaRPr>
          </a:p>
        </p:txBody>
      </p:sp>
      <p:pic>
        <p:nvPicPr>
          <p:cNvPr id="28674" name="Picture 2" descr="http://www.crystalinks.com/romulusvultures1.jpg"/>
          <p:cNvPicPr>
            <a:picLocks noChangeAspect="1" noChangeArrowheads="1"/>
          </p:cNvPicPr>
          <p:nvPr/>
        </p:nvPicPr>
        <p:blipFill>
          <a:blip r:embed="rId2" cstate="print"/>
          <a:srcRect/>
          <a:stretch>
            <a:fillRect/>
          </a:stretch>
        </p:blipFill>
        <p:spPr bwMode="auto">
          <a:xfrm>
            <a:off x="5658228" y="3766347"/>
            <a:ext cx="3485772" cy="3091653"/>
          </a:xfrm>
          <a:prstGeom prst="rect">
            <a:avLst/>
          </a:prstGeom>
          <a:noFill/>
        </p:spPr>
      </p:pic>
    </p:spTree>
  </p:cSld>
  <p:clrMapOvr>
    <a:masterClrMapping/>
  </p:clrMapOvr>
  <p:transition advTm="11625">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458200" cy="5521512"/>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Romulus and </a:t>
            </a: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decided to establish a city on the Tiber River, but the brothers could not agree on a location.  Signs from the heavens told each brother to establish separate cities, and on April 21, 753</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Romulus completed the wall around his city.  </a:t>
            </a:r>
            <a:r>
              <a:rPr lang="en-US" sz="2800" b="1" dirty="0" err="1" smtClean="0">
                <a:latin typeface="Arial" pitchFamily="34" charset="0"/>
                <a:cs typeface="Arial" pitchFamily="34" charset="0"/>
              </a:rPr>
              <a:t>Remus</a:t>
            </a:r>
            <a:r>
              <a:rPr lang="en-US" sz="2800" b="1" dirty="0" smtClean="0">
                <a:latin typeface="Arial" pitchFamily="34" charset="0"/>
                <a:cs typeface="Arial" pitchFamily="34" charset="0"/>
              </a:rPr>
              <a:t> belittled the wall and its builders. </a:t>
            </a:r>
            <a:r>
              <a:rPr lang="en-US" sz="2800" b="1" dirty="0" smtClean="0">
                <a:solidFill>
                  <a:schemeClr val="accent6">
                    <a:lumMod val="75000"/>
                  </a:schemeClr>
                </a:solidFill>
                <a:latin typeface="Arial" pitchFamily="34" charset="0"/>
                <a:cs typeface="Arial" pitchFamily="34" charset="0"/>
              </a:rPr>
              <a:t> When </a:t>
            </a:r>
            <a:br>
              <a:rPr lang="en-US" sz="2800" b="1" dirty="0" smtClean="0">
                <a:solidFill>
                  <a:schemeClr val="accent6">
                    <a:lumMod val="75000"/>
                  </a:schemeClr>
                </a:solidFill>
                <a:latin typeface="Arial" pitchFamily="34" charset="0"/>
                <a:cs typeface="Arial" pitchFamily="34" charset="0"/>
              </a:rPr>
            </a:b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climbed over the wall,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the enraged Romulus killed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his brother with an ax.  Rome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is named </a:t>
            </a:r>
            <a:r>
              <a:rPr lang="en-US" sz="2800" b="1" dirty="0" err="1" smtClean="0">
                <a:solidFill>
                  <a:schemeClr val="accent6">
                    <a:lumMod val="75000"/>
                  </a:schemeClr>
                </a:solidFill>
                <a:latin typeface="Arial" pitchFamily="34" charset="0"/>
                <a:cs typeface="Arial" pitchFamily="34" charset="0"/>
              </a:rPr>
              <a:t>named</a:t>
            </a:r>
            <a:r>
              <a:rPr lang="en-US" sz="2800" b="1" dirty="0" smtClean="0">
                <a:solidFill>
                  <a:schemeClr val="accent6">
                    <a:lumMod val="75000"/>
                  </a:schemeClr>
                </a:solidFill>
                <a:latin typeface="Arial" pitchFamily="34" charset="0"/>
                <a:cs typeface="Arial" pitchFamily="34" charset="0"/>
              </a:rPr>
              <a:t> for Romulus,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its legendary founder.</a:t>
            </a:r>
            <a:endParaRPr lang="en-US" sz="2800" b="1" dirty="0">
              <a:solidFill>
                <a:schemeClr val="accent6">
                  <a:lumMod val="75000"/>
                </a:schemeClr>
              </a:solidFill>
              <a:latin typeface="Arial" pitchFamily="34" charset="0"/>
              <a:cs typeface="Arial" pitchFamily="34" charset="0"/>
            </a:endParaRPr>
          </a:p>
        </p:txBody>
      </p:sp>
      <p:pic>
        <p:nvPicPr>
          <p:cNvPr id="28674" name="Picture 2" descr="http://www.crystalinks.com/romulusvultures1.jpg"/>
          <p:cNvPicPr>
            <a:picLocks noChangeAspect="1" noChangeArrowheads="1"/>
          </p:cNvPicPr>
          <p:nvPr/>
        </p:nvPicPr>
        <p:blipFill>
          <a:blip r:embed="rId2" cstate="print"/>
          <a:srcRect/>
          <a:stretch>
            <a:fillRect/>
          </a:stretch>
        </p:blipFill>
        <p:spPr bwMode="auto">
          <a:xfrm>
            <a:off x="5658228" y="3766347"/>
            <a:ext cx="3485772" cy="3091653"/>
          </a:xfrm>
          <a:prstGeom prst="rect">
            <a:avLst/>
          </a:prstGeom>
          <a:noFill/>
        </p:spPr>
      </p:pic>
    </p:spTree>
  </p:cSld>
  <p:clrMapOvr>
    <a:masterClrMapping/>
  </p:clrMapOvr>
  <p:transition advTm="2516">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458200" cy="5521512"/>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Romulus and </a:t>
            </a: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decided to establish a city on the Tiber River, but the brothers could not agree on a location.  Signs from the heavens told each brother to establish separate cities, and on April 21, 753</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Romulus completed the wall around his city.  </a:t>
            </a: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belittled the wall and its builders.  </a:t>
            </a:r>
            <a:r>
              <a:rPr lang="en-US" sz="2800" b="1" dirty="0" smtClean="0">
                <a:latin typeface="Arial" pitchFamily="34" charset="0"/>
                <a:cs typeface="Arial" pitchFamily="34" charset="0"/>
              </a:rPr>
              <a:t>When </a:t>
            </a:r>
            <a:br>
              <a:rPr lang="en-US" sz="2800" b="1" dirty="0" smtClean="0">
                <a:latin typeface="Arial" pitchFamily="34" charset="0"/>
                <a:cs typeface="Arial" pitchFamily="34" charset="0"/>
              </a:rPr>
            </a:br>
            <a:r>
              <a:rPr lang="en-US" sz="2800" b="1" dirty="0" err="1" smtClean="0">
                <a:latin typeface="Arial" pitchFamily="34" charset="0"/>
                <a:cs typeface="Arial" pitchFamily="34" charset="0"/>
              </a:rPr>
              <a:t>Remus</a:t>
            </a:r>
            <a:r>
              <a:rPr lang="en-US" sz="2800" b="1" dirty="0" smtClean="0">
                <a:latin typeface="Arial" pitchFamily="34" charset="0"/>
                <a:cs typeface="Arial" pitchFamily="34" charset="0"/>
              </a:rPr>
              <a:t> climbed over the wall,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the enraged Romulus killed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his brother with an ax.  </a:t>
            </a:r>
            <a:r>
              <a:rPr lang="en-US" sz="2800" b="1" dirty="0" smtClean="0">
                <a:solidFill>
                  <a:schemeClr val="accent6">
                    <a:lumMod val="75000"/>
                  </a:schemeClr>
                </a:solidFill>
                <a:latin typeface="Arial" pitchFamily="34" charset="0"/>
                <a:cs typeface="Arial" pitchFamily="34" charset="0"/>
              </a:rPr>
              <a:t>Rome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is named </a:t>
            </a:r>
            <a:r>
              <a:rPr lang="en-US" sz="2800" b="1" dirty="0" err="1" smtClean="0">
                <a:solidFill>
                  <a:schemeClr val="accent6">
                    <a:lumMod val="75000"/>
                  </a:schemeClr>
                </a:solidFill>
                <a:latin typeface="Arial" pitchFamily="34" charset="0"/>
                <a:cs typeface="Arial" pitchFamily="34" charset="0"/>
              </a:rPr>
              <a:t>named</a:t>
            </a:r>
            <a:r>
              <a:rPr lang="en-US" sz="2800" b="1" dirty="0" smtClean="0">
                <a:solidFill>
                  <a:schemeClr val="accent6">
                    <a:lumMod val="75000"/>
                  </a:schemeClr>
                </a:solidFill>
                <a:latin typeface="Arial" pitchFamily="34" charset="0"/>
                <a:cs typeface="Arial" pitchFamily="34" charset="0"/>
              </a:rPr>
              <a:t> for Romulus,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its legendary founder.</a:t>
            </a:r>
            <a:endParaRPr lang="en-US" sz="2800" b="1" dirty="0">
              <a:solidFill>
                <a:schemeClr val="accent6">
                  <a:lumMod val="75000"/>
                </a:schemeClr>
              </a:solidFill>
              <a:latin typeface="Arial" pitchFamily="34" charset="0"/>
              <a:cs typeface="Arial" pitchFamily="34" charset="0"/>
            </a:endParaRPr>
          </a:p>
        </p:txBody>
      </p:sp>
      <p:pic>
        <p:nvPicPr>
          <p:cNvPr id="28674" name="Picture 2" descr="http://www.crystalinks.com/romulusvultures1.jpg"/>
          <p:cNvPicPr>
            <a:picLocks noChangeAspect="1" noChangeArrowheads="1"/>
          </p:cNvPicPr>
          <p:nvPr/>
        </p:nvPicPr>
        <p:blipFill>
          <a:blip r:embed="rId2" cstate="print"/>
          <a:srcRect/>
          <a:stretch>
            <a:fillRect/>
          </a:stretch>
        </p:blipFill>
        <p:spPr bwMode="auto">
          <a:xfrm>
            <a:off x="5658228" y="3766347"/>
            <a:ext cx="3485772" cy="3091653"/>
          </a:xfrm>
          <a:prstGeom prst="rect">
            <a:avLst/>
          </a:prstGeom>
          <a:noFill/>
        </p:spPr>
      </p:pic>
    </p:spTree>
  </p:cSld>
  <p:clrMapOvr>
    <a:masterClrMapping/>
  </p:clrMapOvr>
  <p:transition advTm="5359">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458200" cy="5521512"/>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Romulus and </a:t>
            </a: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decided to establish a city on the Tiber River, but the brothers could not agree on a location.  Signs from the heavens told each brother to establish separate cities, and on April 21, 753</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Romulus completed the wall around his city.  </a:t>
            </a: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belittled the wall and its builders.  When </a:t>
            </a:r>
            <a:br>
              <a:rPr lang="en-US" sz="2800" b="1" dirty="0" smtClean="0">
                <a:solidFill>
                  <a:schemeClr val="accent6">
                    <a:lumMod val="75000"/>
                  </a:schemeClr>
                </a:solidFill>
                <a:latin typeface="Arial" pitchFamily="34" charset="0"/>
                <a:cs typeface="Arial" pitchFamily="34" charset="0"/>
              </a:rPr>
            </a:br>
            <a:r>
              <a:rPr lang="en-US" sz="2800" b="1" dirty="0" err="1" smtClean="0">
                <a:solidFill>
                  <a:schemeClr val="accent6">
                    <a:lumMod val="75000"/>
                  </a:schemeClr>
                </a:solidFill>
                <a:latin typeface="Arial" pitchFamily="34" charset="0"/>
                <a:cs typeface="Arial" pitchFamily="34" charset="0"/>
              </a:rPr>
              <a:t>Remus</a:t>
            </a:r>
            <a:r>
              <a:rPr lang="en-US" sz="2800" b="1" dirty="0" smtClean="0">
                <a:solidFill>
                  <a:schemeClr val="accent6">
                    <a:lumMod val="75000"/>
                  </a:schemeClr>
                </a:solidFill>
                <a:latin typeface="Arial" pitchFamily="34" charset="0"/>
                <a:cs typeface="Arial" pitchFamily="34" charset="0"/>
              </a:rPr>
              <a:t> climbed over the wall,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the enraged Romulus killed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his brother with an ax.  </a:t>
            </a:r>
            <a:r>
              <a:rPr lang="en-US" sz="2800" b="1" dirty="0" smtClean="0">
                <a:latin typeface="Arial" pitchFamily="34" charset="0"/>
                <a:cs typeface="Arial" pitchFamily="34" charset="0"/>
              </a:rPr>
              <a:t>Rome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is named </a:t>
            </a:r>
            <a:r>
              <a:rPr lang="en-US" sz="2800" b="1" dirty="0" err="1" smtClean="0">
                <a:latin typeface="Arial" pitchFamily="34" charset="0"/>
                <a:cs typeface="Arial" pitchFamily="34" charset="0"/>
              </a:rPr>
              <a:t>named</a:t>
            </a:r>
            <a:r>
              <a:rPr lang="en-US" sz="2800" b="1" dirty="0" smtClean="0">
                <a:latin typeface="Arial" pitchFamily="34" charset="0"/>
                <a:cs typeface="Arial" pitchFamily="34" charset="0"/>
              </a:rPr>
              <a:t> for Romulus,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its legendary founder.</a:t>
            </a:r>
            <a:endParaRPr lang="en-US" sz="2800" b="1" dirty="0">
              <a:latin typeface="Arial" pitchFamily="34" charset="0"/>
              <a:cs typeface="Arial" pitchFamily="34" charset="0"/>
            </a:endParaRPr>
          </a:p>
        </p:txBody>
      </p:sp>
      <p:pic>
        <p:nvPicPr>
          <p:cNvPr id="28674" name="Picture 2" descr="http://www.crystalinks.com/romulusvultures1.jpg"/>
          <p:cNvPicPr>
            <a:picLocks noChangeAspect="1" noChangeArrowheads="1"/>
          </p:cNvPicPr>
          <p:nvPr/>
        </p:nvPicPr>
        <p:blipFill>
          <a:blip r:embed="rId2" cstate="print"/>
          <a:srcRect/>
          <a:stretch>
            <a:fillRect/>
          </a:stretch>
        </p:blipFill>
        <p:spPr bwMode="auto">
          <a:xfrm>
            <a:off x="5658228" y="3766347"/>
            <a:ext cx="3485772" cy="3091653"/>
          </a:xfrm>
          <a:prstGeom prst="rect">
            <a:avLst/>
          </a:prstGeom>
          <a:noFill/>
        </p:spPr>
      </p:pic>
    </p:spTree>
  </p:cSld>
  <p:clrMapOvr>
    <a:masterClrMapping/>
  </p:clrMapOvr>
  <p:transition advTm="3672">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228600" y="914400"/>
            <a:ext cx="8458200" cy="5069080"/>
          </a:xfrm>
          <a:prstGeom prst="rect">
            <a:avLst/>
          </a:prstGeom>
          <a:noFill/>
        </p:spPr>
        <p:txBody>
          <a:bodyPr wrap="square" rtlCol="0">
            <a:spAutoFit/>
          </a:bodyPr>
          <a:lstStyle/>
          <a:p>
            <a:pPr>
              <a:lnSpc>
                <a:spcPct val="105000"/>
              </a:lnSpc>
            </a:pPr>
            <a:r>
              <a:rPr lang="en-US" sz="2800" b="1" dirty="0" smtClean="0">
                <a:latin typeface="Arial" pitchFamily="34" charset="0"/>
                <a:cs typeface="Arial" pitchFamily="34" charset="0"/>
              </a:rPr>
              <a:t>Rome grew from a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small town in 509</a:t>
            </a:r>
            <a:r>
              <a:rPr lang="en-US" sz="2200" b="1" dirty="0" smtClean="0">
                <a:latin typeface="Arial" pitchFamily="34" charset="0"/>
                <a:cs typeface="Arial" pitchFamily="34" charset="0"/>
              </a:rPr>
              <a:t>BCE</a:t>
            </a:r>
            <a:r>
              <a:rPr lang="en-US" sz="2800" b="1" dirty="0" smtClean="0">
                <a:latin typeface="Arial" pitchFamily="34" charset="0"/>
                <a:cs typeface="Arial" pitchFamily="34" charset="0"/>
              </a:rPr>
              <a:t>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to the ruler of most of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the Italian peninsula by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247</a:t>
            </a:r>
            <a:r>
              <a:rPr lang="en-US" sz="2200" b="1" dirty="0" smtClean="0">
                <a:latin typeface="Arial" pitchFamily="34" charset="0"/>
                <a:cs typeface="Arial" pitchFamily="34" charset="0"/>
              </a:rPr>
              <a:t>BCE</a:t>
            </a:r>
            <a:r>
              <a:rPr lang="en-US" sz="2800" b="1" dirty="0" smtClean="0">
                <a:latin typeface="Arial" pitchFamily="34" charset="0"/>
                <a:cs typeface="Arial" pitchFamily="34" charset="0"/>
              </a:rPr>
              <a:t>.  </a:t>
            </a:r>
            <a:r>
              <a:rPr lang="en-US" sz="2800" b="1" dirty="0" smtClean="0">
                <a:solidFill>
                  <a:schemeClr val="accent6">
                    <a:lumMod val="75000"/>
                  </a:schemeClr>
                </a:solidFill>
                <a:latin typeface="Arial" pitchFamily="34" charset="0"/>
                <a:cs typeface="Arial" pitchFamily="34" charset="0"/>
              </a:rPr>
              <a:t>Throughout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this era, Rome was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constantly at war with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one or more of its neighbors.   At that time, when two cities went to war, the victorious army would destroy the conquered city and either kill or sell the citizens of the conquered city into slavery. </a:t>
            </a:r>
            <a:endParaRPr lang="en-US" sz="2800" b="1" dirty="0">
              <a:solidFill>
                <a:schemeClr val="accent6">
                  <a:lumMod val="75000"/>
                </a:schemeClr>
              </a:solidFill>
              <a:latin typeface="Arial" pitchFamily="34" charset="0"/>
              <a:cs typeface="Arial" pitchFamily="34" charset="0"/>
            </a:endParaRPr>
          </a:p>
        </p:txBody>
      </p:sp>
      <p:pic>
        <p:nvPicPr>
          <p:cNvPr id="5" name="Picture 4" descr="!!C.png"/>
          <p:cNvPicPr>
            <a:picLocks noChangeAspect="1"/>
          </p:cNvPicPr>
          <p:nvPr/>
        </p:nvPicPr>
        <p:blipFill>
          <a:blip r:embed="rId2" cstate="print"/>
          <a:stretch>
            <a:fillRect/>
          </a:stretch>
        </p:blipFill>
        <p:spPr>
          <a:xfrm>
            <a:off x="4267200" y="1219200"/>
            <a:ext cx="4584588" cy="2468037"/>
          </a:xfrm>
          <a:prstGeom prst="rect">
            <a:avLst/>
          </a:prstGeom>
        </p:spPr>
      </p:pic>
    </p:spTree>
  </p:cSld>
  <p:clrMapOvr>
    <a:masterClrMapping/>
  </p:clrMapOvr>
  <p:transition advTm="945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228600" y="914400"/>
            <a:ext cx="8458200" cy="5069080"/>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Rome grew from a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small town in 509</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to the ruler of most of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the Italian peninsula by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247</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a:t>
            </a:r>
            <a:r>
              <a:rPr lang="en-US" sz="2800" b="1" dirty="0" smtClean="0">
                <a:latin typeface="Arial" pitchFamily="34" charset="0"/>
                <a:cs typeface="Arial" pitchFamily="34" charset="0"/>
              </a:rPr>
              <a:t>Throughout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this era, Rome was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constantly at war with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one or more of its neighbors.   </a:t>
            </a:r>
            <a:r>
              <a:rPr lang="en-US" sz="2800" b="1" dirty="0" smtClean="0">
                <a:solidFill>
                  <a:schemeClr val="accent6">
                    <a:lumMod val="75000"/>
                  </a:schemeClr>
                </a:solidFill>
                <a:latin typeface="Arial" pitchFamily="34" charset="0"/>
                <a:cs typeface="Arial" pitchFamily="34" charset="0"/>
              </a:rPr>
              <a:t>At that time, when two cities went to war, the victorious army would destroy the conquered city and either kill or sell the citizens of the conquered city into slavery. </a:t>
            </a:r>
            <a:endParaRPr lang="en-US" sz="2800" b="1" dirty="0">
              <a:solidFill>
                <a:schemeClr val="accent6">
                  <a:lumMod val="75000"/>
                </a:schemeClr>
              </a:solidFill>
              <a:latin typeface="Arial" pitchFamily="34" charset="0"/>
              <a:cs typeface="Arial" pitchFamily="34" charset="0"/>
            </a:endParaRPr>
          </a:p>
        </p:txBody>
      </p:sp>
      <p:pic>
        <p:nvPicPr>
          <p:cNvPr id="5" name="Picture 4" descr="!!C.png"/>
          <p:cNvPicPr>
            <a:picLocks noChangeAspect="1"/>
          </p:cNvPicPr>
          <p:nvPr/>
        </p:nvPicPr>
        <p:blipFill>
          <a:blip r:embed="rId2" cstate="print"/>
          <a:stretch>
            <a:fillRect/>
          </a:stretch>
        </p:blipFill>
        <p:spPr>
          <a:xfrm>
            <a:off x="4267200" y="1219200"/>
            <a:ext cx="4584588" cy="2468037"/>
          </a:xfrm>
          <a:prstGeom prst="rect">
            <a:avLst/>
          </a:prstGeom>
        </p:spPr>
      </p:pic>
    </p:spTree>
  </p:cSld>
  <p:clrMapOvr>
    <a:masterClrMapping/>
  </p:clrMapOvr>
  <p:transition advTm="5828">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228600" y="914400"/>
            <a:ext cx="8458200" cy="5069080"/>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Rome grew from a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small town in 509</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to the ruler of most of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the Italian peninsula by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247</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Throughout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this era, Rome was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constantly at war with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one or more of its neighbors.   </a:t>
            </a:r>
            <a:r>
              <a:rPr lang="en-US" sz="2800" b="1" dirty="0" smtClean="0">
                <a:latin typeface="Arial" pitchFamily="34" charset="0"/>
                <a:cs typeface="Arial" pitchFamily="34" charset="0"/>
              </a:rPr>
              <a:t>At that time, when two cities went to war, the victorious army would destroy the conquered city and either kill or sell the citizens of the conquered city into slavery. </a:t>
            </a:r>
            <a:endParaRPr lang="en-US" sz="2800" b="1" dirty="0">
              <a:latin typeface="Arial" pitchFamily="34" charset="0"/>
              <a:cs typeface="Arial" pitchFamily="34" charset="0"/>
            </a:endParaRPr>
          </a:p>
        </p:txBody>
      </p:sp>
      <p:pic>
        <p:nvPicPr>
          <p:cNvPr id="5" name="Picture 4" descr="!!C.png"/>
          <p:cNvPicPr>
            <a:picLocks noChangeAspect="1"/>
          </p:cNvPicPr>
          <p:nvPr/>
        </p:nvPicPr>
        <p:blipFill>
          <a:blip r:embed="rId2" cstate="print"/>
          <a:stretch>
            <a:fillRect/>
          </a:stretch>
        </p:blipFill>
        <p:spPr>
          <a:xfrm>
            <a:off x="4267200" y="1219200"/>
            <a:ext cx="4584588" cy="2468037"/>
          </a:xfrm>
          <a:prstGeom prst="rect">
            <a:avLst/>
          </a:prstGeom>
        </p:spPr>
      </p:pic>
    </p:spTree>
  </p:cSld>
  <p:clrMapOvr>
    <a:masterClrMapping/>
  </p:clrMapOvr>
  <p:transition advTm="11312">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5" name="Picture 4" descr="702rome.gif"/>
          <p:cNvPicPr>
            <a:picLocks noChangeAspect="1"/>
          </p:cNvPicPr>
          <p:nvPr/>
        </p:nvPicPr>
        <p:blipFill>
          <a:blip r:embed="rId2" cstate="print"/>
          <a:stretch>
            <a:fillRect/>
          </a:stretch>
        </p:blipFill>
        <p:spPr>
          <a:xfrm>
            <a:off x="5791200" y="2200656"/>
            <a:ext cx="2971800" cy="4002024"/>
          </a:xfrm>
          <a:prstGeom prst="rect">
            <a:avLst/>
          </a:prstGeom>
        </p:spPr>
      </p:pic>
      <p:sp>
        <p:nvSpPr>
          <p:cNvPr id="6" name="TextBox 5"/>
          <p:cNvSpPr txBox="1"/>
          <p:nvPr/>
        </p:nvSpPr>
        <p:spPr>
          <a:xfrm>
            <a:off x="381000" y="914400"/>
            <a:ext cx="8458200" cy="5521512"/>
          </a:xfrm>
          <a:prstGeom prst="rect">
            <a:avLst/>
          </a:prstGeom>
          <a:noFill/>
        </p:spPr>
        <p:txBody>
          <a:bodyPr wrap="square" rtlCol="0">
            <a:spAutoFit/>
          </a:bodyPr>
          <a:lstStyle/>
          <a:p>
            <a:pPr>
              <a:lnSpc>
                <a:spcPct val="105000"/>
              </a:lnSpc>
            </a:pPr>
            <a:r>
              <a:rPr lang="en-US" sz="2800" b="1" dirty="0" smtClean="0">
                <a:latin typeface="Arial" pitchFamily="34" charset="0"/>
                <a:cs typeface="Arial" pitchFamily="34" charset="0"/>
              </a:rPr>
              <a:t>The Roman model of conquest was different.  Rome expanded its territory in part because they extended many of the rights of citizenship to the people they conquered. </a:t>
            </a:r>
            <a:r>
              <a:rPr lang="en-US" sz="2800" b="1" dirty="0" smtClean="0">
                <a:solidFill>
                  <a:schemeClr val="accent6">
                    <a:lumMod val="75000"/>
                  </a:schemeClr>
                </a:solidFill>
                <a:latin typeface="Arial" pitchFamily="34" charset="0"/>
                <a:cs typeface="Arial" pitchFamily="34" charset="0"/>
              </a:rPr>
              <a:t>Rome</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did not collect tribute from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their conquered neighbors,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but the Romans did require </a:t>
            </a:r>
          </a:p>
          <a:p>
            <a:pPr>
              <a:lnSpc>
                <a:spcPct val="105000"/>
              </a:lnSpc>
            </a:pPr>
            <a:r>
              <a:rPr lang="en-US" sz="2800" b="1" dirty="0" smtClean="0">
                <a:solidFill>
                  <a:schemeClr val="accent6">
                    <a:lumMod val="75000"/>
                  </a:schemeClr>
                </a:solidFill>
                <a:latin typeface="Arial" pitchFamily="34" charset="0"/>
                <a:cs typeface="Arial" pitchFamily="34" charset="0"/>
              </a:rPr>
              <a:t>the states to provide soldiers for </a:t>
            </a:r>
          </a:p>
          <a:p>
            <a:pPr>
              <a:lnSpc>
                <a:spcPct val="105000"/>
              </a:lnSpc>
            </a:pPr>
            <a:r>
              <a:rPr lang="en-US" sz="2800" b="1" dirty="0" smtClean="0">
                <a:solidFill>
                  <a:schemeClr val="accent6">
                    <a:lumMod val="75000"/>
                  </a:schemeClr>
                </a:solidFill>
                <a:latin typeface="Arial" pitchFamily="34" charset="0"/>
                <a:cs typeface="Arial" pitchFamily="34" charset="0"/>
              </a:rPr>
              <a:t>the Roman army.  As a result, the </a:t>
            </a:r>
          </a:p>
          <a:p>
            <a:pPr>
              <a:lnSpc>
                <a:spcPct val="105000"/>
              </a:lnSpc>
            </a:pPr>
            <a:r>
              <a:rPr lang="en-US" sz="2800" b="1" dirty="0" smtClean="0">
                <a:solidFill>
                  <a:schemeClr val="accent6">
                    <a:lumMod val="75000"/>
                  </a:schemeClr>
                </a:solidFill>
                <a:latin typeface="Arial" pitchFamily="34" charset="0"/>
                <a:cs typeface="Arial" pitchFamily="34" charset="0"/>
              </a:rPr>
              <a:t>Romans had a massive source of </a:t>
            </a:r>
          </a:p>
          <a:p>
            <a:pPr>
              <a:lnSpc>
                <a:spcPct val="105000"/>
              </a:lnSpc>
            </a:pPr>
            <a:r>
              <a:rPr lang="en-US" sz="2800" b="1" dirty="0" smtClean="0">
                <a:solidFill>
                  <a:schemeClr val="accent6">
                    <a:lumMod val="75000"/>
                  </a:schemeClr>
                </a:solidFill>
                <a:latin typeface="Arial" pitchFamily="34" charset="0"/>
                <a:cs typeface="Arial" pitchFamily="34" charset="0"/>
              </a:rPr>
              <a:t>manpower to draw upon for their </a:t>
            </a:r>
          </a:p>
          <a:p>
            <a:pPr>
              <a:lnSpc>
                <a:spcPct val="105000"/>
              </a:lnSpc>
            </a:pPr>
            <a:r>
              <a:rPr lang="en-US" sz="2800" b="1" dirty="0" smtClean="0">
                <a:solidFill>
                  <a:schemeClr val="accent6">
                    <a:lumMod val="75000"/>
                  </a:schemeClr>
                </a:solidFill>
                <a:latin typeface="Arial" pitchFamily="34" charset="0"/>
                <a:cs typeface="Arial" pitchFamily="34" charset="0"/>
              </a:rPr>
              <a:t>many wars.</a:t>
            </a:r>
            <a:endParaRPr lang="en-US" sz="2800" b="1" dirty="0">
              <a:solidFill>
                <a:schemeClr val="accent6">
                  <a:lumMod val="75000"/>
                </a:schemeClr>
              </a:solidFill>
              <a:latin typeface="Arial" pitchFamily="34" charset="0"/>
              <a:cs typeface="Arial" pitchFamily="34" charset="0"/>
            </a:endParaRPr>
          </a:p>
        </p:txBody>
      </p:sp>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Tree>
  </p:cSld>
  <p:clrMapOvr>
    <a:masterClrMapping/>
  </p:clrMapOvr>
  <p:transition advTm="101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5" name="Picture 4" descr="702rome.gif"/>
          <p:cNvPicPr>
            <a:picLocks noChangeAspect="1"/>
          </p:cNvPicPr>
          <p:nvPr/>
        </p:nvPicPr>
        <p:blipFill>
          <a:blip r:embed="rId2" cstate="print"/>
          <a:stretch>
            <a:fillRect/>
          </a:stretch>
        </p:blipFill>
        <p:spPr>
          <a:xfrm>
            <a:off x="5791200" y="2200656"/>
            <a:ext cx="2971800" cy="4002024"/>
          </a:xfrm>
          <a:prstGeom prst="rect">
            <a:avLst/>
          </a:prstGeom>
        </p:spPr>
      </p:pic>
      <p:sp>
        <p:nvSpPr>
          <p:cNvPr id="6" name="TextBox 5"/>
          <p:cNvSpPr txBox="1"/>
          <p:nvPr/>
        </p:nvSpPr>
        <p:spPr>
          <a:xfrm>
            <a:off x="381000" y="914400"/>
            <a:ext cx="8458200" cy="5521512"/>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The Roman model of conquest was different.  Rome expanded its territory in part because they extended many of the rights of citizenship to the people they conquered. </a:t>
            </a:r>
            <a:r>
              <a:rPr lang="en-US" sz="2800" b="1" dirty="0" smtClean="0">
                <a:latin typeface="Arial" pitchFamily="34" charset="0"/>
                <a:cs typeface="Arial" pitchFamily="34" charset="0"/>
              </a:rPr>
              <a:t>Rome</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did not collect tribute from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their conquered neighbors,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but the Romans did require </a:t>
            </a:r>
          </a:p>
          <a:p>
            <a:pPr>
              <a:lnSpc>
                <a:spcPct val="105000"/>
              </a:lnSpc>
            </a:pPr>
            <a:r>
              <a:rPr lang="en-US" sz="2800" b="1" dirty="0" smtClean="0">
                <a:latin typeface="Arial" pitchFamily="34" charset="0"/>
                <a:cs typeface="Arial" pitchFamily="34" charset="0"/>
              </a:rPr>
              <a:t>the states to provide soldiers for </a:t>
            </a:r>
          </a:p>
          <a:p>
            <a:pPr>
              <a:lnSpc>
                <a:spcPct val="105000"/>
              </a:lnSpc>
            </a:pPr>
            <a:r>
              <a:rPr lang="en-US" sz="2800" b="1" dirty="0" smtClean="0">
                <a:latin typeface="Arial" pitchFamily="34" charset="0"/>
                <a:cs typeface="Arial" pitchFamily="34" charset="0"/>
              </a:rPr>
              <a:t>the Roman army. </a:t>
            </a:r>
            <a:r>
              <a:rPr lang="en-US" sz="2800" b="1" dirty="0" smtClean="0">
                <a:solidFill>
                  <a:schemeClr val="accent6">
                    <a:lumMod val="75000"/>
                  </a:schemeClr>
                </a:solidFill>
                <a:latin typeface="Arial" pitchFamily="34" charset="0"/>
                <a:cs typeface="Arial" pitchFamily="34" charset="0"/>
              </a:rPr>
              <a:t> As a result, the </a:t>
            </a:r>
          </a:p>
          <a:p>
            <a:pPr>
              <a:lnSpc>
                <a:spcPct val="105000"/>
              </a:lnSpc>
            </a:pPr>
            <a:r>
              <a:rPr lang="en-US" sz="2800" b="1" dirty="0" smtClean="0">
                <a:solidFill>
                  <a:schemeClr val="accent6">
                    <a:lumMod val="75000"/>
                  </a:schemeClr>
                </a:solidFill>
                <a:latin typeface="Arial" pitchFamily="34" charset="0"/>
                <a:cs typeface="Arial" pitchFamily="34" charset="0"/>
              </a:rPr>
              <a:t>Romans had a massive source of </a:t>
            </a:r>
          </a:p>
          <a:p>
            <a:pPr>
              <a:lnSpc>
                <a:spcPct val="105000"/>
              </a:lnSpc>
            </a:pPr>
            <a:r>
              <a:rPr lang="en-US" sz="2800" b="1" dirty="0" smtClean="0">
                <a:solidFill>
                  <a:schemeClr val="accent6">
                    <a:lumMod val="75000"/>
                  </a:schemeClr>
                </a:solidFill>
                <a:latin typeface="Arial" pitchFamily="34" charset="0"/>
                <a:cs typeface="Arial" pitchFamily="34" charset="0"/>
              </a:rPr>
              <a:t>manpower to draw upon for their </a:t>
            </a:r>
          </a:p>
          <a:p>
            <a:pPr>
              <a:lnSpc>
                <a:spcPct val="105000"/>
              </a:lnSpc>
            </a:pPr>
            <a:r>
              <a:rPr lang="en-US" sz="2800" b="1" dirty="0" smtClean="0">
                <a:solidFill>
                  <a:schemeClr val="accent6">
                    <a:lumMod val="75000"/>
                  </a:schemeClr>
                </a:solidFill>
                <a:latin typeface="Arial" pitchFamily="34" charset="0"/>
                <a:cs typeface="Arial" pitchFamily="34" charset="0"/>
              </a:rPr>
              <a:t>many wars.</a:t>
            </a:r>
            <a:endParaRPr lang="en-US" sz="2800" b="1" dirty="0">
              <a:solidFill>
                <a:schemeClr val="accent6">
                  <a:lumMod val="75000"/>
                </a:schemeClr>
              </a:solidFill>
              <a:latin typeface="Arial" pitchFamily="34" charset="0"/>
              <a:cs typeface="Arial" pitchFamily="34" charset="0"/>
            </a:endParaRPr>
          </a:p>
        </p:txBody>
      </p:sp>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Tree>
  </p:cSld>
  <p:clrMapOvr>
    <a:masterClrMapping/>
  </p:clrMapOvr>
  <p:transition advTm="8813">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5" name="Picture 4" descr="702rome.gif"/>
          <p:cNvPicPr>
            <a:picLocks noChangeAspect="1"/>
          </p:cNvPicPr>
          <p:nvPr/>
        </p:nvPicPr>
        <p:blipFill>
          <a:blip r:embed="rId2" cstate="print"/>
          <a:stretch>
            <a:fillRect/>
          </a:stretch>
        </p:blipFill>
        <p:spPr>
          <a:xfrm>
            <a:off x="5791200" y="2200656"/>
            <a:ext cx="2971800" cy="4002024"/>
          </a:xfrm>
          <a:prstGeom prst="rect">
            <a:avLst/>
          </a:prstGeom>
        </p:spPr>
      </p:pic>
      <p:sp>
        <p:nvSpPr>
          <p:cNvPr id="6" name="TextBox 5"/>
          <p:cNvSpPr txBox="1"/>
          <p:nvPr/>
        </p:nvSpPr>
        <p:spPr>
          <a:xfrm>
            <a:off x="381000" y="914400"/>
            <a:ext cx="8458200" cy="5521512"/>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The Roman model of conquest was different.  Rome expanded its territory in part because they extended many of the rights of citizenship to the people they conquered. Rome</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did not collect tribute from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their conquered neighbors,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but the Romans did require </a:t>
            </a:r>
          </a:p>
          <a:p>
            <a:pPr>
              <a:lnSpc>
                <a:spcPct val="105000"/>
              </a:lnSpc>
            </a:pPr>
            <a:r>
              <a:rPr lang="en-US" sz="2800" b="1" dirty="0" smtClean="0">
                <a:solidFill>
                  <a:schemeClr val="accent6">
                    <a:lumMod val="75000"/>
                  </a:schemeClr>
                </a:solidFill>
                <a:latin typeface="Arial" pitchFamily="34" charset="0"/>
                <a:cs typeface="Arial" pitchFamily="34" charset="0"/>
              </a:rPr>
              <a:t>the states to provide soldiers for </a:t>
            </a:r>
          </a:p>
          <a:p>
            <a:pPr>
              <a:lnSpc>
                <a:spcPct val="105000"/>
              </a:lnSpc>
            </a:pPr>
            <a:r>
              <a:rPr lang="en-US" sz="2800" b="1" dirty="0" smtClean="0">
                <a:solidFill>
                  <a:schemeClr val="accent6">
                    <a:lumMod val="75000"/>
                  </a:schemeClr>
                </a:solidFill>
                <a:latin typeface="Arial" pitchFamily="34" charset="0"/>
                <a:cs typeface="Arial" pitchFamily="34" charset="0"/>
              </a:rPr>
              <a:t>the Roman army.  </a:t>
            </a:r>
            <a:r>
              <a:rPr lang="en-US" sz="2800" b="1" dirty="0" smtClean="0">
                <a:latin typeface="Arial" pitchFamily="34" charset="0"/>
                <a:cs typeface="Arial" pitchFamily="34" charset="0"/>
              </a:rPr>
              <a:t>As a result, the </a:t>
            </a:r>
          </a:p>
          <a:p>
            <a:pPr>
              <a:lnSpc>
                <a:spcPct val="105000"/>
              </a:lnSpc>
            </a:pPr>
            <a:r>
              <a:rPr lang="en-US" sz="2800" b="1" dirty="0" smtClean="0">
                <a:latin typeface="Arial" pitchFamily="34" charset="0"/>
                <a:cs typeface="Arial" pitchFamily="34" charset="0"/>
              </a:rPr>
              <a:t>Romans had a massive source of </a:t>
            </a:r>
          </a:p>
          <a:p>
            <a:pPr>
              <a:lnSpc>
                <a:spcPct val="105000"/>
              </a:lnSpc>
            </a:pPr>
            <a:r>
              <a:rPr lang="en-US" sz="2800" b="1" dirty="0" smtClean="0">
                <a:latin typeface="Arial" pitchFamily="34" charset="0"/>
                <a:cs typeface="Arial" pitchFamily="34" charset="0"/>
              </a:rPr>
              <a:t>manpower to draw upon for their </a:t>
            </a:r>
          </a:p>
          <a:p>
            <a:pPr>
              <a:lnSpc>
                <a:spcPct val="105000"/>
              </a:lnSpc>
            </a:pPr>
            <a:r>
              <a:rPr lang="en-US" sz="2800" b="1" dirty="0" smtClean="0">
                <a:latin typeface="Arial" pitchFamily="34" charset="0"/>
                <a:cs typeface="Arial" pitchFamily="34" charset="0"/>
              </a:rPr>
              <a:t>many wars.</a:t>
            </a:r>
            <a:endParaRPr lang="en-US" sz="2800" b="1" dirty="0">
              <a:latin typeface="Arial" pitchFamily="34" charset="0"/>
              <a:cs typeface="Arial" pitchFamily="34" charset="0"/>
            </a:endParaRPr>
          </a:p>
        </p:txBody>
      </p:sp>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Tree>
  </p:cSld>
  <p:clrMapOvr>
    <a:masterClrMapping/>
  </p:clrMapOvr>
  <p:transition advTm="6438">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228600" y="990600"/>
            <a:ext cx="8610599" cy="5004575"/>
          </a:xfrm>
          <a:prstGeom prst="rect">
            <a:avLst/>
          </a:prstGeom>
          <a:noFill/>
        </p:spPr>
        <p:txBody>
          <a:bodyPr wrap="square" rtlCol="0">
            <a:spAutoFit/>
          </a:bodyPr>
          <a:lstStyle/>
          <a:p>
            <a:pPr>
              <a:lnSpc>
                <a:spcPct val="114000"/>
              </a:lnSpc>
            </a:pPr>
            <a:r>
              <a:rPr lang="en-US" sz="2800" b="1" dirty="0" smtClean="0">
                <a:solidFill>
                  <a:schemeClr val="accent6">
                    <a:lumMod val="75000"/>
                  </a:schemeClr>
                </a:solidFill>
                <a:latin typeface="Arial" pitchFamily="34" charset="0"/>
                <a:cs typeface="Arial" pitchFamily="34" charset="0"/>
              </a:rPr>
              <a:t>Italy is a peninsula that extends into the Mediterranean Sea east of the Greek peninsula.  Rome lies on the western shore near the center of the peninsula.  </a:t>
            </a:r>
            <a:r>
              <a:rPr lang="en-US" sz="2800" b="1" dirty="0" smtClean="0">
                <a:latin typeface="Arial" pitchFamily="34" charset="0"/>
                <a:cs typeface="Arial" pitchFamily="34" charset="0"/>
              </a:rPr>
              <a:t>Today Rome is the capital of the modern nation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of Italy and one of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the largest cities in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Europe, but Rome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was once the seat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of a huge empire.</a:t>
            </a:r>
            <a:endParaRPr lang="en-US" sz="2800" b="1" dirty="0">
              <a:latin typeface="Arial" pitchFamily="34" charset="0"/>
              <a:cs typeface="Arial" pitchFamily="34" charset="0"/>
            </a:endParaRPr>
          </a:p>
        </p:txBody>
      </p:sp>
      <p:pic>
        <p:nvPicPr>
          <p:cNvPr id="7" name="Picture 6" descr="!!Rome map2.png"/>
          <p:cNvPicPr>
            <a:picLocks noChangeAspect="1"/>
          </p:cNvPicPr>
          <p:nvPr/>
        </p:nvPicPr>
        <p:blipFill>
          <a:blip r:embed="rId2" cstate="print"/>
          <a:stretch>
            <a:fillRect/>
          </a:stretch>
        </p:blipFill>
        <p:spPr>
          <a:xfrm>
            <a:off x="3810000" y="3048000"/>
            <a:ext cx="4187227" cy="2819400"/>
          </a:xfrm>
          <a:prstGeom prst="rect">
            <a:avLst/>
          </a:prstGeom>
        </p:spPr>
      </p:pic>
    </p:spTree>
  </p:cSld>
  <p:clrMapOvr>
    <a:masterClrMapping/>
  </p:clrMapOvr>
  <p:transition advTm="9328">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4648200" y="914400"/>
            <a:ext cx="4267200" cy="5521512"/>
          </a:xfrm>
          <a:prstGeom prst="rect">
            <a:avLst/>
          </a:prstGeom>
          <a:noFill/>
        </p:spPr>
        <p:txBody>
          <a:bodyPr wrap="square" rtlCol="0">
            <a:spAutoFit/>
          </a:bodyPr>
          <a:lstStyle/>
          <a:p>
            <a:pPr>
              <a:lnSpc>
                <a:spcPct val="105000"/>
              </a:lnSpc>
            </a:pPr>
            <a:r>
              <a:rPr lang="en-US" sz="2800" b="1" dirty="0" smtClean="0">
                <a:latin typeface="Arial" pitchFamily="34" charset="0"/>
                <a:cs typeface="Arial" pitchFamily="34" charset="0"/>
              </a:rPr>
              <a:t>The Roman army built roads that often made the conquered cities more prosperous.  </a:t>
            </a:r>
            <a:r>
              <a:rPr lang="en-US" sz="2800" b="1" dirty="0" smtClean="0">
                <a:solidFill>
                  <a:schemeClr val="accent6">
                    <a:lumMod val="75000"/>
                  </a:schemeClr>
                </a:solidFill>
                <a:latin typeface="Arial" pitchFamily="34" charset="0"/>
                <a:cs typeface="Arial" pitchFamily="34" charset="0"/>
              </a:rPr>
              <a:t>The soldiers spread Roman customs to their home villages once their service ended.  In time, the Latin language of the area around Rome was spoken throughout the Italian peninsula. </a:t>
            </a:r>
            <a:endParaRPr lang="en-US" sz="2800" b="1" dirty="0">
              <a:solidFill>
                <a:schemeClr val="accent6">
                  <a:lumMod val="75000"/>
                </a:schemeClr>
              </a:solidFill>
              <a:latin typeface="Arial" pitchFamily="34" charset="0"/>
              <a:cs typeface="Arial" pitchFamily="34" charset="0"/>
            </a:endParaRPr>
          </a:p>
        </p:txBody>
      </p:sp>
      <p:pic>
        <p:nvPicPr>
          <p:cNvPr id="7" name="Picture 6" descr="!!D.png"/>
          <p:cNvPicPr>
            <a:picLocks noChangeAspect="1"/>
          </p:cNvPicPr>
          <p:nvPr/>
        </p:nvPicPr>
        <p:blipFill>
          <a:blip r:embed="rId2" cstate="print"/>
          <a:stretch>
            <a:fillRect/>
          </a:stretch>
        </p:blipFill>
        <p:spPr>
          <a:xfrm>
            <a:off x="0" y="1143000"/>
            <a:ext cx="4370937" cy="5715000"/>
          </a:xfrm>
          <a:prstGeom prst="rect">
            <a:avLst/>
          </a:prstGeom>
        </p:spPr>
      </p:pic>
    </p:spTree>
  </p:cSld>
  <p:clrMapOvr>
    <a:masterClrMapping/>
  </p:clrMapOvr>
  <p:transition advTm="446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4648200" y="914400"/>
            <a:ext cx="4267200" cy="5521512"/>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The Roman army built roads that often made the conquered cities more prosperous.  </a:t>
            </a:r>
            <a:r>
              <a:rPr lang="en-US" sz="2800" b="1" dirty="0" smtClean="0">
                <a:latin typeface="Arial" pitchFamily="34" charset="0"/>
                <a:cs typeface="Arial" pitchFamily="34" charset="0"/>
              </a:rPr>
              <a:t>The soldiers spread Roman customs to their home villages once their service ended. </a:t>
            </a:r>
            <a:r>
              <a:rPr lang="en-US" sz="2800" b="1" dirty="0" smtClean="0">
                <a:solidFill>
                  <a:schemeClr val="accent6">
                    <a:lumMod val="75000"/>
                  </a:schemeClr>
                </a:solidFill>
                <a:latin typeface="Arial" pitchFamily="34" charset="0"/>
                <a:cs typeface="Arial" pitchFamily="34" charset="0"/>
              </a:rPr>
              <a:t> In time, the Latin language of the area around Rome was spoken throughout the Italian peninsula. </a:t>
            </a:r>
            <a:endParaRPr lang="en-US" sz="2800" b="1" dirty="0">
              <a:solidFill>
                <a:schemeClr val="accent6">
                  <a:lumMod val="75000"/>
                </a:schemeClr>
              </a:solidFill>
              <a:latin typeface="Arial" pitchFamily="34" charset="0"/>
              <a:cs typeface="Arial" pitchFamily="34" charset="0"/>
            </a:endParaRPr>
          </a:p>
        </p:txBody>
      </p:sp>
      <p:pic>
        <p:nvPicPr>
          <p:cNvPr id="7" name="Picture 6" descr="!!D.png"/>
          <p:cNvPicPr>
            <a:picLocks noChangeAspect="1"/>
          </p:cNvPicPr>
          <p:nvPr/>
        </p:nvPicPr>
        <p:blipFill>
          <a:blip r:embed="rId2" cstate="print"/>
          <a:stretch>
            <a:fillRect/>
          </a:stretch>
        </p:blipFill>
        <p:spPr>
          <a:xfrm>
            <a:off x="0" y="1143000"/>
            <a:ext cx="4370937" cy="5715000"/>
          </a:xfrm>
          <a:prstGeom prst="rect">
            <a:avLst/>
          </a:prstGeom>
        </p:spPr>
      </p:pic>
    </p:spTree>
  </p:cSld>
  <p:clrMapOvr>
    <a:masterClrMapping/>
  </p:clrMapOvr>
  <p:transition advTm="4859">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4648200" y="914400"/>
            <a:ext cx="4267200" cy="5521512"/>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The Roman army built roads that often made the conquered cities more prosperous.  The soldiers spread Roman customs to their home villages once their service ended.  </a:t>
            </a:r>
            <a:r>
              <a:rPr lang="en-US" sz="2800" b="1" dirty="0" smtClean="0">
                <a:latin typeface="Arial" pitchFamily="34" charset="0"/>
                <a:cs typeface="Arial" pitchFamily="34" charset="0"/>
              </a:rPr>
              <a:t>In time, the Latin language of the area around Rome was spoken throughout the Italian peninsula. </a:t>
            </a:r>
            <a:endParaRPr lang="en-US" sz="2800" b="1" dirty="0">
              <a:latin typeface="Arial" pitchFamily="34" charset="0"/>
              <a:cs typeface="Arial" pitchFamily="34" charset="0"/>
            </a:endParaRPr>
          </a:p>
        </p:txBody>
      </p:sp>
      <p:pic>
        <p:nvPicPr>
          <p:cNvPr id="7" name="Picture 6" descr="!!D.png"/>
          <p:cNvPicPr>
            <a:picLocks noChangeAspect="1"/>
          </p:cNvPicPr>
          <p:nvPr/>
        </p:nvPicPr>
        <p:blipFill>
          <a:blip r:embed="rId2" cstate="print"/>
          <a:stretch>
            <a:fillRect/>
          </a:stretch>
        </p:blipFill>
        <p:spPr>
          <a:xfrm>
            <a:off x="0" y="1143000"/>
            <a:ext cx="4370937" cy="5715000"/>
          </a:xfrm>
          <a:prstGeom prst="rect">
            <a:avLst/>
          </a:prstGeom>
        </p:spPr>
      </p:pic>
    </p:spTree>
  </p:cSld>
  <p:clrMapOvr>
    <a:masterClrMapping/>
  </p:clrMapOvr>
  <p:transition advTm="5782">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6" name="TextBox 5"/>
          <p:cNvSpPr txBox="1"/>
          <p:nvPr/>
        </p:nvSpPr>
        <p:spPr>
          <a:xfrm>
            <a:off x="381000" y="914400"/>
            <a:ext cx="8458200" cy="5521512"/>
          </a:xfrm>
          <a:prstGeom prst="rect">
            <a:avLst/>
          </a:prstGeom>
          <a:noFill/>
        </p:spPr>
        <p:txBody>
          <a:bodyPr wrap="square" rtlCol="0">
            <a:spAutoFit/>
          </a:bodyPr>
          <a:lstStyle/>
          <a:p>
            <a:pPr>
              <a:lnSpc>
                <a:spcPct val="105000"/>
              </a:lnSpc>
            </a:pPr>
            <a:r>
              <a:rPr lang="en-US" sz="2800" b="1" dirty="0" smtClean="0">
                <a:latin typeface="Arial" pitchFamily="34" charset="0"/>
                <a:cs typeface="Arial" pitchFamily="34" charset="0"/>
              </a:rPr>
              <a:t>The Romans did not necessarily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have the best army, but the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immensity of the Roman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military allowed the Romans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to continue fighting despite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tremendous losses.  </a:t>
            </a:r>
            <a:r>
              <a:rPr lang="en-US" sz="2800" b="1" dirty="0" smtClean="0">
                <a:solidFill>
                  <a:schemeClr val="accent6">
                    <a:lumMod val="75000"/>
                  </a:schemeClr>
                </a:solidFill>
                <a:latin typeface="Arial" pitchFamily="34" charset="0"/>
                <a:cs typeface="Arial" pitchFamily="34" charset="0"/>
              </a:rPr>
              <a:t>In 279</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King Pyrrhus of Epirus defeated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the Roman army in two battles.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Rome had a larger supply of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soldiers, and while the Romans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suffered greater casualties, the losses inflicted by the Romans destroyed Pyrrhus’ smaller army.  </a:t>
            </a:r>
            <a:endParaRPr lang="en-US" sz="2800" b="1" dirty="0">
              <a:solidFill>
                <a:schemeClr val="accent6">
                  <a:lumMod val="75000"/>
                </a:schemeClr>
              </a:solidFill>
              <a:latin typeface="Arial" pitchFamily="34" charset="0"/>
              <a:cs typeface="Arial" pitchFamily="34" charset="0"/>
            </a:endParaRPr>
          </a:p>
        </p:txBody>
      </p:sp>
      <p:pic>
        <p:nvPicPr>
          <p:cNvPr id="5" name="Picture 4" descr="!!E.png"/>
          <p:cNvPicPr>
            <a:picLocks noChangeAspect="1"/>
          </p:cNvPicPr>
          <p:nvPr/>
        </p:nvPicPr>
        <p:blipFill>
          <a:blip r:embed="rId2" cstate="print"/>
          <a:stretch>
            <a:fillRect/>
          </a:stretch>
        </p:blipFill>
        <p:spPr>
          <a:xfrm>
            <a:off x="5333132" y="990600"/>
            <a:ext cx="3810868" cy="4700071"/>
          </a:xfrm>
          <a:prstGeom prst="rect">
            <a:avLst/>
          </a:prstGeom>
        </p:spPr>
      </p:pic>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Tree>
  </p:cSld>
  <p:clrMapOvr>
    <a:masterClrMapping/>
  </p:clrMapOvr>
  <p:transition advTm="1104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5" name="Picture 4" descr="!!E.png"/>
          <p:cNvPicPr>
            <a:picLocks noChangeAspect="1"/>
          </p:cNvPicPr>
          <p:nvPr/>
        </p:nvPicPr>
        <p:blipFill>
          <a:blip r:embed="rId2" cstate="print"/>
          <a:stretch>
            <a:fillRect/>
          </a:stretch>
        </p:blipFill>
        <p:spPr>
          <a:xfrm>
            <a:off x="5333132" y="990600"/>
            <a:ext cx="3810868" cy="4700071"/>
          </a:xfrm>
          <a:prstGeom prst="rect">
            <a:avLst/>
          </a:prstGeom>
        </p:spPr>
      </p:pic>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458200" cy="5521512"/>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The Romans did not necessarily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have the best army, but the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immensity of the Roman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military allowed the Romans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to continue fighting despite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tremendous losses.  </a:t>
            </a:r>
            <a:r>
              <a:rPr lang="en-US" sz="2800" b="1" dirty="0" smtClean="0">
                <a:latin typeface="Arial" pitchFamily="34" charset="0"/>
                <a:cs typeface="Arial" pitchFamily="34" charset="0"/>
              </a:rPr>
              <a:t>In 279</a:t>
            </a:r>
            <a:r>
              <a:rPr lang="en-US" sz="2200" b="1" dirty="0" smtClean="0">
                <a:latin typeface="Arial" pitchFamily="34" charset="0"/>
                <a:cs typeface="Arial" pitchFamily="34" charset="0"/>
              </a:rPr>
              <a:t>BCE</a:t>
            </a:r>
            <a:r>
              <a:rPr lang="en-US" sz="2800" b="1" dirty="0" smtClean="0">
                <a:latin typeface="Arial" pitchFamily="34" charset="0"/>
                <a:cs typeface="Arial" pitchFamily="34" charset="0"/>
              </a:rPr>
              <a:t>,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King Pyrrhus of Epirus defeated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the Roman army in two battles.  </a:t>
            </a:r>
            <a:r>
              <a:rPr lang="en-US" sz="2800" b="1" dirty="0" smtClean="0">
                <a:solidFill>
                  <a:schemeClr val="accent6">
                    <a:lumMod val="75000"/>
                  </a:schemeClr>
                </a:solidFill>
                <a:latin typeface="Arial" pitchFamily="34" charset="0"/>
                <a:cs typeface="Arial" pitchFamily="34" charset="0"/>
              </a:rPr>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Rome had a larger supply of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soldiers, and while the Romans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suffered greater casualties, the losses inflicted by the Romans destroyed Pyrrhus’ smaller army.  </a:t>
            </a:r>
            <a:endParaRPr lang="en-US" sz="2800" b="1" dirty="0">
              <a:solidFill>
                <a:schemeClr val="accent6">
                  <a:lumMod val="75000"/>
                </a:schemeClr>
              </a:solidFill>
              <a:latin typeface="Arial" pitchFamily="34" charset="0"/>
              <a:cs typeface="Arial" pitchFamily="34" charset="0"/>
            </a:endParaRPr>
          </a:p>
        </p:txBody>
      </p:sp>
    </p:spTree>
  </p:cSld>
  <p:clrMapOvr>
    <a:masterClrMapping/>
  </p:clrMapOvr>
  <p:transition advTm="725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5" name="Picture 4" descr="!!E.png"/>
          <p:cNvPicPr>
            <a:picLocks noChangeAspect="1"/>
          </p:cNvPicPr>
          <p:nvPr/>
        </p:nvPicPr>
        <p:blipFill>
          <a:blip r:embed="rId2" cstate="print"/>
          <a:stretch>
            <a:fillRect/>
          </a:stretch>
        </p:blipFill>
        <p:spPr>
          <a:xfrm>
            <a:off x="5333132" y="990600"/>
            <a:ext cx="3810868" cy="4700071"/>
          </a:xfrm>
          <a:prstGeom prst="rect">
            <a:avLst/>
          </a:prstGeom>
        </p:spPr>
      </p:pic>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458200" cy="5521512"/>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The Romans did not necessarily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have the best army, but the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immensity of the Roman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military allowed the Romans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to continue fighting despite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tremendous losses.  In 279</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King Pyrrhus of Epirus defeated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the Roman army in two battles.  </a:t>
            </a:r>
            <a:br>
              <a:rPr lang="en-US" sz="2800" b="1" dirty="0" smtClean="0">
                <a:solidFill>
                  <a:schemeClr val="accent6">
                    <a:lumMod val="75000"/>
                  </a:schemeClr>
                </a:solidFill>
                <a:latin typeface="Arial" pitchFamily="34" charset="0"/>
                <a:cs typeface="Arial" pitchFamily="34" charset="0"/>
              </a:rPr>
            </a:br>
            <a:r>
              <a:rPr lang="en-US" sz="2800" b="1" dirty="0" smtClean="0">
                <a:latin typeface="Arial" pitchFamily="34" charset="0"/>
                <a:cs typeface="Arial" pitchFamily="34" charset="0"/>
              </a:rPr>
              <a:t>Rome had a larger supply of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soldiers, and while the Romans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suffered greater casualties, the losses inflicted by the Romans destroyed Pyrrhus’ smaller army.  </a:t>
            </a:r>
            <a:endParaRPr lang="en-US" sz="2800" b="1" dirty="0">
              <a:latin typeface="Arial" pitchFamily="34" charset="0"/>
              <a:cs typeface="Arial" pitchFamily="34" charset="0"/>
            </a:endParaRPr>
          </a:p>
        </p:txBody>
      </p:sp>
    </p:spTree>
  </p:cSld>
  <p:clrMapOvr>
    <a:masterClrMapping/>
  </p:clrMapOvr>
  <p:transition advTm="10578">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4648200" y="884057"/>
            <a:ext cx="4191000" cy="5973943"/>
          </a:xfrm>
          <a:prstGeom prst="rect">
            <a:avLst/>
          </a:prstGeom>
          <a:noFill/>
        </p:spPr>
        <p:txBody>
          <a:bodyPr wrap="square" rtlCol="0">
            <a:spAutoFit/>
          </a:bodyPr>
          <a:lstStyle/>
          <a:p>
            <a:pPr>
              <a:lnSpc>
                <a:spcPct val="105000"/>
              </a:lnSpc>
            </a:pPr>
            <a:r>
              <a:rPr lang="en-US" sz="2800" b="1" dirty="0" smtClean="0">
                <a:latin typeface="Arial" pitchFamily="34" charset="0"/>
                <a:cs typeface="Arial" pitchFamily="34" charset="0"/>
              </a:rPr>
              <a:t>Today we refer to a pyrrhic victory as an achievement with such disastrous results that it is actually a defeat.  </a:t>
            </a:r>
            <a:r>
              <a:rPr lang="en-US" sz="2800" b="1" dirty="0" smtClean="0">
                <a:solidFill>
                  <a:schemeClr val="accent6">
                    <a:lumMod val="75000"/>
                  </a:schemeClr>
                </a:solidFill>
                <a:latin typeface="Arial" pitchFamily="34" charset="0"/>
                <a:cs typeface="Arial" pitchFamily="34" charset="0"/>
              </a:rPr>
              <a:t>If your favorite team </a:t>
            </a:r>
            <a:r>
              <a:rPr lang="en-US" sz="2800" b="1" dirty="0" smtClean="0">
                <a:solidFill>
                  <a:schemeClr val="accent6">
                    <a:lumMod val="75000"/>
                  </a:schemeClr>
                </a:solidFill>
                <a:latin typeface="Arial" pitchFamily="34" charset="0"/>
                <a:cs typeface="Arial" pitchFamily="34" charset="0"/>
              </a:rPr>
              <a:t>won </a:t>
            </a:r>
            <a:r>
              <a:rPr lang="en-US" sz="2800" b="1" dirty="0" smtClean="0">
                <a:solidFill>
                  <a:schemeClr val="accent6">
                    <a:lumMod val="75000"/>
                  </a:schemeClr>
                </a:solidFill>
                <a:latin typeface="Arial" pitchFamily="34" charset="0"/>
                <a:cs typeface="Arial" pitchFamily="34" charset="0"/>
              </a:rPr>
              <a:t>a game that clinches a berth in the playoffs – but loses two star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players to injury </a:t>
            </a:r>
            <a:r>
              <a:rPr lang="en-US" sz="2800" b="1" dirty="0" smtClean="0">
                <a:solidFill>
                  <a:schemeClr val="accent6">
                    <a:lumMod val="75000"/>
                  </a:schemeClr>
                </a:solidFill>
                <a:latin typeface="Arial" pitchFamily="34" charset="0"/>
                <a:cs typeface="Arial" pitchFamily="34" charset="0"/>
              </a:rPr>
              <a:t>in that game – </a:t>
            </a:r>
            <a:r>
              <a:rPr lang="en-US" sz="2800" b="1" dirty="0" smtClean="0">
                <a:solidFill>
                  <a:schemeClr val="accent6">
                    <a:lumMod val="75000"/>
                  </a:schemeClr>
                </a:solidFill>
                <a:latin typeface="Arial" pitchFamily="34" charset="0"/>
                <a:cs typeface="Arial" pitchFamily="34" charset="0"/>
              </a:rPr>
              <a:t>that win could turn out to be a Pyrrhic victory.</a:t>
            </a:r>
            <a:endParaRPr lang="en-US" sz="2800" b="1" dirty="0">
              <a:solidFill>
                <a:schemeClr val="accent6">
                  <a:lumMod val="75000"/>
                </a:schemeClr>
              </a:solidFill>
              <a:latin typeface="Arial" pitchFamily="34" charset="0"/>
              <a:cs typeface="Arial" pitchFamily="34" charset="0"/>
            </a:endParaRPr>
          </a:p>
        </p:txBody>
      </p:sp>
      <p:sp>
        <p:nvSpPr>
          <p:cNvPr id="22530" name="AutoShape 2" descr="data:image/jpeg;base64,/9j/4AAQSkZJRgABAQAAAQABAAD/2wCEAAkGBxQTEhUUEhQUFhUWGB4YGRgYGCEcHhoeGxYbGBoaIBgYICggGh0lHyAZITEiJSkrLi4uGCAzODMsNygtLysBCgoKDg0OGhAQGywkHyQsLCwsLCwsLCwsLCwsLCwsLCwsLCwsLCwsLCwsLCwsLCwsLCwsLCwtLCwsLCwsLCwsLP/AABEIANEA8QMBIgACEQEDEQH/xAAbAAABBQEBAAAAAAAAAAAAAAAAAQMEBQYCB//EAE0QAAIBAgQEBAMDBgsECQUAAAECEQMhAAQSMQUiQVETMmFxBoGRFEKhI1JicrHBFjM0U3OCktHS4fAVQ5OUByRUg4Sis8LxNURjZLL/xAAYAQEBAQEBAAAAAAAAAAAAAAAAAQIDBP/EACgRAQEAAgIBBQABAwUAAAAAAAABAhESITEDE0FRYaEigfAyM3HB0f/aAAwDAQACEQMRAD8A8NwYMGAMGDBgDBgwYAwYMGAMGDBgDBgwYAwYMGAMGDBgDBgwYAwYMGAMGDBgDBgwYAwYMGAMGDC4BMGDBgDBgwYAwYMGA9I4dk6fh0FXL5clqFN9T0tRZmZ9UtqHQC3viUuQQvAy2UggETQMmw1bH/X1jjI1Ip5YBgrHL0rnp/G3A9p+U4n0wa41htJix1GXgmRbr0m222PLWre0AZWmWCihlCT18G15g+fY/wB+Clk0JKnLZTV0HgHe0g8/vcHoO+JVerDszAWsLbDcTa/NIj09McMCArQpBvG8XbUJG0yDJ/bi6Z5VFehTDAfZ8pB75cyPTz77f5YWnlA22VykR5vBkGxIAKt7e34Yl1WbTaYHlNjY9/0hpB+ceuGUdiQQAWK6eaEPW94Hveb/ACw0vKuKOVQn+TZUrsNNCSSNxGv5TtY3jHT5OnIihkwCLaqBExufNYbevYNeHtbpyjTLpcEACDDE29gs+2/V2skS2ko4NnczA362ne1pgdCcZq8qiLkknT9mywaQL0LGe3PhGylMMR9nyh0iWihtyk/n9xGHgIhgAwJ3kWmWmTc79fQd8DoAoZu8TN9MwROwHLF42PecWJyoXhiFJGXypaJgUDzEaZAlt7ixNpAwJw6kUZhQyupSAV8C95vZ9tr/ALMP0kLTTbbQoZRHNCzIA3tPrAABx2y/lAjltM7gi03J0jy3ntttgsyqEuSpEwMtlZub0egE7ardR6EGYwV8lSnkoZMiJBNHpAO2ux7f/Iw+R4bExtMG0QNyImOx7T9EamoUGTqgNJ2IZTaYI2H0H0Luoj5RQhf7NlDJhR4EH8al/wAMI+WQEzQyYWARNE7wZ+/BBi1+oGHky0tp1RAnpAB5ovcQTc+t5nHQnnK6AJNt9IEkHVvEX9vxkWVGOXTVp+zZTv8AxHTe8uIJGn64cbJoDBy2UEsV/iZNiP0vWPfCtTqa9LNzNAIEC4sGIPYi5i045TLtrIJVp5rsSp26dbelx9Ma0b7IlClBnL5SxF/BtBm/nnp+IwpyaWihkYYwCaYWO8h3H4SLbnDi1WVJLb8oEaRZQYgRYSsHvG8WbSqAWUooInqdgCBaBFpnrbe9s3a7M1qCoebLZODMHwSB5ZEHWZtf16ScOCjRL6fByYH5xoGN7GNWqCLxHbuMP1Hc6geUljuYI5AdMbE2+UdMSOG5WSGQKrMxALEKOXwyIJ3kkAECTJiRirtX1csqqhbLZRS6BgGoGeYkDZyIgTv16YHyqgScrlVHc0OkT/OC8b9vXFx8RKqV3C840U9Mm4Cq4X2EgG/eeomvzbVIBkhBJgCYAJ6mDPMLW9rYqWoJFO8ZfJRIv4PQsFOz/wDzh7J0KTuqnLZUq4aStHSQPDqMsEsYMqP9bdIw2awvcAAWBht72/dO84kZWjproJuNVgf/ANdxt9L+wxLfKyPKjhMKcJj1OIwYMGAMGDBgPUOG1RoyynT/ACakZM7aqk+nQR6kYkvklgsZOjlkAXEABh72P9c+uI/CqjlKNNSumpk6SlSJN3qEkCP0VGJv2kuEEGFYLpCnmYCSPUXk3k+8Y8y5eXZKssrMxsTJETB0nbmIkdjiKaeoECAzdCCCJBX6RO07nC1iupigJTSAxsPOx+6LSDbfocc0gbzqgEEHSTBIJtJmBc/S9sRLDdNCFkHRuZibNcSJB6nYn6YdegbAE3BluoDEgm8bi0bW3sYa8JiZCiCDta0CLgR0BHYxHTHb0lViGZiwEAGLXFpBvaxMC3Q4okVhC6HKAN+aOYBhIjvIn2n1GGCZCsvKW6MJtF/oIuYmbRcFzJ65hC2qJPLqAgTAvZQoAkTYWnCtQljKm+5iZKuyGALkADrE6jeDbPYbqCKZsSZkLG+0RPeD7gi0YcywXUJIKqskxsNUkkG9hewJvaMM0Gl4YvbqUAIkGBeD2k+pw8csxV3sAQQBvYuJ7S1jAHSflo06qIBUtpIGmV6A6STzmxsAZGDNOFdmSIkjYyL+Uk2vtvMi/fHVUAr1BgMCF1GNXWdlKxf9KIEAYYGaRkAlQym50zIMQIttGwEe2+I1PBamkU7gcwmYgyCZERtzX9xviPQpwSwUuAwAtvN9pnciD1EyRiRTqBi97qIE+8TIjaNxblG1sNjNNJVSTpkRABOjcgARMgGBbmI7Q12rqvRBQk6dZNgeokSABMnzetxgr1YcVKa6QZY8s8syGuLjzCL2ufRo+HE1VDbDSTdTF4M/T5b3w99ngapIBBZgY2k7Ak28pnaSLdMPCmjl41nWSwteCVsYiQPMvbr1uZTQgKc9h06ncG3UQAZ3mO+HM1nPEBptdEmNFyQo5Nz2gb9BBMHEZW1VH0hlALTqEdLgKLDpt0A62xraybOUBGrSGIsVJIWeZdwekEzsbGCJnHVHKlASOaJlSSSYMRpibaQDMbzacd5aoSVUWBBBkX3llkjY3PziRfHFDQAUCltVleSDJgyQZDNZbTe57DEqJuW4bWrawiMbksdQCpABEzcdLR094vc1wArTooFZjT5mZWZdrAKWhQZKkEmTpHpDfwertTqioSZI9Tph1jYFhywRve0Ha0o5DVCro0Jy6gBNgCJ1DUrXQgzYmOmMZb+HTH9Z/jmQq1GVqagh0gBhp06Z8x8o1AtIP3jpNxahFToSelh8xEkdO+1j3OLz4vdyX8QnT0MQpJ2lZjfrEmd+goeHMzUljUIE9Opt9bd7gd8a1dM5a2crVRBuYgcpndlMT3G7De7C2JeUrEvTBLHz7mRApVIvE7RfrJjphMzmkAKFVLAai4USYkEh+wgWBjeQYjEfJ1JrUwV/Phm80ihU6doMdJicSzpZXlpwmFOEx63AYMGDAGDBgwHp2TqgUqGkjxRlqRUEdmqmfwJ+X1lJmdILMQrG4gbnUDc7fLcBh74Z4as08t+TV4y1O5IEAmoDcz+y0ze8SM1S0M5YaiLCnqMAKhYkidgNHUyCL2jHl01fKwzXEBXAVxTULcQoAt0EXIJBH9aRtOIq1VhWZhTLAuB+cTNMG3Q3Pv3vhnNeJPh1KaAqAFBP9VY1GGsBF7hhedjN5VmrHSsFEDnSCQDcqsfnQRHS4kDpaRzSqDSfDaIYEgjuysGk32mZtvAPTmrmrkMNrhgRPMSIIBgi42nf3mVkqLELZFWRY7FWBYcxvtbrAPtjriSpqBpgIAIZVkxJGkNqN7ETfvY2mStaR8xmHFlRgoAU6TJPUXWQJ2kX29scXYjxIlCxBbyqCWkQCbz7wQOww/ToPV5gxCmbSWk6DJG8ObkiLQPTHOUN+fmqSASRrIYgyRpmwKzaBDGOk23ocmpEhjzqZVk6SOUkgAwABtax9cOUz5lqSCDdQDJKORMDYT27nHFSsQFISQ0EUzLfdJBFoIM6oF95FrplKsazTABZie8gmdN9r6RaLg+uJKzYh5TNFmhSFJEWPQMSwgxaSbdkPpiVWy4UnSAUQsIFxIA7eYGd7em2GadLSZHNJu8WJ0gmB1EkmwEBgfXA9IMVDMyqXMAA80ML6YLRN9t+s418NcbBmldyzuFkAi1jywbjeSbg+vpabZ6SamUBQFUCF0wQTaBJg9eoM32MzmICpTl3JJYtqPQgSBMwT0A2HXEbN0tSiAUHNC2MmVCiwgGLnUJ3vfGaI1EkA6QBJNvMeswb3Fzbucc1tbgRCrAHKYFgTMWuJm3vAxIaksyzAdYCj31XBH/l6dxeTTqIUKqKjtcwRIgCZsoiVDQsddtosa0Zo0lVRyMGLC9+8RfdYEA+YSx+9jquFIJD+QmZIBY3HLq3N9x6bYu+E8HrVW11HVVZRz6JZ1lW8qnYXuYHS+w03DuFUKBBKrJmGdC0k9JPKCY2EE23jDW2e4wGWyr1CXYMioDDOpiGBUQLS0QwvA0z1GG6SKWVVQ0/6VgCIYXadKz6XuI6yfT81n4LNpWQvm2I+8RzCxtMWkjFDnalNwpdabgTzaRIJMagYmx+s9ZONabl2jfB9nrAQS2kgqwIbSWJ2Njfv0xoeJHShN5Ety6iR0Mb6j/djP8AwfQ1tU1LAYHSyB1kq8EgOWgA9rbi4nGgzmTYGGZKmwAZRqja5mZnoDG2EjO+2F+IwGVmem8kEAsYHK82Xv1kCe5AxS8PLPSQBiI1BYB6W39hEekzi9+J6bIr6UpwZ1NGnrNlAk9r2vis4bTCZVHWCQsnqVkiBYdTHbc3scPhL5M1ctDMIYgMAxiNOomVnaAT17bjDuVo6atI3kmoCB5VAoVIgm562MRIF9y4M2yeQSSsvqDKtwZkdd7k952w3k65arTlg13kjofBqkC0zud432tjN8VqV5ZhMGDHpcRgwYMAYMGDAenZZGahQ06YXK02YkjYs4AuLA3v3Hpi3q6waZpuTVLEs5gaRq3AiIhiDaOWegxVZPLs1HLsDCjK0wdjuam4HN6TtzdMSMj4arIpGdMSvXUCJGuADIVonck48zpZtz4zJdmFQkAkmCWgCVDX9LR9Nh19oayhtIB2CybG0EG9upI9umJtCnLeGQllmNgNXmBHWOdR0JPoMRKFQVOUIdJBHLHMJIG9yATt1BB6HCpLs5WDO7BXOkSx5QLM7SQQNo07bRjqEViAC7KdOp4PmBuZkEi0T2PW54SihLAKCSl4axkzEAyADIveI3x1RdY0k2G8kdCJ9dMHeB5fbCrEYXDXbwwfvcxXYFp6A7AA2HQxBdo6dRNVdQ1FVLrG0rdUi1vKTG+18Os9MqqrRMg7SpvYFbalnbseXcSYBnBULAKRTYlisCQBYGetrk+p+eV27z1GsaYZlqaD+eDc6uUCpAMyYAa+17DEIuHOo0hBJ2O0kFhoU9YiJnaNhiRW1kSWcIpEa2tH6kkgRtse2GwqaoRtjzEsBaJDKYuV2vG4NjtrydRoxlsi6qlIsrERJczB5uYNuD5tMAXG84pc/kdFVkQrUVWUsVBgXEgtEJupifvExM4b+zU6rU1NRdRUIS/3CLW2JtNvSOmJefyz0WFPWrqG1aUIKl5CklAARuBckXF98Xe4sQcxT0MdNTWo8xV2KkAfe73Um20CI6d5mhIAVpbyqoN5Op4ABIkkeXso23w8aCtAJgAgEiwuF02VSPvD1g364joilizAMuqSYIJtax0n7wEehPtlUrL5YIQa1MOCTZ2gbm0CQ0dACPNi34FwMNWaqF00QDIbZnB6HqohTJm9r3wZXhSFgGq6FcmUZhTZpAA0gkQtpmJsN7HG0FNadPykKogR0sbWvHz/AH46SMbqIw0ABisg8q62Exc9BP4jEPNcRWDpgFQJSRBWSJDAwb9frE4gZ/MqoqGoqOdV580g7wbAXmRv1xlviDjAVpvqDFgQ0QDGoRAEESY7qMNz4ak2k8Y+IShYSIixPYqCsx1E/icZb+EJkgL5iCAJny6AvvEfM+2JGW4clRdeYdxMQFIBiLahDEnbYCB9cWK5BKdMVKNGCi/xoQtpvcl4KnzLB/QJBjDlEtXHwY7K6BQhK0VLqIBUkkMGsOblB6ggD0ONlxDNrBVmUtsAZXvOk7n6n3xkPh2g6Ua9bUWnSpNgdVn3kAWKrfvhz7Y3htqRgdWm0r0HymRYqeh7nGojOfE1aabCWJueZtRt20KLiYuDt6Yz2SzDhVKuByqNriCRttsSB74vfiOqdBChoI5l1AwR1gSRBMb7fMYzeSqnTB+6IiPUkf5YizupZzB6ncGJMQDsB23/AGY0XCuH1lWm70iq83MdI3o1NlFyvaekYqeEZNSy/aADTkWmCZkW1ecSNh6+uNhX4mlSnTAYayzkopELFGpYx5rdfwG2M2f01fmPCcJhcJju4jBgwYAwYMGA9V4bU00KBBv9no+wH5a/qJ0yN4Frxi1p6UVgAFdSCmq4lleQSOxEEDUBGxknFVwvStLLvoJf7NTGqJAUF2iPU4lV6lOC6Qaki1xIBA/AKDPVmBx5W75RnzKsjKPPP8aJgaxeR1WxgEWI2mMcjlUK6xEgjmXSGvEi+8GDB9N8O5egQQARzEEqLwdMkx93a5npjnNjkIAcwQBpWegkl50gg3vE3GLKs6hqpmVVNNLkBEMe95mDPSRvb2wi5hdKhg1QgzDmYJ3Ckg7nqZgdLYhVqZAlYYHsD6dD67z9MPZDJvVYKOu57Ad7fTvbGrFn4uMtmg5FNEli0raCtgVMzBgllIIAIIvizpcD0ppNQrIAMoBAk2CqSVBt07dsNUV+zJ+TDRsz81+/bSPQnHTZ8lSVJ2kLqPvI0i3Xr7+nK5O2Hpz5OpwzRqCVIDLEFD07Qe8Hrt9a7N8BqhTo0snvJFgCNO8yB33m9gFp5snSBM+ckiQBHYSRO1p/DHVHjJUEgcoMe0ehM9AN/ljEuTd9PFETKKGKxBJiCZtA6dSZ6xJWb9HUVUQHSqGm/NLE6j1geUJAHc23xP8A9oCoIcK4A817X6FRMgzuZ22w7w34fFRuRSqQJkGB6ibTYRY9MdJl8MZen0g5fPeM4povMA0aV1EydLAGYCi1+4npjQ8G+HCpD1Smrss7mJMbzIXebCPXF5wrhFPLoQiHu7AKSxjeFBPyAGwxPerySmh1YCC1hf2B6dxjrMPlx32XM6ACCqt3V9z1tqEGDGM7xPNlARSIVeY6AoFwCSI77bWMRFwRI4lmyVAhIMqQDO45SD0uIj9Idr4j4l4wTNNNTOwBWJkDe56RvPYGcKsn244z8QIUgkXm0mRqY7953AmAGAxF4Ll2qVKdapTVxI0Ix0ixB1tytIHQAEzuOh5pZE0WVzGu2piLLqF1CncCWB9TvFsTsxnCYYMpYcp1OxJKyIkGYYaYkevY4i7WPiKJ1OmtT54JVNJOkaGCwbiI+hjD+U4kaqufENMOVJnSypoYMthpKkkGAVN1mCtsUmTcnkOhFtJB1EFWnzLczEbXmTifTQihUg1VpnWgLIpkkAl2idV7ahDcgsdsZ6SGuOfEqACjSZRTHmLLJdmJ1vCnSS1zcdDiblVPgiorLa3OL3MrfmN4YWAmR2g0/wDB9C8JSNRA41Mr6CHjUQQwJCxqnUBB7bG1zWZD069Isq0l0qWghWZSu0FQrLqCg6SDoGrGuU+E0xWd4kC+kAG56i8kA7gx2mZv6YdocOV2R1Q60YEqbCoNSmNRBHNNie/vi5y3CKesgLAiIDlyTTMF0YwHBYjynl0mReMOZKgrA6dOlZqA8xIKgMVK2IkHYA2Mjri7Zsu+k7KKNCv4axUFqZZwpKiAsazBEwCY/VBvhuvSTVSC87LrLvoBhmo1DpNYjUTDeUnt0ie61d6eWZlpmI0VNLTpldoMneJGwJg7zjmtQaKLln8IvVWkjBQQopVeYqIIkQZInm9cc7vVdJ28TOEwuEx6nAYMGDAGDBgwHpvD8yypQUAQcnTkwTtUaw6bT19+mJ61bltA5SHkwJMsSt+WJnlmD03xG4WJpUOy5WkdvWr+kPa4PmO04k0KJa+xOkDSqiCIWRpOwgDYTIta/l268YkUAhuwUwII2g2UTBPvcg2PUmHU4i1LUqGoBrDaZkCVaVsbA8pBvacVpq6NKjTygk9Y1KJ2P6sgAeUGCJgzXGUpU2NMy2wY30wNhT2JJE6iBHYYcb5a1L0d4hlKjPqVSp2JKrzjVE+HubX1W3MR1d8JcvTKi7NAYqbTuANRE7fnT7Wx3l80DUTWWLgDTzWEIvf9Im/SLbDHGbpipLGWkRub9CbiY98ZyzrrhhIay9apDQHgCSFZhNttQ1CfmR+GOcrVDNKOqKVljJYL7sVH9kT79cQ82ZszKADA16omLkgSZ6Wjpa2HaeaEyZaSYAjedlWQB/nv3eVS6/DwuzNU13GnrF5BAOoR6D1IwxXJKroBpVJsFWxgTfodpt2+eG83rNVtR52AkMQ3XlXa+21/bGr+HeBONLukKQdS6iJkCNQQMfWNQ+eLMb8JcpET4e+G6maOqoSEIX8oFHPBAtPWBdsejJwlVQKCVUW5CQLdDoIj3jr9WGqAKQYQlRBSDfYQWBBsIExscQKuaq2FTTa6OkqCOpgyy23QllI2PbpjjxccsrUrMuUBDFioN2JJKx11dvbtcXxU5ziQVmjcRribkmzDuZ1Aj36reTU4mBIi2oRGwP02JIGxsw+WK47xMFlpgkqhJNwCq/diepGk+7HvdcvokQuNcfFNXRJJ1alHbykCZtBn8MUtLiNNZN2qtGpm/W8i3sBb3sbYtM9lEkyptJK73ke8iI+Y6Ycy2WRxZVqEc11uBA3vfr06ddsY5yeW/bt7U/8AtKq8qwRQJIgd/UX2IuY2t1wZTMAA/kw1hDTB9ztIMR398Tc1w1W1Gn4kcqiWspdtJUg9DYyLy3XbE7LcP8OAxA021N1hgCbyCdJ7iQp74vKaS42IVLIM8KU2It94ySNwLraQZ6COuL7hL1DS8KrVWmkSWCkwAwOloI5Tqkbdd5xGzGccsgpEBQCymVlTBHlk3JvEwdUXBOOa9aoHeCApkgFgRZgAIBMLZraepB2GMbtSbiRQ/JsRSekgWAjsNNODDE2HmPaSDcjD2TqaGFWmgqaFIVyIRCTLCTYCQLyfMdIEmGUzShGHhCfzzUMLEmIm4BJ5o239U4dPiakqrTJBUM7aTEWkgGTswtbpBE4sUxlcyVZWYJW0wktvIY6QpUyhAYsWM7i3XD2XhdUFQLnSQGaGhn81372hit8NvAbwkqJOkCRDTbSV5l3sL2tJmxI5q1NR5lqO4hZPNbmA3JuBabHce92U5WQO0roVTYTOkG7EgEnp6EzsRvhgUtNRAbFdSi4IP5CoSFIkEdbWt1xH4hmy7FekyrQTp1BRFwOnvu22JNJr01AKqpe2qebwHB5fKBcwVjaOmF8MY2vHThMKcJj1OQwYMGAMGDBgPVuF0majQ07DLUtyBMu4iT0G8emHS0Ac9/zSImYJJ3mzH6oOwDXC6wFHLqYIbL0TpmGbSapgTY/q9Sb2sZFIrUrKaQbQoADAllcCQCNcAg7R+j8seWzrbp8nlyAqkeJo3hSZAAAEc5v1EHb98ccDSHCrTZVOneTqIA1a7CQNRv3v6ScwAYlwQqwwKxsOi3EiSILCZ2x2tB4EsRB5wOWxkILcwhoI3IuZxOXSyqZM0aTQyMBcBgpnTMR6XA29fbDL8YIUQy6geu5Gwn8ZvjRtQCUjAOvUum4Uf+aW1CRYi0+2IdTKC8pIFgxXc9DpBAJgbmY0iJw6dZkoqmdUIUbSfWRNhPrv/rbDuTo1K1VaVNfEMcvh2CqtiZ6KCbk7mbk40eRqLQ0u3ggNJP5LU76Z5VaQCAT5pjm7kY3XBuGZdqQKUgorLJDAoXgCCQkXi8euOmOMZuaJ8L/C65clmpqzkyTMx3gad/fErOVq2XYNerSNipCgoZhdJAEkmOUjra8TJzT+GAUMrIXfU1MkgCCdxJFje+52xxnM5rUlgArJci3cH1BH4TjXhjezFbMJWpgrN1DwY5gfukdDte14nGSz/FyspKkIZWbnbbtBFvr3xznOKeBUK6oRi0iBadL2k2Gr9hxheNcXNRjomAIt0A7xOM95L4XHFviVuZaZmSDJPoJ9hZT6Yi0crUCSygT5mc6TYmwBFtz336YZ4Vwp7NOlpsT0PSALgz8/TFxmsqQi/klHS8kG/RmOowOt9xcYjcl8mUqmpTgDSVjnvEWAFrkx6/TCDOhgqqkFR5hJJ9iSWA+Z/dh4ZfkKKRCkFiZEE2CyxgE/mqp63F8VlHK1XcgF9I0mQbTsTA5jqOx9h7Z4ytc9JY4johg0Ab+th0iR/eO+3fD+KLWMO9NWUEK7W1XET7Sbj9+IlTIVGgFZUi2kkkmbEtBttf1t0xV8S4LUQhoIBAvcAEyIk3ibSYm/zTCGWVbBarICCEVgYJI0xPNs3UxIKySdNrTjjWGVQum8Dz7GAdge0SARBjc4z9DOMNCksxC6XDBhAmV5jYggsJ7fI40dFGK69YBI1AG5aRK6SVuCCCR2bYYWWMylklRI5dgALR3XubG5kjvtgLyGJE3IaQN5kjSbACSYF4G52Bpg6rADzQb/AKIOog6ZPWNusGVzRaDodgYEwosCwLW6CCLyPu73xkpQGgEixMlQTFgRF+og3ncR3w82VJWNr+awEgmZUG95v1+c4jpWqaSzONoaVgeVQZ0jqJsN9JMCYMepSZhLuWAEBVn6kmIN426r1OE6vaW7c1cwBpVXUmD2NjYQTErEjte8gnHGWqk1acFSOcmBe9Gpud9+h6k2GBKECWMCN5AC6gCeUwFBF49D1Al7J1AGAIJLFoOqQAKNQyQby09D0sIvi3xUeQ4TCnCY9bgMGDBgDBgwYD1jgjjw8utQjwWy9EMDuJaqNYPRhaDuI7EgysrlGMio41rytOmDoOix/qnbELhjKtHLuajIRl6e2u8GoZhFIMdiRv8AWdmloVGqVdRYyHrDSwsYBqASuoz5hMDXqAGx82tx12WpnaatpXUZEmxMaUYz9Af3dcM18zqJRNBAO5J5hBJW0CPoZPqZn8O4d4xcUi4YAEhlgDULDUCxEiJFiLYvuE/C6EL48MQADSUnTee8Fh/niTBP+WaoPcKCS6kksxuAywdTEdREMIt7W2fBOD0mAaoyVHGljpblEhithvY7neBi4TLInKFCagAwjpBmTt85xWVslTy58akopgGGVFhWWyMpUW1Axf5jc43wkN1b5jJuCCSXRTJQ+YR1Uizfq2nudsQq9YeHqpvfSJAJ0uAJ1KTZDEEEWiQfRijnwh0pIWAwXZRYjTe6g3MAdAet8p8RcZULVS4BcnfaW8S3uDsPzj3xrf0i843xJCkErFWUdSemltPWxDKB6gnsMZTivxdFMoOZza19wuon+vqP1xmuIccqVmOiw1TPz6XveTh3LcH5UaCNYiSbzL9/RdXQbDrjOX61LEGqrVWLVCYN9IPreT9MXHDuEFvONOqwjqYncWAIm9+2JuVyiXUdTcG8ea2qNMRB3n3IjFiR4eoAgGTeDItqlSuwNu82tjnllvw1x+UCjwcaTpqsqGYUmw5oPliDFoPf0MV0ZhNICqxiJplZuoa5m1ug9e+L8oI1QCDfvEmD0kwpc9ZNwegjNBIhQu8hiIuY3B3mR2O9oOEyJKqHZzDFGhLkyCSYPv7SRYDti64Dwf7XqOghbKWf7xgljzXkEgCNgN8Nqb6d4k7X0xvA25oYR6ztjQcI+IKaLTy9SAYENtIZhLDfYFjA3vjeFmV7LuLmj8KUlkm5PYmNiPu7du1sc1OFoogUzESJJn1Mz02thqtx5U1rrICsVBOxAjUQP0b+b16YbpccWqCFYm0kCC0baYM6e1xMztjrrFndR3+HkqAtUGgnchySQLCC0nt7QOgxUcS4O1NYHMgBIhRrnffr7dPwxpsroqAqWYW/PJJtB2Ivfa2I1bM0kfQWYzsSzSNrEkwcS49LKyqOFiCOYd13sfKsadrxfpJjDdHMRpZVIdRKwAApgW0PZht2nf1xb5vLJ4wKeYyYUwBsDvYkz17euINSkALqHZCPKDvuukySbggE7adtyeF8rcomNn2ZGNWlRJ2HJomA0XBuLAbxcDrivCKElQSxgyvMoJva1xv6b7xfnNV0AYCxUjSBFzpOwsBcE2AG4O2EyuddzKxDSsRAA8pbUvysYicL3GZlqmqYupAEKATMRuJW4uNwfnvaUprFVADMGpMWH8VU2ncT0joPk8AQpFj0EA/eI1C1hpJ3/R+vFFl1U4ghg4EgSIpOZGmw5YHfuAYGMt2+Hj+EwuEx7XnGDBgwBgwYMB7D8OZCpVpZYLT1p4FLUxIgfxthN5NrgG3e4Ot4d8M00VBUbUzIykLZfIafWZPMoub9MeKZX4yroiIEoMKahVLUgTAmObrEn6nDh+OK/wDN5b/gjHDhW9x7JwTi6VKQQU8wKqKKbaFWFcKRIJIU7Ew1j27vVOICqfBq5amaqqGNRmUAQd10aySDeARAYd5PidP40rLOmllRJkxQUSe9uuD+GlbfwsrP9AvoP3D6DGtZfR090zOZq0SELJV08oOk6gLjUTqOo7dLmOpOKrinECKdQO6AsIk94gMQPVV22048hPxrWNzSys/0C44f4vqHehkz75dcS45U3G6zvxUbiCSBpCg2/NuR2EXsP352qlXM1NTydRLGdtv9D5DFGPilv+zZL/lkx0Pix/8As+TvH/26dNsXWX0bjdZbh9HWCrWXze62JtGx9duk4kai2jmANyoZCVh4tpUSYMiYNtpEz58Pi6oJihk77/8AV1vgb4uqHehkz75dcYvp5Vdz5eh0l0mGMyI1SLiDM3JYEydhBHqDiWaYuAmo3ggmPMGIOm0w28k2O4k48yb4xqnejlD/ANwvaP2YX+GVX+Zylv8A8C4ntVblHo71V1MCsFiCIHm2Ybi2pZaLztvM9BwGLVCq6blRClwCzEIWBUGbby3Mb2nzQ/F9Q70MntH8nXYbDCn4vqfzGT/5dcPaqco9JNIFxpVgkSA5DGBO+gdAYEk77HHDIpjUjHUAYIi9yYYi9+sSNMxN8edH4zrfzOU7/wAQuEPxjV/mcp3/AIhfX+8/U4ntZba54vRX4SArcnKxvqJO6iRqLExGruL+k4Z4jRqVGLJUIZW88gEAgtsY6durelsDT+Maq+WjlB7UFGE/hhV/mMpvP8Qu/f3xqYZxneO23ynC3Vl016im5JaAAJUSTfe52H3QL402YakqqKtavXdoA8ouDHKirq3/AEifc48jHxlV/mcp/wABcIvxfUG1DKD/AMOvTbGpMzc29FDTUMFoU2UzIsy6jB1ntt90TOBq5UqHUDeYgmbqwG0y1iDG5PUY84PxY5MnL5Od5+zpP1x1/DCr/MZT/gL1AB/YPoMOOTN02+SomqurUJBESfMJ1SSYvvcjdpEAiJuWpsSXR0QKoPO1rknSNN2ube3S2POh8X1BEUMnbb/q64T+Fr/9nyf/AC64zwyalxb1KQOpZZ9RPlELsSBJggRYiLn8O6NAU2QAkgl4kAaoo1AZWFg7dDYDtOMB/C+p/MZP/l1/11P1x0vxnWEaaWVUgEKVoKCoYEHSem5274ntZLyxZw4TCnCY9LkMGDBgDBgwYAwYMGAkZXJvUOmmju3ZFLH6DDmY4XWplRUpVULGFDIwLHsARc3G3fF1/wBHH/1PKf0o/YcT63EKVLI53LvVFV69ZWp01DEUijlnclgACRywL27Y55Z2Zak+v5rcxmtstm+GVaUeLSqUy22tCs+2oXw4eCZiQvgV9REgeE0kdwIuMavK6OIZMNXdhVyCgO25qZabAfpqeUT0a84Y+Cs+1bjGVdrc4VVGyIEIVB6AQMTndX7nk4zc/WWzfDatKPFpVKc7a0KzH6wGHaPBcw6hkoVmU7MtNiD7ECDjW5kDK8NzAZxWXO1AKejVopNSqEsWLgFahEDTFwAZIwvBuGnMcMy1JaqUmbPuFLki/gpABUHm7TEnrfC+rqb/AHS8GJo5N3fQiOz7aQpLW3GkXw6OFVtfhilV8SJ0aG1R30xMY13FeKLmONZdlRl0VqFJi4hmanUVWdh0JP7MTOFZSn/twMMxTLfa3OjTU1Trblkppn5xiX1bJ4+NnCfzph04NXJYChWJTzRTbl63tb54Zy2RqVCRTpu5AkhVLEDuQNsa/gDX4xv/ACep/wCuuGvilPA4fkKVKyV6Zr1SP945YABj10CwHScWep/Vx/zxtOPW2VzWRqU/4xHT9ZSvQHqOxB+eOqfDKrUzUFKoaYmXCMVEb8wEWwtXiLtRSixlKbMyA/dLhdQHYHSDHee+NJ8BVRWFfh7mFzafk5NlrU+emfnBB72xvLK447STd0zNDh9V1Zkp1HVfMyoSF9yBAwZrh1WkAalKogOxdCoPsSL4tMyrZfKeG0rUzD6nXqKdJiqgj1qaz/3YxsKHD0zGb4LSq3RsopIOx0mq4U+h0gfPGM/U49/Hf8LMNvPl4TXKaxRqlCJ1Cm0R31REeuO6PBMw4JShWYAkErTYwRYiw3HbDvFeLVamZeuxZauuQQYNODyqPzQsAADaMXnwXxWpX4rlWqMTNcvH3QXZnYgepJ/DtjWWVmO/xJJbpms5wqtSANWjVpgmAXRlBPaWAwv+ya2jxPBq6I1a/DbTHfVER641nwfSFfigy9bmomvUq+GbhmprUZRH7R1G+M9k+M1jnFzJYmqaocnuS1x+rHLHa2JM7evza3GIeU4ZWqgmlSq1ANyiM0f2RhutkqiMEdHVzEKykNfblN749Mr8Np0c1xujTK06YoAiZ0rqam5EKCYBJEAYoPjWr4OVymSf8pUpA1fG+7oq3VKbG7J62uuM4+rysmvP/my4ajK5zhlalHi0qlOdtaFZ9tQE4TN8Oq0o8WnUp6ttaFZ9tQvjYZMpxDKDx3K1cgvM8SamWnyj9NDZZtze8ZLi2fNaprIgQFRZkIiiEQT0A/eeuN45W9fXlLNIWDBgxtkYMGDAGDBgwBgwYMAYMGDAXvwdnBQzKVz4c0jqUO5UE7bhWJ9rY5z3D0eozLXy6hiTBqM0SZN/DH7MUs4MTjN7XfWmu4FWTL0sxTNTLv8AaKfhsfFZdKyDYeEbyNz9MNfDTLlMymY8XLuaZ1KviMBMEX/Jmd+kYy2DE4Tv9Ntjkc0iDMU2fLvQr3NNqrSjgytRXFOzC42uDBnHNavTOUXKrUoqEqmsr+OxOoqFvFEWgDaNsZDADicJ5XlW4r8SSpXoZmo2WNekULOtZlFU0yCrOvhHmsASCJw1lc5TTP8A20Pl58Q1dBrNGsknzeFOm+3447zfwpRIBSoafIW5irkgCfEaGCilNvEQuDqFhBxzl/g3Ls5UZ7ykgzRBmKlSnKhapLR4bOdoUg+z25/0cqXI5ylTOahqBGaRkP5duUMwcwfBuZG56fXDVDNIcuMtmHy1WmhLUSKrI9LV5gH8Mgqd4I3wtf4ZyulG+1FQ1NGsisSWoNVaxqLEFSoG/Ms9Tjqt8E0gDGcViEd7U7HSF2Yvpi5BaYUqRhwhyqqzmSpsAtOrlkQXvUZmJ7s3hifYADe18M5Xh/hurpmsuGRgynU1ipkHyd8SuC/DIrLUL1vCdKi0yhUHzMqyW1CLmAOsGNjEsfByws1mLFFYqtNDDEc1Iaqy6qibsLAKNRIkA60hn4hf7XmHrvXywLkcodoUARA5Pn7k4mcRz4c5VqVahSqZVFp03FZmspLAkeEOaSfTpGA/BFLpnAeVGtTtDGNWpnA0dm+9tvANefhlfFr0xVJ8LTB0KpIZC2phUqqKSqYViTILAEA2xnhOvxeVTuJ1MvWc1WGWWq3M+mu4puxMlvD8LUATeA4xH4C4y+aTMmrlnZG1hRUZRPypm3oIw3xv4cpZemzDMF3FwhpaJA8IGZfUjTUPKV/3ZmNhaZj4VyqDMEV9ekVTShlE6VYoJmW5hpNlkgxIgm8JrScrvaqjTmftFDM0Kbh/EX8ozFTM7+GJHoRtYzid41AVvtA+zeLOuPGfwg8zqFPwtUTfSXI+VsY6opBIO4MH5YScOMNtnw7PhBmvFrUKr5tStRzWZTdgxIHhG8j29MNHMK+VXL1qmWfw2Jo1PFYPTB3SfDIZJvHvEYyM4MThF5VreA1Uy6V0NTLv49M0mPissKSGkDwjeRufpjP57JhIIq0nk7IxJHvKjEHBjUxku02MGDBioMGDBgDBgwYAwYvqHCKTU6dXU+lpRriRV1qAotsUYP3s35uJdf4dootRmarCNECJZQy6iAVGwJPy6i+Me5G+FZbBjR5fgVJq1SlNQ+HpBYQLmoqMYI8oBLXiynbo+PhukQRrYHwwwcsAhJWm0SUFuZgIJuADE4nuYnCsrgxsK/w3l0YqWqkaoDBlgk1fCCXXzx+U/V+uGW4JlurVgYZoLLcU6uioo5btplgOsYT1MacKyuDGrPw/QCyTVJhbhlgMagpMt1vDSfUR3wVPhugCZquAJ57EHlqE2Ak6CoDe/S0vchwrKYMail8MoairrMGulMwQTod/D8QMLHnketsUuUyBqNCyAYudlBcLJPYEgY1jlMvDNxs8oODGgT4cBmakb203EKzFSJ81tvUHETinChRfTqLWmdtmZdr/AJs+xGNaRVYUYfNNex/tD+7HSU06hv7Q/wAOLoRicJiUaKnafqP7sceGvr9f8sTQYwYfNNfX6/5YUUl9fr/li6EfBiZToL1DH2YD/wBpxKTKUeviD+sP8OGhU4MWxytAfznpzD8eW2EGVox/vJ/WH+HE0KrBi1GWodfE+TD/AA4UZahH+9/tD/DhoVODFpRylJj98f1h/hw6+RoAXNSfcf4cBTYMWpytCN3n3H+HDD0aXTWfmB/7cBBwYleGnZvTmH92G/CHri6DODD/AII9cGJoWeT/AJN/4lP/AE3xLp/3YMGOF8/3dp4dt0/10wq7/P8AecGDEqHBt8v78Iv+vwwuDGvm/wCfY5br/rphB+7BgxPmNJvAf5Zlf6ZcRP8ApE/lCf0K/wD91MLgwn+7/ZL/AKGZG3yH7cPZTr7fuGDBj0uJk46XCYMAo2wmDBgDHSYMGAcwuEwYI6OFOwwYMBxhcGDASMl1xzmfNgwYio1bfHODBgEOFGDBijrBgwY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xQTEhUUEhQUFhUWGB4YGRgYGCEcHhoeGxYbGBoaIBgYICggGh0lHyAZITEiJSkrLi4uGCAzODMsNygtLysBCgoKDg0OGhAQGywkHyQsLCwsLCwsLCwsLCwsLCwsLCwsLCwsLCwsLCwsLCwsLCwsLCwsLCwtLCwsLCwsLCwsLP/AABEIANEA8QMBIgACEQEDEQH/xAAbAAABBQEBAAAAAAAAAAAAAAAAAQMEBQYCB//EAE0QAAIBAgQEBAMDBgsECQUAAAECEQMhAAQSMQUiQVETMmFxBoGRFEKhI1JicrHBFjM0U3OCktHS4fAVQ5OUByRUg4Sis8LxNURjZLL/xAAYAQEBAQEBAAAAAAAAAAAAAAAAAQIDBP/EACgRAQEAAgIBBQABAwUAAAAAAAABAhESITEDE0FRYaEigfAyM3HB0f/aAAwDAQACEQMRAD8A8NwYMGAMGDBgDBgwYAwYMGAMGDBgDBgwYAwYMGAMGDBgDBgwYAwYMGAMGDBgDBgwYAwYMGAMGDC4BMGDBgDBgwYAwYMGA9I4dk6fh0FXL5clqFN9T0tRZmZ9UtqHQC3viUuQQvAy2UggETQMmw1bH/X1jjI1Ip5YBgrHL0rnp/G3A9p+U4n0wa41htJix1GXgmRbr0m222PLWre0AZWmWCihlCT18G15g+fY/wB+Clk0JKnLZTV0HgHe0g8/vcHoO+JVerDszAWsLbDcTa/NIj09McMCArQpBvG8XbUJG0yDJ/bi6Z5VFehTDAfZ8pB75cyPTz77f5YWnlA22VykR5vBkGxIAKt7e34Yl1WbTaYHlNjY9/0hpB+ceuGUdiQQAWK6eaEPW94Hveb/ACw0vKuKOVQn+TZUrsNNCSSNxGv5TtY3jHT5OnIihkwCLaqBExufNYbevYNeHtbpyjTLpcEACDDE29gs+2/V2skS2ko4NnczA362ne1pgdCcZq8qiLkknT9mywaQL0LGe3PhGylMMR9nyh0iWihtyk/n9xGHgIhgAwJ3kWmWmTc79fQd8DoAoZu8TN9MwROwHLF42PecWJyoXhiFJGXypaJgUDzEaZAlt7ixNpAwJw6kUZhQyupSAV8C95vZ9tr/ALMP0kLTTbbQoZRHNCzIA3tPrAABx2y/lAjltM7gi03J0jy3ntttgsyqEuSpEwMtlZub0egE7ardR6EGYwV8lSnkoZMiJBNHpAO2ux7f/Iw+R4bExtMG0QNyImOx7T9EamoUGTqgNJ2IZTaYI2H0H0Luoj5RQhf7NlDJhR4EH8al/wAMI+WQEzQyYWARNE7wZ+/BBi1+oGHky0tp1RAnpAB5ovcQTc+t5nHQnnK6AJNt9IEkHVvEX9vxkWVGOXTVp+zZTv8AxHTe8uIJGn64cbJoDBy2UEsV/iZNiP0vWPfCtTqa9LNzNAIEC4sGIPYi5i045TLtrIJVp5rsSp26dbelx9Ma0b7IlClBnL5SxF/BtBm/nnp+IwpyaWihkYYwCaYWO8h3H4SLbnDi1WVJLb8oEaRZQYgRYSsHvG8WbSqAWUooInqdgCBaBFpnrbe9s3a7M1qCoebLZODMHwSB5ZEHWZtf16ScOCjRL6fByYH5xoGN7GNWqCLxHbuMP1Hc6geUljuYI5AdMbE2+UdMSOG5WSGQKrMxALEKOXwyIJ3kkAECTJiRirtX1csqqhbLZRS6BgGoGeYkDZyIgTv16YHyqgScrlVHc0OkT/OC8b9vXFx8RKqV3C840U9Mm4Cq4X2EgG/eeomvzbVIBkhBJgCYAJ6mDPMLW9rYqWoJFO8ZfJRIv4PQsFOz/wDzh7J0KTuqnLZUq4aStHSQPDqMsEsYMqP9bdIw2awvcAAWBht72/dO84kZWjproJuNVgf/ANdxt9L+wxLfKyPKjhMKcJj1OIwYMGAMGDBgPUOG1RoyynT/ACakZM7aqk+nQR6kYkvklgsZOjlkAXEABh72P9c+uI/CqjlKNNSumpk6SlSJN3qEkCP0VGJv2kuEEGFYLpCnmYCSPUXk3k+8Y8y5eXZKssrMxsTJETB0nbmIkdjiKaeoECAzdCCCJBX6RO07nC1iupigJTSAxsPOx+6LSDbfocc0gbzqgEEHSTBIJtJmBc/S9sRLDdNCFkHRuZibNcSJB6nYn6YdegbAE3BluoDEgm8bi0bW3sYa8JiZCiCDta0CLgR0BHYxHTHb0lViGZiwEAGLXFpBvaxMC3Q4okVhC6HKAN+aOYBhIjvIn2n1GGCZCsvKW6MJtF/oIuYmbRcFzJ65hC2qJPLqAgTAvZQoAkTYWnCtQljKm+5iZKuyGALkADrE6jeDbPYbqCKZsSZkLG+0RPeD7gi0YcywXUJIKqskxsNUkkG9hewJvaMM0Gl4YvbqUAIkGBeD2k+pw8csxV3sAQQBvYuJ7S1jAHSflo06qIBUtpIGmV6A6STzmxsAZGDNOFdmSIkjYyL+Uk2vtvMi/fHVUAr1BgMCF1GNXWdlKxf9KIEAYYGaRkAlQym50zIMQIttGwEe2+I1PBamkU7gcwmYgyCZERtzX9xviPQpwSwUuAwAtvN9pnciD1EyRiRTqBi97qIE+8TIjaNxblG1sNjNNJVSTpkRABOjcgARMgGBbmI7Q12rqvRBQk6dZNgeokSABMnzetxgr1YcVKa6QZY8s8syGuLjzCL2ufRo+HE1VDbDSTdTF4M/T5b3w99ngapIBBZgY2k7Ak28pnaSLdMPCmjl41nWSwteCVsYiQPMvbr1uZTQgKc9h06ncG3UQAZ3mO+HM1nPEBptdEmNFyQo5Nz2gb9BBMHEZW1VH0hlALTqEdLgKLDpt0A62xraybOUBGrSGIsVJIWeZdwekEzsbGCJnHVHKlASOaJlSSSYMRpibaQDMbzacd5aoSVUWBBBkX3llkjY3PziRfHFDQAUCltVleSDJgyQZDNZbTe57DEqJuW4bWrawiMbksdQCpABEzcdLR094vc1wArTooFZjT5mZWZdrAKWhQZKkEmTpHpDfwertTqioSZI9Tph1jYFhywRve0Ha0o5DVCro0Jy6gBNgCJ1DUrXQgzYmOmMZb+HTH9Z/jmQq1GVqagh0gBhp06Z8x8o1AtIP3jpNxahFToSelh8xEkdO+1j3OLz4vdyX8QnT0MQpJ2lZjfrEmd+goeHMzUljUIE9Opt9bd7gd8a1dM5a2crVRBuYgcpndlMT3G7De7C2JeUrEvTBLHz7mRApVIvE7RfrJjphMzmkAKFVLAai4USYkEh+wgWBjeQYjEfJ1JrUwV/Phm80ihU6doMdJicSzpZXlpwmFOEx63AYMGDAGDBgwHp2TqgUqGkjxRlqRUEdmqmfwJ+X1lJmdILMQrG4gbnUDc7fLcBh74Z4as08t+TV4y1O5IEAmoDcz+y0ze8SM1S0M5YaiLCnqMAKhYkidgNHUyCL2jHl01fKwzXEBXAVxTULcQoAt0EXIJBH9aRtOIq1VhWZhTLAuB+cTNMG3Q3Pv3vhnNeJPh1KaAqAFBP9VY1GGsBF7hhedjN5VmrHSsFEDnSCQDcqsfnQRHS4kDpaRzSqDSfDaIYEgjuysGk32mZtvAPTmrmrkMNrhgRPMSIIBgi42nf3mVkqLELZFWRY7FWBYcxvtbrAPtjriSpqBpgIAIZVkxJGkNqN7ETfvY2mStaR8xmHFlRgoAU6TJPUXWQJ2kX29scXYjxIlCxBbyqCWkQCbz7wQOww/ToPV5gxCmbSWk6DJG8ObkiLQPTHOUN+fmqSASRrIYgyRpmwKzaBDGOk23ocmpEhjzqZVk6SOUkgAwABtax9cOUz5lqSCDdQDJKORMDYT27nHFSsQFISQ0EUzLfdJBFoIM6oF95FrplKsazTABZie8gmdN9r6RaLg+uJKzYh5TNFmhSFJEWPQMSwgxaSbdkPpiVWy4UnSAUQsIFxIA7eYGd7em2GadLSZHNJu8WJ0gmB1EkmwEBgfXA9IMVDMyqXMAA80ML6YLRN9t+s418NcbBmldyzuFkAi1jywbjeSbg+vpabZ6SamUBQFUCF0wQTaBJg9eoM32MzmICpTl3JJYtqPQgSBMwT0A2HXEbN0tSiAUHNC2MmVCiwgGLnUJ3vfGaI1EkA6QBJNvMeswb3Fzbucc1tbgRCrAHKYFgTMWuJm3vAxIaksyzAdYCj31XBH/l6dxeTTqIUKqKjtcwRIgCZsoiVDQsddtosa0Zo0lVRyMGLC9+8RfdYEA+YSx+9jquFIJD+QmZIBY3HLq3N9x6bYu+E8HrVW11HVVZRz6JZ1lW8qnYXuYHS+w03DuFUKBBKrJmGdC0k9JPKCY2EE23jDW2e4wGWyr1CXYMioDDOpiGBUQLS0QwvA0z1GG6SKWVVQ0/6VgCIYXadKz6XuI6yfT81n4LNpWQvm2I+8RzCxtMWkjFDnalNwpdabgTzaRIJMagYmx+s9ZONabl2jfB9nrAQS2kgqwIbSWJ2Njfv0xoeJHShN5Ety6iR0Mb6j/djP8AwfQ1tU1LAYHSyB1kq8EgOWgA9rbi4nGgzmTYGGZKmwAZRqja5mZnoDG2EjO+2F+IwGVmem8kEAsYHK82Xv1kCe5AxS8PLPSQBiI1BYB6W39hEekzi9+J6bIr6UpwZ1NGnrNlAk9r2vis4bTCZVHWCQsnqVkiBYdTHbc3scPhL5M1ctDMIYgMAxiNOomVnaAT17bjDuVo6atI3kmoCB5VAoVIgm562MRIF9y4M2yeQSSsvqDKtwZkdd7k952w3k65arTlg13kjofBqkC0zud432tjN8VqV5ZhMGDHpcRgwYMAYMGDAenZZGahQ06YXK02YkjYs4AuLA3v3Hpi3q6waZpuTVLEs5gaRq3AiIhiDaOWegxVZPLs1HLsDCjK0wdjuam4HN6TtzdMSMj4arIpGdMSvXUCJGuADIVonck48zpZtz4zJdmFQkAkmCWgCVDX9LR9Nh19oayhtIB2CybG0EG9upI9umJtCnLeGQllmNgNXmBHWOdR0JPoMRKFQVOUIdJBHLHMJIG9yATt1BB6HCpLs5WDO7BXOkSx5QLM7SQQNo07bRjqEViAC7KdOp4PmBuZkEi0T2PW54SihLAKCSl4axkzEAyADIveI3x1RdY0k2G8kdCJ9dMHeB5fbCrEYXDXbwwfvcxXYFp6A7AA2HQxBdo6dRNVdQ1FVLrG0rdUi1vKTG+18Os9MqqrRMg7SpvYFbalnbseXcSYBnBULAKRTYlisCQBYGetrk+p+eV27z1GsaYZlqaD+eDc6uUCpAMyYAa+17DEIuHOo0hBJ2O0kFhoU9YiJnaNhiRW1kSWcIpEa2tH6kkgRtse2GwqaoRtjzEsBaJDKYuV2vG4NjtrydRoxlsi6qlIsrERJczB5uYNuD5tMAXG84pc/kdFVkQrUVWUsVBgXEgtEJupifvExM4b+zU6rU1NRdRUIS/3CLW2JtNvSOmJefyz0WFPWrqG1aUIKl5CklAARuBckXF98Xe4sQcxT0MdNTWo8xV2KkAfe73Um20CI6d5mhIAVpbyqoN5Op4ABIkkeXso23w8aCtAJgAgEiwuF02VSPvD1g364joilizAMuqSYIJtax0n7wEehPtlUrL5YIQa1MOCTZ2gbm0CQ0dACPNi34FwMNWaqF00QDIbZnB6HqohTJm9r3wZXhSFgGq6FcmUZhTZpAA0gkQtpmJsN7HG0FNadPykKogR0sbWvHz/AH46SMbqIw0ABisg8q62Exc9BP4jEPNcRWDpgFQJSRBWSJDAwb9frE4gZ/MqoqGoqOdV580g7wbAXmRv1xlviDjAVpvqDFgQ0QDGoRAEESY7qMNz4ak2k8Y+IShYSIixPYqCsx1E/icZb+EJkgL5iCAJny6AvvEfM+2JGW4clRdeYdxMQFIBiLahDEnbYCB9cWK5BKdMVKNGCi/xoQtpvcl4KnzLB/QJBjDlEtXHwY7K6BQhK0VLqIBUkkMGsOblB6ggD0ONlxDNrBVmUtsAZXvOk7n6n3xkPh2g6Ua9bUWnSpNgdVn3kAWKrfvhz7Y3htqRgdWm0r0HymRYqeh7nGojOfE1aabCWJueZtRt20KLiYuDt6Yz2SzDhVKuByqNriCRttsSB74vfiOqdBChoI5l1AwR1gSRBMb7fMYzeSqnTB+6IiPUkf5YizupZzB6ncGJMQDsB23/AGY0XCuH1lWm70iq83MdI3o1NlFyvaekYqeEZNSy/aADTkWmCZkW1ecSNh6+uNhX4mlSnTAYayzkopELFGpYx5rdfwG2M2f01fmPCcJhcJju4jBgwYAwYMGA9V4bU00KBBv9no+wH5a/qJ0yN4Frxi1p6UVgAFdSCmq4lleQSOxEEDUBGxknFVwvStLLvoJf7NTGqJAUF2iPU4lV6lOC6Qaki1xIBA/AKDPVmBx5W75RnzKsjKPPP8aJgaxeR1WxgEWI2mMcjlUK6xEgjmXSGvEi+8GDB9N8O5egQQARzEEqLwdMkx93a5npjnNjkIAcwQBpWegkl50gg3vE3GLKs6hqpmVVNNLkBEMe95mDPSRvb2wi5hdKhg1QgzDmYJ3Ckg7nqZgdLYhVqZAlYYHsD6dD67z9MPZDJvVYKOu57Ad7fTvbGrFn4uMtmg5FNEli0raCtgVMzBgllIIAIIvizpcD0ppNQrIAMoBAk2CqSVBt07dsNUV+zJ+TDRsz81+/bSPQnHTZ8lSVJ2kLqPvI0i3Xr7+nK5O2Hpz5OpwzRqCVIDLEFD07Qe8Hrt9a7N8BqhTo0snvJFgCNO8yB33m9gFp5snSBM+ckiQBHYSRO1p/DHVHjJUEgcoMe0ehM9AN/ljEuTd9PFETKKGKxBJiCZtA6dSZ6xJWb9HUVUQHSqGm/NLE6j1geUJAHc23xP8A9oCoIcK4A817X6FRMgzuZ22w7w34fFRuRSqQJkGB6ibTYRY9MdJl8MZen0g5fPeM4povMA0aV1EydLAGYCi1+4npjQ8G+HCpD1Smrss7mJMbzIXebCPXF5wrhFPLoQiHu7AKSxjeFBPyAGwxPerySmh1YCC1hf2B6dxjrMPlx32XM6ACCqt3V9z1tqEGDGM7xPNlARSIVeY6AoFwCSI77bWMRFwRI4lmyVAhIMqQDO45SD0uIj9Idr4j4l4wTNNNTOwBWJkDe56RvPYGcKsn244z8QIUgkXm0mRqY7953AmAGAxF4Ll2qVKdapTVxI0Ix0ixB1tytIHQAEzuOh5pZE0WVzGu2piLLqF1CncCWB9TvFsTsxnCYYMpYcp1OxJKyIkGYYaYkevY4i7WPiKJ1OmtT54JVNJOkaGCwbiI+hjD+U4kaqufENMOVJnSypoYMthpKkkGAVN1mCtsUmTcnkOhFtJB1EFWnzLczEbXmTifTQihUg1VpnWgLIpkkAl2idV7ahDcgsdsZ6SGuOfEqACjSZRTHmLLJdmJ1vCnSS1zcdDiblVPgiorLa3OL3MrfmN4YWAmR2g0/wDB9C8JSNRA41Mr6CHjUQQwJCxqnUBB7bG1zWZD069Isq0l0qWghWZSu0FQrLqCg6SDoGrGuU+E0xWd4kC+kAG56i8kA7gx2mZv6YdocOV2R1Q60YEqbCoNSmNRBHNNie/vi5y3CKesgLAiIDlyTTMF0YwHBYjynl0mReMOZKgrA6dOlZqA8xIKgMVK2IkHYA2Mjri7Zsu+k7KKNCv4axUFqZZwpKiAsazBEwCY/VBvhuvSTVSC87LrLvoBhmo1DpNYjUTDeUnt0ie61d6eWZlpmI0VNLTpldoMneJGwJg7zjmtQaKLln8IvVWkjBQQopVeYqIIkQZInm9cc7vVdJ28TOEwuEx6nAYMGDAGDBgwHpvD8yypQUAQcnTkwTtUaw6bT19+mJ61bltA5SHkwJMsSt+WJnlmD03xG4WJpUOy5WkdvWr+kPa4PmO04k0KJa+xOkDSqiCIWRpOwgDYTIta/l268YkUAhuwUwII2g2UTBPvcg2PUmHU4i1LUqGoBrDaZkCVaVsbA8pBvacVpq6NKjTygk9Y1KJ2P6sgAeUGCJgzXGUpU2NMy2wY30wNhT2JJE6iBHYYcb5a1L0d4hlKjPqVSp2JKrzjVE+HubX1W3MR1d8JcvTKi7NAYqbTuANRE7fnT7Wx3l80DUTWWLgDTzWEIvf9Im/SLbDHGbpipLGWkRub9CbiY98ZyzrrhhIay9apDQHgCSFZhNttQ1CfmR+GOcrVDNKOqKVljJYL7sVH9kT79cQ82ZszKADA16omLkgSZ6Wjpa2HaeaEyZaSYAjedlWQB/nv3eVS6/DwuzNU13GnrF5BAOoR6D1IwxXJKroBpVJsFWxgTfodpt2+eG83rNVtR52AkMQ3XlXa+21/bGr+HeBONLukKQdS6iJkCNQQMfWNQ+eLMb8JcpET4e+G6maOqoSEIX8oFHPBAtPWBdsejJwlVQKCVUW5CQLdDoIj3jr9WGqAKQYQlRBSDfYQWBBsIExscQKuaq2FTTa6OkqCOpgyy23QllI2PbpjjxccsrUrMuUBDFioN2JJKx11dvbtcXxU5ziQVmjcRribkmzDuZ1Aj36reTU4mBIi2oRGwP02JIGxsw+WK47xMFlpgkqhJNwCq/diepGk+7HvdcvokQuNcfFNXRJJ1alHbykCZtBn8MUtLiNNZN2qtGpm/W8i3sBb3sbYtM9lEkyptJK73ke8iI+Y6Ycy2WRxZVqEc11uBA3vfr06ddsY5yeW/bt7U/8AtKq8qwRQJIgd/UX2IuY2t1wZTMAA/kw1hDTB9ztIMR398Tc1w1W1Gn4kcqiWspdtJUg9DYyLy3XbE7LcP8OAxA021N1hgCbyCdJ7iQp74vKaS42IVLIM8KU2It94ySNwLraQZ6COuL7hL1DS8KrVWmkSWCkwAwOloI5Tqkbdd5xGzGccsgpEBQCymVlTBHlk3JvEwdUXBOOa9aoHeCApkgFgRZgAIBMLZraepB2GMbtSbiRQ/JsRSekgWAjsNNODDE2HmPaSDcjD2TqaGFWmgqaFIVyIRCTLCTYCQLyfMdIEmGUzShGHhCfzzUMLEmIm4BJ5o239U4dPiakqrTJBUM7aTEWkgGTswtbpBE4sUxlcyVZWYJW0wktvIY6QpUyhAYsWM7i3XD2XhdUFQLnSQGaGhn81372hit8NvAbwkqJOkCRDTbSV5l3sL2tJmxI5q1NR5lqO4hZPNbmA3JuBabHce92U5WQO0roVTYTOkG7EgEnp6EzsRvhgUtNRAbFdSi4IP5CoSFIkEdbWt1xH4hmy7FekyrQTp1BRFwOnvu22JNJr01AKqpe2qebwHB5fKBcwVjaOmF8MY2vHThMKcJj1OQwYMGAMGDBgPVuF0majQ07DLUtyBMu4iT0G8emHS0Ac9/zSImYJJ3mzH6oOwDXC6wFHLqYIbL0TpmGbSapgTY/q9Sb2sZFIrUrKaQbQoADAllcCQCNcAg7R+j8seWzrbp8nlyAqkeJo3hSZAAAEc5v1EHb98ccDSHCrTZVOneTqIA1a7CQNRv3v6ScwAYlwQqwwKxsOi3EiSILCZ2x2tB4EsRB5wOWxkILcwhoI3IuZxOXSyqZM0aTQyMBcBgpnTMR6XA29fbDL8YIUQy6geu5Gwn8ZvjRtQCUjAOvUum4Uf+aW1CRYi0+2IdTKC8pIFgxXc9DpBAJgbmY0iJw6dZkoqmdUIUbSfWRNhPrv/rbDuTo1K1VaVNfEMcvh2CqtiZ6KCbk7mbk40eRqLQ0u3ggNJP5LU76Z5VaQCAT5pjm7kY3XBuGZdqQKUgorLJDAoXgCCQkXi8euOmOMZuaJ8L/C65clmpqzkyTMx3gad/fErOVq2XYNerSNipCgoZhdJAEkmOUjra8TJzT+GAUMrIXfU1MkgCCdxJFje+52xxnM5rUlgArJci3cH1BH4TjXhjezFbMJWpgrN1DwY5gfukdDte14nGSz/FyspKkIZWbnbbtBFvr3xznOKeBUK6oRi0iBadL2k2Gr9hxheNcXNRjomAIt0A7xOM95L4XHFviVuZaZmSDJPoJ9hZT6Yi0crUCSygT5mc6TYmwBFtz336YZ4Vwp7NOlpsT0PSALgz8/TFxmsqQi/klHS8kG/RmOowOt9xcYjcl8mUqmpTgDSVjnvEWAFrkx6/TCDOhgqqkFR5hJJ9iSWA+Z/dh4ZfkKKRCkFiZEE2CyxgE/mqp63F8VlHK1XcgF9I0mQbTsTA5jqOx9h7Z4ytc9JY4johg0Ab+th0iR/eO+3fD+KLWMO9NWUEK7W1XET7Sbj9+IlTIVGgFZUi2kkkmbEtBttf1t0xV8S4LUQhoIBAvcAEyIk3ibSYm/zTCGWVbBarICCEVgYJI0xPNs3UxIKySdNrTjjWGVQum8Dz7GAdge0SARBjc4z9DOMNCksxC6XDBhAmV5jYggsJ7fI40dFGK69YBI1AG5aRK6SVuCCCR2bYYWWMylklRI5dgALR3XubG5kjvtgLyGJE3IaQN5kjSbACSYF4G52Bpg6rADzQb/AKIOog6ZPWNusGVzRaDodgYEwosCwLW6CCLyPu73xkpQGgEixMlQTFgRF+og3ncR3w82VJWNr+awEgmZUG95v1+c4jpWqaSzONoaVgeVQZ0jqJsN9JMCYMepSZhLuWAEBVn6kmIN426r1OE6vaW7c1cwBpVXUmD2NjYQTErEjte8gnHGWqk1acFSOcmBe9Gpud9+h6k2GBKECWMCN5AC6gCeUwFBF49D1Al7J1AGAIJLFoOqQAKNQyQby09D0sIvi3xUeQ4TCnCY9bgMGDBgDBgwYD1jgjjw8utQjwWy9EMDuJaqNYPRhaDuI7EgysrlGMio41rytOmDoOix/qnbELhjKtHLuajIRl6e2u8GoZhFIMdiRv8AWdmloVGqVdRYyHrDSwsYBqASuoz5hMDXqAGx82tx12WpnaatpXUZEmxMaUYz9Af3dcM18zqJRNBAO5J5hBJW0CPoZPqZn8O4d4xcUi4YAEhlgDULDUCxEiJFiLYvuE/C6EL48MQADSUnTee8Fh/niTBP+WaoPcKCS6kksxuAywdTEdREMIt7W2fBOD0mAaoyVHGljpblEhithvY7neBi4TLInKFCagAwjpBmTt85xWVslTy58akopgGGVFhWWyMpUW1Axf5jc43wkN1b5jJuCCSXRTJQ+YR1Uizfq2nudsQq9YeHqpvfSJAJ0uAJ1KTZDEEEWiQfRijnwh0pIWAwXZRYjTe6g3MAdAet8p8RcZULVS4BcnfaW8S3uDsPzj3xrf0i843xJCkErFWUdSemltPWxDKB6gnsMZTivxdFMoOZza19wuon+vqP1xmuIccqVmOiw1TPz6XveTh3LcH5UaCNYiSbzL9/RdXQbDrjOX61LEGqrVWLVCYN9IPreT9MXHDuEFvONOqwjqYncWAIm9+2JuVyiXUdTcG8ea2qNMRB3n3IjFiR4eoAgGTeDItqlSuwNu82tjnllvw1x+UCjwcaTpqsqGYUmw5oPliDFoPf0MV0ZhNICqxiJplZuoa5m1ug9e+L8oI1QCDfvEmD0kwpc9ZNwegjNBIhQu8hiIuY3B3mR2O9oOEyJKqHZzDFGhLkyCSYPv7SRYDti64Dwf7XqOghbKWf7xgljzXkEgCNgN8Nqb6d4k7X0xvA25oYR6ztjQcI+IKaLTy9SAYENtIZhLDfYFjA3vjeFmV7LuLmj8KUlkm5PYmNiPu7du1sc1OFoogUzESJJn1Mz02thqtx5U1rrICsVBOxAjUQP0b+b16YbpccWqCFYm0kCC0baYM6e1xMztjrrFndR3+HkqAtUGgnchySQLCC0nt7QOgxUcS4O1NYHMgBIhRrnffr7dPwxpsroqAqWYW/PJJtB2Ivfa2I1bM0kfQWYzsSzSNrEkwcS49LKyqOFiCOYd13sfKsadrxfpJjDdHMRpZVIdRKwAApgW0PZht2nf1xb5vLJ4wKeYyYUwBsDvYkz17euINSkALqHZCPKDvuukySbggE7adtyeF8rcomNn2ZGNWlRJ2HJomA0XBuLAbxcDrivCKElQSxgyvMoJva1xv6b7xfnNV0AYCxUjSBFzpOwsBcE2AG4O2EyuddzKxDSsRAA8pbUvysYicL3GZlqmqYupAEKATMRuJW4uNwfnvaUprFVADMGpMWH8VU2ncT0joPk8AQpFj0EA/eI1C1hpJ3/R+vFFl1U4ghg4EgSIpOZGmw5YHfuAYGMt2+Hj+EwuEx7XnGDBgwBgwYMB7D8OZCpVpZYLT1p4FLUxIgfxthN5NrgG3e4Ot4d8M00VBUbUzIykLZfIafWZPMoub9MeKZX4yroiIEoMKahVLUgTAmObrEn6nDh+OK/wDN5b/gjHDhW9x7JwTi6VKQQU8wKqKKbaFWFcKRIJIU7Ew1j27vVOICqfBq5amaqqGNRmUAQd10aySDeARAYd5PidP40rLOmllRJkxQUSe9uuD+GlbfwsrP9AvoP3D6DGtZfR090zOZq0SELJV08oOk6gLjUTqOo7dLmOpOKrinECKdQO6AsIk94gMQPVV22048hPxrWNzSys/0C44f4vqHehkz75dcS45U3G6zvxUbiCSBpCg2/NuR2EXsP352qlXM1NTydRLGdtv9D5DFGPilv+zZL/lkx0Pix/8As+TvH/26dNsXWX0bjdZbh9HWCrWXze62JtGx9duk4kai2jmANyoZCVh4tpUSYMiYNtpEz58Pi6oJihk77/8AV1vgb4uqHehkz75dcYvp5Vdz5eh0l0mGMyI1SLiDM3JYEydhBHqDiWaYuAmo3ggmPMGIOm0w28k2O4k48yb4xqnejlD/ANwvaP2YX+GVX+Zylv8A8C4ntVblHo71V1MCsFiCIHm2Ybi2pZaLztvM9BwGLVCq6blRClwCzEIWBUGbby3Mb2nzQ/F9Q70MntH8nXYbDCn4vqfzGT/5dcPaqco9JNIFxpVgkSA5DGBO+gdAYEk77HHDIpjUjHUAYIi9yYYi9+sSNMxN8edH4zrfzOU7/wAQuEPxjV/mcp3/AIhfX+8/U4ntZba54vRX4SArcnKxvqJO6iRqLExGruL+k4Z4jRqVGLJUIZW88gEAgtsY6durelsDT+Maq+WjlB7UFGE/hhV/mMpvP8Qu/f3xqYZxneO23ynC3Vl016im5JaAAJUSTfe52H3QL402YakqqKtavXdoA8ouDHKirq3/AEifc48jHxlV/mcp/wABcIvxfUG1DKD/AMOvTbGpMzc29FDTUMFoU2UzIsy6jB1ntt90TOBq5UqHUDeYgmbqwG0y1iDG5PUY84PxY5MnL5Od5+zpP1x1/DCr/MZT/gL1AB/YPoMOOTN02+SomqurUJBESfMJ1SSYvvcjdpEAiJuWpsSXR0QKoPO1rknSNN2ube3S2POh8X1BEUMnbb/q64T+Fr/9nyf/AC64zwyalxb1KQOpZZ9RPlELsSBJggRYiLn8O6NAU2QAkgl4kAaoo1AZWFg7dDYDtOMB/C+p/MZP/l1/11P1x0vxnWEaaWVUgEKVoKCoYEHSem5274ntZLyxZw4TCnCY9LkMGDBgDBgwYAwYMGAkZXJvUOmmju3ZFLH6DDmY4XWplRUpVULGFDIwLHsARc3G3fF1/wBHH/1PKf0o/YcT63EKVLI53LvVFV69ZWp01DEUijlnclgACRywL27Y55Z2Zak+v5rcxmtstm+GVaUeLSqUy22tCs+2oXw4eCZiQvgV9REgeE0kdwIuMavK6OIZMNXdhVyCgO25qZabAfpqeUT0a84Y+Cs+1bjGVdrc4VVGyIEIVB6AQMTndX7nk4zc/WWzfDatKPFpVKc7a0KzH6wGHaPBcw6hkoVmU7MtNiD7ECDjW5kDK8NzAZxWXO1AKejVopNSqEsWLgFahEDTFwAZIwvBuGnMcMy1JaqUmbPuFLki/gpABUHm7TEnrfC+rqb/AHS8GJo5N3fQiOz7aQpLW3GkXw6OFVtfhilV8SJ0aG1R30xMY13FeKLmONZdlRl0VqFJi4hmanUVWdh0JP7MTOFZSn/twMMxTLfa3OjTU1Trblkppn5xiX1bJ4+NnCfzph04NXJYChWJTzRTbl63tb54Zy2RqVCRTpu5AkhVLEDuQNsa/gDX4xv/ACep/wCuuGvilPA4fkKVKyV6Zr1SP945YABj10CwHScWep/Vx/zxtOPW2VzWRqU/4xHT9ZSvQHqOxB+eOqfDKrUzUFKoaYmXCMVEb8wEWwtXiLtRSixlKbMyA/dLhdQHYHSDHee+NJ8BVRWFfh7mFzafk5NlrU+emfnBB72xvLK447STd0zNDh9V1Zkp1HVfMyoSF9yBAwZrh1WkAalKogOxdCoPsSL4tMyrZfKeG0rUzD6nXqKdJiqgj1qaz/3YxsKHD0zGb4LSq3RsopIOx0mq4U+h0gfPGM/U49/Hf8LMNvPl4TXKaxRqlCJ1Cm0R31REeuO6PBMw4JShWYAkErTYwRYiw3HbDvFeLVamZeuxZauuQQYNODyqPzQsAADaMXnwXxWpX4rlWqMTNcvH3QXZnYgepJ/DtjWWVmO/xJJbpms5wqtSANWjVpgmAXRlBPaWAwv+ya2jxPBq6I1a/DbTHfVER641nwfSFfigy9bmomvUq+GbhmprUZRH7R1G+M9k+M1jnFzJYmqaocnuS1x+rHLHa2JM7evza3GIeU4ZWqgmlSq1ANyiM0f2RhutkqiMEdHVzEKykNfblN749Mr8Np0c1xujTK06YoAiZ0rqam5EKCYBJEAYoPjWr4OVymSf8pUpA1fG+7oq3VKbG7J62uuM4+rysmvP/my4ajK5zhlalHi0qlOdtaFZ9tQE4TN8Oq0o8WnUp6ttaFZ9tQvjYZMpxDKDx3K1cgvM8SamWnyj9NDZZtze8ZLi2fNaprIgQFRZkIiiEQT0A/eeuN45W9fXlLNIWDBgxtkYMGDAGDBgwBgwYMAYMGDAXvwdnBQzKVz4c0jqUO5UE7bhWJ9rY5z3D0eozLXy6hiTBqM0SZN/DH7MUs4MTjN7XfWmu4FWTL0sxTNTLv8AaKfhsfFZdKyDYeEbyNz9MNfDTLlMymY8XLuaZ1KviMBMEX/Jmd+kYy2DE4Tv9Ntjkc0iDMU2fLvQr3NNqrSjgytRXFOzC42uDBnHNavTOUXKrUoqEqmsr+OxOoqFvFEWgDaNsZDADicJ5XlW4r8SSpXoZmo2WNekULOtZlFU0yCrOvhHmsASCJw1lc5TTP8A20Pl58Q1dBrNGsknzeFOm+3447zfwpRIBSoafIW5irkgCfEaGCilNvEQuDqFhBxzl/g3Ls5UZ7ykgzRBmKlSnKhapLR4bOdoUg+z25/0cqXI5ylTOahqBGaRkP5duUMwcwfBuZG56fXDVDNIcuMtmHy1WmhLUSKrI9LV5gH8Mgqd4I3wtf4ZyulG+1FQ1NGsisSWoNVaxqLEFSoG/Ms9Tjqt8E0gDGcViEd7U7HSF2Yvpi5BaYUqRhwhyqqzmSpsAtOrlkQXvUZmJ7s3hifYADe18M5Xh/hurpmsuGRgynU1ipkHyd8SuC/DIrLUL1vCdKi0yhUHzMqyW1CLmAOsGNjEsfByws1mLFFYqtNDDEc1Iaqy6qibsLAKNRIkA60hn4hf7XmHrvXywLkcodoUARA5Pn7k4mcRz4c5VqVahSqZVFp03FZmspLAkeEOaSfTpGA/BFLpnAeVGtTtDGNWpnA0dm+9tvANefhlfFr0xVJ8LTB0KpIZC2phUqqKSqYViTILAEA2xnhOvxeVTuJ1MvWc1WGWWq3M+mu4puxMlvD8LUATeA4xH4C4y+aTMmrlnZG1hRUZRPypm3oIw3xv4cpZemzDMF3FwhpaJA8IGZfUjTUPKV/3ZmNhaZj4VyqDMEV9ekVTShlE6VYoJmW5hpNlkgxIgm8JrScrvaqjTmftFDM0Kbh/EX8ozFTM7+GJHoRtYzid41AVvtA+zeLOuPGfwg8zqFPwtUTfSXI+VsY6opBIO4MH5YScOMNtnw7PhBmvFrUKr5tStRzWZTdgxIHhG8j29MNHMK+VXL1qmWfw2Jo1PFYPTB3SfDIZJvHvEYyM4MThF5VreA1Uy6V0NTLv49M0mPissKSGkDwjeRufpjP57JhIIq0nk7IxJHvKjEHBjUxku02MGDBioMGDBgDBgwYAwYvqHCKTU6dXU+lpRriRV1qAotsUYP3s35uJdf4dootRmarCNECJZQy6iAVGwJPy6i+Me5G+FZbBjR5fgVJq1SlNQ+HpBYQLmoqMYI8oBLXiynbo+PhukQRrYHwwwcsAhJWm0SUFuZgIJuADE4nuYnCsrgxsK/w3l0YqWqkaoDBlgk1fCCXXzx+U/V+uGW4JlurVgYZoLLcU6uioo5btplgOsYT1MacKyuDGrPw/QCyTVJhbhlgMagpMt1vDSfUR3wVPhugCZquAJ57EHlqE2Ak6CoDe/S0vchwrKYMail8MoairrMGulMwQTod/D8QMLHnketsUuUyBqNCyAYudlBcLJPYEgY1jlMvDNxs8oODGgT4cBmakb203EKzFSJ81tvUHETinChRfTqLWmdtmZdr/AJs+xGNaRVYUYfNNex/tD+7HSU06hv7Q/wAOLoRicJiUaKnafqP7sceGvr9f8sTQYwYfNNfX6/5YUUl9fr/li6EfBiZToL1DH2YD/wBpxKTKUeviD+sP8OGhU4MWxytAfznpzD8eW2EGVox/vJ/WH+HE0KrBi1GWodfE+TD/AA4UZahH+9/tD/DhoVODFpRylJj98f1h/hw6+RoAXNSfcf4cBTYMWpytCN3n3H+HDD0aXTWfmB/7cBBwYleGnZvTmH92G/CHri6DODD/AII9cGJoWeT/AJN/4lP/AE3xLp/3YMGOF8/3dp4dt0/10wq7/P8AecGDEqHBt8v78Iv+vwwuDGvm/wCfY5br/rphB+7BgxPmNJvAf5Zlf6ZcRP8ApE/lCf0K/wD91MLgwn+7/ZL/AKGZG3yH7cPZTr7fuGDBj0uJk46XCYMAo2wmDBgDHSYMGAcwuEwYI6OFOwwYMBxhcGDASMl1xzmfNgwYio1bfHODBgEOFGDBijrBgwY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4" name="AutoShape 6" descr="data:image/jpeg;base64,/9j/4AAQSkZJRgABAQAAAQABAAD/2wCEAAkGBxQTEhUUEhQUFhUWGB4YGRgYGCEcHhoeGxYbGBoaIBgYICggGh0lHyAZITEiJSkrLi4uGCAzODMsNygtLysBCgoKDg0OGhAQGywkHyQsLCwsLCwsLCwsLCwsLCwsLCwsLCwsLCwsLCwsLCwsLCwsLCwsLCwtLCwsLCwsLCwsLP/AABEIANEA8QMBIgACEQEDEQH/xAAbAAABBQEBAAAAAAAAAAAAAAAAAQMEBQYCB//EAE0QAAIBAgQEBAMDBgsECQUAAAECEQMhAAQSMQUiQVETMmFxBoGRFEKhI1JicrHBFjM0U3OCktHS4fAVQ5OUByRUg4Sis8LxNURjZLL/xAAYAQEBAQEBAAAAAAAAAAAAAAAAAQIDBP/EACgRAQEAAgIBBQABAwUAAAAAAAABAhESITEDE0FRYaEigfAyM3HB0f/aAAwDAQACEQMRAD8A8NwYMGAMGDBgDBgwYAwYMGAMGDBgDBgwYAwYMGAMGDBgDBgwYAwYMGAMGDBgDBgwYAwYMGAMGDC4BMGDBgDBgwYAwYMGA9I4dk6fh0FXL5clqFN9T0tRZmZ9UtqHQC3viUuQQvAy2UggETQMmw1bH/X1jjI1Ip5YBgrHL0rnp/G3A9p+U4n0wa41htJix1GXgmRbr0m222PLWre0AZWmWCihlCT18G15g+fY/wB+Clk0JKnLZTV0HgHe0g8/vcHoO+JVerDszAWsLbDcTa/NIj09McMCArQpBvG8XbUJG0yDJ/bi6Z5VFehTDAfZ8pB75cyPTz77f5YWnlA22VykR5vBkGxIAKt7e34Yl1WbTaYHlNjY9/0hpB+ceuGUdiQQAWK6eaEPW94Hveb/ACw0vKuKOVQn+TZUrsNNCSSNxGv5TtY3jHT5OnIihkwCLaqBExufNYbevYNeHtbpyjTLpcEACDDE29gs+2/V2skS2ko4NnczA362ne1pgdCcZq8qiLkknT9mywaQL0LGe3PhGylMMR9nyh0iWihtyk/n9xGHgIhgAwJ3kWmWmTc79fQd8DoAoZu8TN9MwROwHLF42PecWJyoXhiFJGXypaJgUDzEaZAlt7ixNpAwJw6kUZhQyupSAV8C95vZ9tr/ALMP0kLTTbbQoZRHNCzIA3tPrAABx2y/lAjltM7gi03J0jy3ntttgsyqEuSpEwMtlZub0egE7ardR6EGYwV8lSnkoZMiJBNHpAO2ux7f/Iw+R4bExtMG0QNyImOx7T9EamoUGTqgNJ2IZTaYI2H0H0Luoj5RQhf7NlDJhR4EH8al/wAMI+WQEzQyYWARNE7wZ+/BBi1+oGHky0tp1RAnpAB5ovcQTc+t5nHQnnK6AJNt9IEkHVvEX9vxkWVGOXTVp+zZTv8AxHTe8uIJGn64cbJoDBy2UEsV/iZNiP0vWPfCtTqa9LNzNAIEC4sGIPYi5i045TLtrIJVp5rsSp26dbelx9Ma0b7IlClBnL5SxF/BtBm/nnp+IwpyaWihkYYwCaYWO8h3H4SLbnDi1WVJLb8oEaRZQYgRYSsHvG8WbSqAWUooInqdgCBaBFpnrbe9s3a7M1qCoebLZODMHwSB5ZEHWZtf16ScOCjRL6fByYH5xoGN7GNWqCLxHbuMP1Hc6geUljuYI5AdMbE2+UdMSOG5WSGQKrMxALEKOXwyIJ3kkAECTJiRirtX1csqqhbLZRS6BgGoGeYkDZyIgTv16YHyqgScrlVHc0OkT/OC8b9vXFx8RKqV3C840U9Mm4Cq4X2EgG/eeomvzbVIBkhBJgCYAJ6mDPMLW9rYqWoJFO8ZfJRIv4PQsFOz/wDzh7J0KTuqnLZUq4aStHSQPDqMsEsYMqP9bdIw2awvcAAWBht72/dO84kZWjproJuNVgf/ANdxt9L+wxLfKyPKjhMKcJj1OIwYMGAMGDBgPUOG1RoyynT/ACakZM7aqk+nQR6kYkvklgsZOjlkAXEABh72P9c+uI/CqjlKNNSumpk6SlSJN3qEkCP0VGJv2kuEEGFYLpCnmYCSPUXk3k+8Y8y5eXZKssrMxsTJETB0nbmIkdjiKaeoECAzdCCCJBX6RO07nC1iupigJTSAxsPOx+6LSDbfocc0gbzqgEEHSTBIJtJmBc/S9sRLDdNCFkHRuZibNcSJB6nYn6YdegbAE3BluoDEgm8bi0bW3sYa8JiZCiCDta0CLgR0BHYxHTHb0lViGZiwEAGLXFpBvaxMC3Q4okVhC6HKAN+aOYBhIjvIn2n1GGCZCsvKW6MJtF/oIuYmbRcFzJ65hC2qJPLqAgTAvZQoAkTYWnCtQljKm+5iZKuyGALkADrE6jeDbPYbqCKZsSZkLG+0RPeD7gi0YcywXUJIKqskxsNUkkG9hewJvaMM0Gl4YvbqUAIkGBeD2k+pw8csxV3sAQQBvYuJ7S1jAHSflo06qIBUtpIGmV6A6STzmxsAZGDNOFdmSIkjYyL+Uk2vtvMi/fHVUAr1BgMCF1GNXWdlKxf9KIEAYYGaRkAlQym50zIMQIttGwEe2+I1PBamkU7gcwmYgyCZERtzX9xviPQpwSwUuAwAtvN9pnciD1EyRiRTqBi97qIE+8TIjaNxblG1sNjNNJVSTpkRABOjcgARMgGBbmI7Q12rqvRBQk6dZNgeokSABMnzetxgr1YcVKa6QZY8s8syGuLjzCL2ufRo+HE1VDbDSTdTF4M/T5b3w99ngapIBBZgY2k7Ak28pnaSLdMPCmjl41nWSwteCVsYiQPMvbr1uZTQgKc9h06ncG3UQAZ3mO+HM1nPEBptdEmNFyQo5Nz2gb9BBMHEZW1VH0hlALTqEdLgKLDpt0A62xraybOUBGrSGIsVJIWeZdwekEzsbGCJnHVHKlASOaJlSSSYMRpibaQDMbzacd5aoSVUWBBBkX3llkjY3PziRfHFDQAUCltVleSDJgyQZDNZbTe57DEqJuW4bWrawiMbksdQCpABEzcdLR094vc1wArTooFZjT5mZWZdrAKWhQZKkEmTpHpDfwertTqioSZI9Tph1jYFhywRve0Ha0o5DVCro0Jy6gBNgCJ1DUrXQgzYmOmMZb+HTH9Z/jmQq1GVqagh0gBhp06Z8x8o1AtIP3jpNxahFToSelh8xEkdO+1j3OLz4vdyX8QnT0MQpJ2lZjfrEmd+goeHMzUljUIE9Opt9bd7gd8a1dM5a2crVRBuYgcpndlMT3G7De7C2JeUrEvTBLHz7mRApVIvE7RfrJjphMzmkAKFVLAai4USYkEh+wgWBjeQYjEfJ1JrUwV/Phm80ihU6doMdJicSzpZXlpwmFOEx63AYMGDAGDBgwHp2TqgUqGkjxRlqRUEdmqmfwJ+X1lJmdILMQrG4gbnUDc7fLcBh74Z4as08t+TV4y1O5IEAmoDcz+y0ze8SM1S0M5YaiLCnqMAKhYkidgNHUyCL2jHl01fKwzXEBXAVxTULcQoAt0EXIJBH9aRtOIq1VhWZhTLAuB+cTNMG3Q3Pv3vhnNeJPh1KaAqAFBP9VY1GGsBF7hhedjN5VmrHSsFEDnSCQDcqsfnQRHS4kDpaRzSqDSfDaIYEgjuysGk32mZtvAPTmrmrkMNrhgRPMSIIBgi42nf3mVkqLELZFWRY7FWBYcxvtbrAPtjriSpqBpgIAIZVkxJGkNqN7ETfvY2mStaR8xmHFlRgoAU6TJPUXWQJ2kX29scXYjxIlCxBbyqCWkQCbz7wQOww/ToPV5gxCmbSWk6DJG8ObkiLQPTHOUN+fmqSASRrIYgyRpmwKzaBDGOk23ocmpEhjzqZVk6SOUkgAwABtax9cOUz5lqSCDdQDJKORMDYT27nHFSsQFISQ0EUzLfdJBFoIM6oF95FrplKsazTABZie8gmdN9r6RaLg+uJKzYh5TNFmhSFJEWPQMSwgxaSbdkPpiVWy4UnSAUQsIFxIA7eYGd7em2GadLSZHNJu8WJ0gmB1EkmwEBgfXA9IMVDMyqXMAA80ML6YLRN9t+s418NcbBmldyzuFkAi1jywbjeSbg+vpabZ6SamUBQFUCF0wQTaBJg9eoM32MzmICpTl3JJYtqPQgSBMwT0A2HXEbN0tSiAUHNC2MmVCiwgGLnUJ3vfGaI1EkA6QBJNvMeswb3Fzbucc1tbgRCrAHKYFgTMWuJm3vAxIaksyzAdYCj31XBH/l6dxeTTqIUKqKjtcwRIgCZsoiVDQsddtosa0Zo0lVRyMGLC9+8RfdYEA+YSx+9jquFIJD+QmZIBY3HLq3N9x6bYu+E8HrVW11HVVZRz6JZ1lW8qnYXuYHS+w03DuFUKBBKrJmGdC0k9JPKCY2EE23jDW2e4wGWyr1CXYMioDDOpiGBUQLS0QwvA0z1GG6SKWVVQ0/6VgCIYXadKz6XuI6yfT81n4LNpWQvm2I+8RzCxtMWkjFDnalNwpdabgTzaRIJMagYmx+s9ZONabl2jfB9nrAQS2kgqwIbSWJ2Njfv0xoeJHShN5Ety6iR0Mb6j/djP8AwfQ1tU1LAYHSyB1kq8EgOWgA9rbi4nGgzmTYGGZKmwAZRqja5mZnoDG2EjO+2F+IwGVmem8kEAsYHK82Xv1kCe5AxS8PLPSQBiI1BYB6W39hEekzi9+J6bIr6UpwZ1NGnrNlAk9r2vis4bTCZVHWCQsnqVkiBYdTHbc3scPhL5M1ctDMIYgMAxiNOomVnaAT17bjDuVo6atI3kmoCB5VAoVIgm562MRIF9y4M2yeQSSsvqDKtwZkdd7k952w3k65arTlg13kjofBqkC0zud432tjN8VqV5ZhMGDHpcRgwYMAYMGDAenZZGahQ06YXK02YkjYs4AuLA3v3Hpi3q6waZpuTVLEs5gaRq3AiIhiDaOWegxVZPLs1HLsDCjK0wdjuam4HN6TtzdMSMj4arIpGdMSvXUCJGuADIVonck48zpZtz4zJdmFQkAkmCWgCVDX9LR9Nh19oayhtIB2CybG0EG9upI9umJtCnLeGQllmNgNXmBHWOdR0JPoMRKFQVOUIdJBHLHMJIG9yATt1BB6HCpLs5WDO7BXOkSx5QLM7SQQNo07bRjqEViAC7KdOp4PmBuZkEi0T2PW54SihLAKCSl4axkzEAyADIveI3x1RdY0k2G8kdCJ9dMHeB5fbCrEYXDXbwwfvcxXYFp6A7AA2HQxBdo6dRNVdQ1FVLrG0rdUi1vKTG+18Os9MqqrRMg7SpvYFbalnbseXcSYBnBULAKRTYlisCQBYGetrk+p+eV27z1GsaYZlqaD+eDc6uUCpAMyYAa+17DEIuHOo0hBJ2O0kFhoU9YiJnaNhiRW1kSWcIpEa2tH6kkgRtse2GwqaoRtjzEsBaJDKYuV2vG4NjtrydRoxlsi6qlIsrERJczB5uYNuD5tMAXG84pc/kdFVkQrUVWUsVBgXEgtEJupifvExM4b+zU6rU1NRdRUIS/3CLW2JtNvSOmJefyz0WFPWrqG1aUIKl5CklAARuBckXF98Xe4sQcxT0MdNTWo8xV2KkAfe73Um20CI6d5mhIAVpbyqoN5Op4ABIkkeXso23w8aCtAJgAgEiwuF02VSPvD1g364joilizAMuqSYIJtax0n7wEehPtlUrL5YIQa1MOCTZ2gbm0CQ0dACPNi34FwMNWaqF00QDIbZnB6HqohTJm9r3wZXhSFgGq6FcmUZhTZpAA0gkQtpmJsN7HG0FNadPykKogR0sbWvHz/AH46SMbqIw0ABisg8q62Exc9BP4jEPNcRWDpgFQJSRBWSJDAwb9frE4gZ/MqoqGoqOdV580g7wbAXmRv1xlviDjAVpvqDFgQ0QDGoRAEESY7qMNz4ak2k8Y+IShYSIixPYqCsx1E/icZb+EJkgL5iCAJny6AvvEfM+2JGW4clRdeYdxMQFIBiLahDEnbYCB9cWK5BKdMVKNGCi/xoQtpvcl4KnzLB/QJBjDlEtXHwY7K6BQhK0VLqIBUkkMGsOblB6ggD0ONlxDNrBVmUtsAZXvOk7n6n3xkPh2g6Ua9bUWnSpNgdVn3kAWKrfvhz7Y3htqRgdWm0r0HymRYqeh7nGojOfE1aabCWJueZtRt20KLiYuDt6Yz2SzDhVKuByqNriCRttsSB74vfiOqdBChoI5l1AwR1gSRBMb7fMYzeSqnTB+6IiPUkf5YizupZzB6ncGJMQDsB23/AGY0XCuH1lWm70iq83MdI3o1NlFyvaekYqeEZNSy/aADTkWmCZkW1ecSNh6+uNhX4mlSnTAYayzkopELFGpYx5rdfwG2M2f01fmPCcJhcJju4jBgwYAwYMGA9V4bU00KBBv9no+wH5a/qJ0yN4Frxi1p6UVgAFdSCmq4lleQSOxEEDUBGxknFVwvStLLvoJf7NTGqJAUF2iPU4lV6lOC6Qaki1xIBA/AKDPVmBx5W75RnzKsjKPPP8aJgaxeR1WxgEWI2mMcjlUK6xEgjmXSGvEi+8GDB9N8O5egQQARzEEqLwdMkx93a5npjnNjkIAcwQBpWegkl50gg3vE3GLKs6hqpmVVNNLkBEMe95mDPSRvb2wi5hdKhg1QgzDmYJ3Ckg7nqZgdLYhVqZAlYYHsD6dD67z9MPZDJvVYKOu57Ad7fTvbGrFn4uMtmg5FNEli0raCtgVMzBgllIIAIIvizpcD0ppNQrIAMoBAk2CqSVBt07dsNUV+zJ+TDRsz81+/bSPQnHTZ8lSVJ2kLqPvI0i3Xr7+nK5O2Hpz5OpwzRqCVIDLEFD07Qe8Hrt9a7N8BqhTo0snvJFgCNO8yB33m9gFp5snSBM+ckiQBHYSRO1p/DHVHjJUEgcoMe0ehM9AN/ljEuTd9PFETKKGKxBJiCZtA6dSZ6xJWb9HUVUQHSqGm/NLE6j1geUJAHc23xP8A9oCoIcK4A817X6FRMgzuZ22w7w34fFRuRSqQJkGB6ibTYRY9MdJl8MZen0g5fPeM4povMA0aV1EydLAGYCi1+4npjQ8G+HCpD1Smrss7mJMbzIXebCPXF5wrhFPLoQiHu7AKSxjeFBPyAGwxPerySmh1YCC1hf2B6dxjrMPlx32XM6ACCqt3V9z1tqEGDGM7xPNlARSIVeY6AoFwCSI77bWMRFwRI4lmyVAhIMqQDO45SD0uIj9Idr4j4l4wTNNNTOwBWJkDe56RvPYGcKsn244z8QIUgkXm0mRqY7953AmAGAxF4Ll2qVKdapTVxI0Ix0ixB1tytIHQAEzuOh5pZE0WVzGu2piLLqF1CncCWB9TvFsTsxnCYYMpYcp1OxJKyIkGYYaYkevY4i7WPiKJ1OmtT54JVNJOkaGCwbiI+hjD+U4kaqufENMOVJnSypoYMthpKkkGAVN1mCtsUmTcnkOhFtJB1EFWnzLczEbXmTifTQihUg1VpnWgLIpkkAl2idV7ahDcgsdsZ6SGuOfEqACjSZRTHmLLJdmJ1vCnSS1zcdDiblVPgiorLa3OL3MrfmN4YWAmR2g0/wDB9C8JSNRA41Mr6CHjUQQwJCxqnUBB7bG1zWZD069Isq0l0qWghWZSu0FQrLqCg6SDoGrGuU+E0xWd4kC+kAG56i8kA7gx2mZv6YdocOV2R1Q60YEqbCoNSmNRBHNNie/vi5y3CKesgLAiIDlyTTMF0YwHBYjynl0mReMOZKgrA6dOlZqA8xIKgMVK2IkHYA2Mjri7Zsu+k7KKNCv4axUFqZZwpKiAsazBEwCY/VBvhuvSTVSC87LrLvoBhmo1DpNYjUTDeUnt0ie61d6eWZlpmI0VNLTpldoMneJGwJg7zjmtQaKLln8IvVWkjBQQopVeYqIIkQZInm9cc7vVdJ28TOEwuEx6nAYMGDAGDBgwHpvD8yypQUAQcnTkwTtUaw6bT19+mJ61bltA5SHkwJMsSt+WJnlmD03xG4WJpUOy5WkdvWr+kPa4PmO04k0KJa+xOkDSqiCIWRpOwgDYTIta/l268YkUAhuwUwII2g2UTBPvcg2PUmHU4i1LUqGoBrDaZkCVaVsbA8pBvacVpq6NKjTygk9Y1KJ2P6sgAeUGCJgzXGUpU2NMy2wY30wNhT2JJE6iBHYYcb5a1L0d4hlKjPqVSp2JKrzjVE+HubX1W3MR1d8JcvTKi7NAYqbTuANRE7fnT7Wx3l80DUTWWLgDTzWEIvf9Im/SLbDHGbpipLGWkRub9CbiY98ZyzrrhhIay9apDQHgCSFZhNttQ1CfmR+GOcrVDNKOqKVljJYL7sVH9kT79cQ82ZszKADA16omLkgSZ6Wjpa2HaeaEyZaSYAjedlWQB/nv3eVS6/DwuzNU13GnrF5BAOoR6D1IwxXJKroBpVJsFWxgTfodpt2+eG83rNVtR52AkMQ3XlXa+21/bGr+HeBONLukKQdS6iJkCNQQMfWNQ+eLMb8JcpET4e+G6maOqoSEIX8oFHPBAtPWBdsejJwlVQKCVUW5CQLdDoIj3jr9WGqAKQYQlRBSDfYQWBBsIExscQKuaq2FTTa6OkqCOpgyy23QllI2PbpjjxccsrUrMuUBDFioN2JJKx11dvbtcXxU5ziQVmjcRribkmzDuZ1Aj36reTU4mBIi2oRGwP02JIGxsw+WK47xMFlpgkqhJNwCq/diepGk+7HvdcvokQuNcfFNXRJJ1alHbykCZtBn8MUtLiNNZN2qtGpm/W8i3sBb3sbYtM9lEkyptJK73ke8iI+Y6Ycy2WRxZVqEc11uBA3vfr06ddsY5yeW/bt7U/8AtKq8qwRQJIgd/UX2IuY2t1wZTMAA/kw1hDTB9ztIMR398Tc1w1W1Gn4kcqiWspdtJUg9DYyLy3XbE7LcP8OAxA021N1hgCbyCdJ7iQp74vKaS42IVLIM8KU2It94ySNwLraQZ6COuL7hL1DS8KrVWmkSWCkwAwOloI5Tqkbdd5xGzGccsgpEBQCymVlTBHlk3JvEwdUXBOOa9aoHeCApkgFgRZgAIBMLZraepB2GMbtSbiRQ/JsRSekgWAjsNNODDE2HmPaSDcjD2TqaGFWmgqaFIVyIRCTLCTYCQLyfMdIEmGUzShGHhCfzzUMLEmIm4BJ5o239U4dPiakqrTJBUM7aTEWkgGTswtbpBE4sUxlcyVZWYJW0wktvIY6QpUyhAYsWM7i3XD2XhdUFQLnSQGaGhn81372hit8NvAbwkqJOkCRDTbSV5l3sL2tJmxI5q1NR5lqO4hZPNbmA3JuBabHce92U5WQO0roVTYTOkG7EgEnp6EzsRvhgUtNRAbFdSi4IP5CoSFIkEdbWt1xH4hmy7FekyrQTp1BRFwOnvu22JNJr01AKqpe2qebwHB5fKBcwVjaOmF8MY2vHThMKcJj1OQwYMGAMGDBgPVuF0majQ07DLUtyBMu4iT0G8emHS0Ac9/zSImYJJ3mzH6oOwDXC6wFHLqYIbL0TpmGbSapgTY/q9Sb2sZFIrUrKaQbQoADAllcCQCNcAg7R+j8seWzrbp8nlyAqkeJo3hSZAAAEc5v1EHb98ccDSHCrTZVOneTqIA1a7CQNRv3v6ScwAYlwQqwwKxsOi3EiSILCZ2x2tB4EsRB5wOWxkILcwhoI3IuZxOXSyqZM0aTQyMBcBgpnTMR6XA29fbDL8YIUQy6geu5Gwn8ZvjRtQCUjAOvUum4Uf+aW1CRYi0+2IdTKC8pIFgxXc9DpBAJgbmY0iJw6dZkoqmdUIUbSfWRNhPrv/rbDuTo1K1VaVNfEMcvh2CqtiZ6KCbk7mbk40eRqLQ0u3ggNJP5LU76Z5VaQCAT5pjm7kY3XBuGZdqQKUgorLJDAoXgCCQkXi8euOmOMZuaJ8L/C65clmpqzkyTMx3gad/fErOVq2XYNerSNipCgoZhdJAEkmOUjra8TJzT+GAUMrIXfU1MkgCCdxJFje+52xxnM5rUlgArJci3cH1BH4TjXhjezFbMJWpgrN1DwY5gfukdDte14nGSz/FyspKkIZWbnbbtBFvr3xznOKeBUK6oRi0iBadL2k2Gr9hxheNcXNRjomAIt0A7xOM95L4XHFviVuZaZmSDJPoJ9hZT6Yi0crUCSygT5mc6TYmwBFtz336YZ4Vwp7NOlpsT0PSALgz8/TFxmsqQi/klHS8kG/RmOowOt9xcYjcl8mUqmpTgDSVjnvEWAFrkx6/TCDOhgqqkFR5hJJ9iSWA+Z/dh4ZfkKKRCkFiZEE2CyxgE/mqp63F8VlHK1XcgF9I0mQbTsTA5jqOx9h7Z4ytc9JY4johg0Ab+th0iR/eO+3fD+KLWMO9NWUEK7W1XET7Sbj9+IlTIVGgFZUi2kkkmbEtBttf1t0xV8S4LUQhoIBAvcAEyIk3ibSYm/zTCGWVbBarICCEVgYJI0xPNs3UxIKySdNrTjjWGVQum8Dz7GAdge0SARBjc4z9DOMNCksxC6XDBhAmV5jYggsJ7fI40dFGK69YBI1AG5aRK6SVuCCCR2bYYWWMylklRI5dgALR3XubG5kjvtgLyGJE3IaQN5kjSbACSYF4G52Bpg6rADzQb/AKIOog6ZPWNusGVzRaDodgYEwosCwLW6CCLyPu73xkpQGgEixMlQTFgRF+og3ncR3w82VJWNr+awEgmZUG95v1+c4jpWqaSzONoaVgeVQZ0jqJsN9JMCYMepSZhLuWAEBVn6kmIN426r1OE6vaW7c1cwBpVXUmD2NjYQTErEjte8gnHGWqk1acFSOcmBe9Gpud9+h6k2GBKECWMCN5AC6gCeUwFBF49D1Al7J1AGAIJLFoOqQAKNQyQby09D0sIvi3xUeQ4TCnCY9bgMGDBgDBgwYD1jgjjw8utQjwWy9EMDuJaqNYPRhaDuI7EgysrlGMio41rytOmDoOix/qnbELhjKtHLuajIRl6e2u8GoZhFIMdiRv8AWdmloVGqVdRYyHrDSwsYBqASuoz5hMDXqAGx82tx12WpnaatpXUZEmxMaUYz9Af3dcM18zqJRNBAO5J5hBJW0CPoZPqZn8O4d4xcUi4YAEhlgDULDUCxEiJFiLYvuE/C6EL48MQADSUnTee8Fh/niTBP+WaoPcKCS6kksxuAywdTEdREMIt7W2fBOD0mAaoyVHGljpblEhithvY7neBi4TLInKFCagAwjpBmTt85xWVslTy58akopgGGVFhWWyMpUW1Axf5jc43wkN1b5jJuCCSXRTJQ+YR1Uizfq2nudsQq9YeHqpvfSJAJ0uAJ1KTZDEEEWiQfRijnwh0pIWAwXZRYjTe6g3MAdAet8p8RcZULVS4BcnfaW8S3uDsPzj3xrf0i843xJCkErFWUdSemltPWxDKB6gnsMZTivxdFMoOZza19wuon+vqP1xmuIccqVmOiw1TPz6XveTh3LcH5UaCNYiSbzL9/RdXQbDrjOX61LEGqrVWLVCYN9IPreT9MXHDuEFvONOqwjqYncWAIm9+2JuVyiXUdTcG8ea2qNMRB3n3IjFiR4eoAgGTeDItqlSuwNu82tjnllvw1x+UCjwcaTpqsqGYUmw5oPliDFoPf0MV0ZhNICqxiJplZuoa5m1ug9e+L8oI1QCDfvEmD0kwpc9ZNwegjNBIhQu8hiIuY3B3mR2O9oOEyJKqHZzDFGhLkyCSYPv7SRYDti64Dwf7XqOghbKWf7xgljzXkEgCNgN8Nqb6d4k7X0xvA25oYR6ztjQcI+IKaLTy9SAYENtIZhLDfYFjA3vjeFmV7LuLmj8KUlkm5PYmNiPu7du1sc1OFoogUzESJJn1Mz02thqtx5U1rrICsVBOxAjUQP0b+b16YbpccWqCFYm0kCC0baYM6e1xMztjrrFndR3+HkqAtUGgnchySQLCC0nt7QOgxUcS4O1NYHMgBIhRrnffr7dPwxpsroqAqWYW/PJJtB2Ivfa2I1bM0kfQWYzsSzSNrEkwcS49LKyqOFiCOYd13sfKsadrxfpJjDdHMRpZVIdRKwAApgW0PZht2nf1xb5vLJ4wKeYyYUwBsDvYkz17euINSkALqHZCPKDvuukySbggE7adtyeF8rcomNn2ZGNWlRJ2HJomA0XBuLAbxcDrivCKElQSxgyvMoJva1xv6b7xfnNV0AYCxUjSBFzpOwsBcE2AG4O2EyuddzKxDSsRAA8pbUvysYicL3GZlqmqYupAEKATMRuJW4uNwfnvaUprFVADMGpMWH8VU2ncT0joPk8AQpFj0EA/eI1C1hpJ3/R+vFFl1U4ghg4EgSIpOZGmw5YHfuAYGMt2+Hj+EwuEx7XnGDBgwBgwYMB7D8OZCpVpZYLT1p4FLUxIgfxthN5NrgG3e4Ot4d8M00VBUbUzIykLZfIafWZPMoub9MeKZX4yroiIEoMKahVLUgTAmObrEn6nDh+OK/wDN5b/gjHDhW9x7JwTi6VKQQU8wKqKKbaFWFcKRIJIU7Ew1j27vVOICqfBq5amaqqGNRmUAQd10aySDeARAYd5PidP40rLOmllRJkxQUSe9uuD+GlbfwsrP9AvoP3D6DGtZfR090zOZq0SELJV08oOk6gLjUTqOo7dLmOpOKrinECKdQO6AsIk94gMQPVV22048hPxrWNzSys/0C44f4vqHehkz75dcS45U3G6zvxUbiCSBpCg2/NuR2EXsP352qlXM1NTydRLGdtv9D5DFGPilv+zZL/lkx0Pix/8As+TvH/26dNsXWX0bjdZbh9HWCrWXze62JtGx9duk4kai2jmANyoZCVh4tpUSYMiYNtpEz58Pi6oJihk77/8AV1vgb4uqHehkz75dcYvp5Vdz5eh0l0mGMyI1SLiDM3JYEydhBHqDiWaYuAmo3ggmPMGIOm0w28k2O4k48yb4xqnejlD/ANwvaP2YX+GVX+Zylv8A8C4ntVblHo71V1MCsFiCIHm2Ybi2pZaLztvM9BwGLVCq6blRClwCzEIWBUGbby3Mb2nzQ/F9Q70MntH8nXYbDCn4vqfzGT/5dcPaqco9JNIFxpVgkSA5DGBO+gdAYEk77HHDIpjUjHUAYIi9yYYi9+sSNMxN8edH4zrfzOU7/wAQuEPxjV/mcp3/AIhfX+8/U4ntZba54vRX4SArcnKxvqJO6iRqLExGruL+k4Z4jRqVGLJUIZW88gEAgtsY6durelsDT+Maq+WjlB7UFGE/hhV/mMpvP8Qu/f3xqYZxneO23ynC3Vl016im5JaAAJUSTfe52H3QL402YakqqKtavXdoA8ouDHKirq3/AEifc48jHxlV/mcp/wABcIvxfUG1DKD/AMOvTbGpMzc29FDTUMFoU2UzIsy6jB1ntt90TOBq5UqHUDeYgmbqwG0y1iDG5PUY84PxY5MnL5Od5+zpP1x1/DCr/MZT/gL1AB/YPoMOOTN02+SomqurUJBESfMJ1SSYvvcjdpEAiJuWpsSXR0QKoPO1rknSNN2ube3S2POh8X1BEUMnbb/q64T+Fr/9nyf/AC64zwyalxb1KQOpZZ9RPlELsSBJggRYiLn8O6NAU2QAkgl4kAaoo1AZWFg7dDYDtOMB/C+p/MZP/l1/11P1x0vxnWEaaWVUgEKVoKCoYEHSem5274ntZLyxZw4TCnCY9LkMGDBgDBgwYAwYMGAkZXJvUOmmju3ZFLH6DDmY4XWplRUpVULGFDIwLHsARc3G3fF1/wBHH/1PKf0o/YcT63EKVLI53LvVFV69ZWp01DEUijlnclgACRywL27Y55Z2Zak+v5rcxmtstm+GVaUeLSqUy22tCs+2oXw4eCZiQvgV9REgeE0kdwIuMavK6OIZMNXdhVyCgO25qZabAfpqeUT0a84Y+Cs+1bjGVdrc4VVGyIEIVB6AQMTndX7nk4zc/WWzfDatKPFpVKc7a0KzH6wGHaPBcw6hkoVmU7MtNiD7ECDjW5kDK8NzAZxWXO1AKejVopNSqEsWLgFahEDTFwAZIwvBuGnMcMy1JaqUmbPuFLki/gpABUHm7TEnrfC+rqb/AHS8GJo5N3fQiOz7aQpLW3GkXw6OFVtfhilV8SJ0aG1R30xMY13FeKLmONZdlRl0VqFJi4hmanUVWdh0JP7MTOFZSn/twMMxTLfa3OjTU1Trblkppn5xiX1bJ4+NnCfzph04NXJYChWJTzRTbl63tb54Zy2RqVCRTpu5AkhVLEDuQNsa/gDX4xv/ACep/wCuuGvilPA4fkKVKyV6Zr1SP945YABj10CwHScWep/Vx/zxtOPW2VzWRqU/4xHT9ZSvQHqOxB+eOqfDKrUzUFKoaYmXCMVEb8wEWwtXiLtRSixlKbMyA/dLhdQHYHSDHee+NJ8BVRWFfh7mFzafk5NlrU+emfnBB72xvLK447STd0zNDh9V1Zkp1HVfMyoSF9yBAwZrh1WkAalKogOxdCoPsSL4tMyrZfKeG0rUzD6nXqKdJiqgj1qaz/3YxsKHD0zGb4LSq3RsopIOx0mq4U+h0gfPGM/U49/Hf8LMNvPl4TXKaxRqlCJ1Cm0R31REeuO6PBMw4JShWYAkErTYwRYiw3HbDvFeLVamZeuxZauuQQYNODyqPzQsAADaMXnwXxWpX4rlWqMTNcvH3QXZnYgepJ/DtjWWVmO/xJJbpms5wqtSANWjVpgmAXRlBPaWAwv+ya2jxPBq6I1a/DbTHfVER641nwfSFfigy9bmomvUq+GbhmprUZRH7R1G+M9k+M1jnFzJYmqaocnuS1x+rHLHa2JM7evza3GIeU4ZWqgmlSq1ANyiM0f2RhutkqiMEdHVzEKykNfblN749Mr8Np0c1xujTK06YoAiZ0rqam5EKCYBJEAYoPjWr4OVymSf8pUpA1fG+7oq3VKbG7J62uuM4+rysmvP/my4ajK5zhlalHi0qlOdtaFZ9tQE4TN8Oq0o8WnUp6ttaFZ9tQvjYZMpxDKDx3K1cgvM8SamWnyj9NDZZtze8ZLi2fNaprIgQFRZkIiiEQT0A/eeuN45W9fXlLNIWDBgxtkYMGDAGDBgwBgwYMAYMGDAXvwdnBQzKVz4c0jqUO5UE7bhWJ9rY5z3D0eozLXy6hiTBqM0SZN/DH7MUs4MTjN7XfWmu4FWTL0sxTNTLv8AaKfhsfFZdKyDYeEbyNz9MNfDTLlMymY8XLuaZ1KviMBMEX/Jmd+kYy2DE4Tv9Ntjkc0iDMU2fLvQr3NNqrSjgytRXFOzC42uDBnHNavTOUXKrUoqEqmsr+OxOoqFvFEWgDaNsZDADicJ5XlW4r8SSpXoZmo2WNekULOtZlFU0yCrOvhHmsASCJw1lc5TTP8A20Pl58Q1dBrNGsknzeFOm+3447zfwpRIBSoafIW5irkgCfEaGCilNvEQuDqFhBxzl/g3Ls5UZ7ykgzRBmKlSnKhapLR4bOdoUg+z25/0cqXI5ylTOahqBGaRkP5duUMwcwfBuZG56fXDVDNIcuMtmHy1WmhLUSKrI9LV5gH8Mgqd4I3wtf4ZyulG+1FQ1NGsisSWoNVaxqLEFSoG/Ms9Tjqt8E0gDGcViEd7U7HSF2Yvpi5BaYUqRhwhyqqzmSpsAtOrlkQXvUZmJ7s3hifYADe18M5Xh/hurpmsuGRgynU1ipkHyd8SuC/DIrLUL1vCdKi0yhUHzMqyW1CLmAOsGNjEsfByws1mLFFYqtNDDEc1Iaqy6qibsLAKNRIkA60hn4hf7XmHrvXywLkcodoUARA5Pn7k4mcRz4c5VqVahSqZVFp03FZmspLAkeEOaSfTpGA/BFLpnAeVGtTtDGNWpnA0dm+9tvANefhlfFr0xVJ8LTB0KpIZC2phUqqKSqYViTILAEA2xnhOvxeVTuJ1MvWc1WGWWq3M+mu4puxMlvD8LUATeA4xH4C4y+aTMmrlnZG1hRUZRPypm3oIw3xv4cpZemzDMF3FwhpaJA8IGZfUjTUPKV/3ZmNhaZj4VyqDMEV9ekVTShlE6VYoJmW5hpNlkgxIgm8JrScrvaqjTmftFDM0Kbh/EX8ozFTM7+GJHoRtYzid41AVvtA+zeLOuPGfwg8zqFPwtUTfSXI+VsY6opBIO4MH5YScOMNtnw7PhBmvFrUKr5tStRzWZTdgxIHhG8j29MNHMK+VXL1qmWfw2Jo1PFYPTB3SfDIZJvHvEYyM4MThF5VreA1Uy6V0NTLv49M0mPissKSGkDwjeRufpjP57JhIIq0nk7IxJHvKjEHBjUxku02MGDBioMGDBgDBgwYAwYvqHCKTU6dXU+lpRriRV1qAotsUYP3s35uJdf4dootRmarCNECJZQy6iAVGwJPy6i+Me5G+FZbBjR5fgVJq1SlNQ+HpBYQLmoqMYI8oBLXiynbo+PhukQRrYHwwwcsAhJWm0SUFuZgIJuADE4nuYnCsrgxsK/w3l0YqWqkaoDBlgk1fCCXXzx+U/V+uGW4JlurVgYZoLLcU6uioo5btplgOsYT1MacKyuDGrPw/QCyTVJhbhlgMagpMt1vDSfUR3wVPhugCZquAJ57EHlqE2Ak6CoDe/S0vchwrKYMail8MoairrMGulMwQTod/D8QMLHnketsUuUyBqNCyAYudlBcLJPYEgY1jlMvDNxs8oODGgT4cBmakb203EKzFSJ81tvUHETinChRfTqLWmdtmZdr/AJs+xGNaRVYUYfNNex/tD+7HSU06hv7Q/wAOLoRicJiUaKnafqP7sceGvr9f8sTQYwYfNNfX6/5YUUl9fr/li6EfBiZToL1DH2YD/wBpxKTKUeviD+sP8OGhU4MWxytAfznpzD8eW2EGVox/vJ/WH+HE0KrBi1GWodfE+TD/AA4UZahH+9/tD/DhoVODFpRylJj98f1h/hw6+RoAXNSfcf4cBTYMWpytCN3n3H+HDD0aXTWfmB/7cBBwYleGnZvTmH92G/CHri6DODD/AII9cGJoWeT/AJN/4lP/AE3xLp/3YMGOF8/3dp4dt0/10wq7/P8AecGDEqHBt8v78Iv+vwwuDGvm/wCfY5br/rphB+7BgxPmNJvAf5Zlf6ZcRP8ApE/lCf0K/wD91MLgwn+7/ZL/AKGZG3yH7cPZTr7fuGDBj0uJk46XCYMAo2wmDBgDHSYMGAcwuEwYI6OFOwwYMBxhcGDASMl1xzmfNgwYio1bfHODBgEOFGDBijrBgwY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43" name="Picture 15"/>
          <p:cNvPicPr>
            <a:picLocks noChangeAspect="1" noChangeArrowheads="1"/>
          </p:cNvPicPr>
          <p:nvPr/>
        </p:nvPicPr>
        <p:blipFill>
          <a:blip r:embed="rId2" cstate="print"/>
          <a:srcRect/>
          <a:stretch>
            <a:fillRect/>
          </a:stretch>
        </p:blipFill>
        <p:spPr bwMode="auto">
          <a:xfrm>
            <a:off x="0" y="979487"/>
            <a:ext cx="4583521" cy="5878513"/>
          </a:xfrm>
          <a:prstGeom prst="rect">
            <a:avLst/>
          </a:prstGeom>
          <a:noFill/>
          <a:ln w="9525">
            <a:noFill/>
            <a:miter lim="800000"/>
            <a:headEnd/>
            <a:tailEnd/>
          </a:ln>
          <a:effectLst/>
        </p:spPr>
      </p:pic>
    </p:spTree>
  </p:cSld>
  <p:clrMapOvr>
    <a:masterClrMapping/>
  </p:clrMapOvr>
  <p:transition advTm="798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43"/>
                                        </p:tgtEl>
                                        <p:attrNameLst>
                                          <p:attrName>style.visibility</p:attrName>
                                        </p:attrNameLst>
                                      </p:cBhvr>
                                      <p:to>
                                        <p:strVal val="visible"/>
                                      </p:to>
                                    </p:set>
                                    <p:animEffect transition="in" filter="fade">
                                      <p:cBhvr>
                                        <p:cTn id="7" dur="2000"/>
                                        <p:tgtEl>
                                          <p:spTgt spid="22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22530" name="AutoShape 2" descr="data:image/jpeg;base64,/9j/4AAQSkZJRgABAQAAAQABAAD/2wCEAAkGBxQTEhUUEhQUFhUWGB4YGRgYGCEcHhoeGxYbGBoaIBgYICggGh0lHyAZITEiJSkrLi4uGCAzODMsNygtLysBCgoKDg0OGhAQGywkHyQsLCwsLCwsLCwsLCwsLCwsLCwsLCwsLCwsLCwsLCwsLCwsLCwsLCwtLCwsLCwsLCwsLP/AABEIANEA8QMBIgACEQEDEQH/xAAbAAABBQEBAAAAAAAAAAAAAAAAAQMEBQYCB//EAE0QAAIBAgQEBAMDBgsECQUAAAECEQMhAAQSMQUiQVETMmFxBoGRFEKhI1JicrHBFjM0U3OCktHS4fAVQ5OUByRUg4Sis8LxNURjZLL/xAAYAQEBAQEBAAAAAAAAAAAAAAAAAQIDBP/EACgRAQEAAgIBBQABAwUAAAAAAAABAhESITEDE0FRYaEigfAyM3HB0f/aAAwDAQACEQMRAD8A8NwYMGAMGDBgDBgwYAwYMGAMGDBgDBgwYAwYMGAMGDBgDBgwYAwYMGAMGDBgDBgwYAwYMGAMGDC4BMGDBgDBgwYAwYMGA9I4dk6fh0FXL5clqFN9T0tRZmZ9UtqHQC3viUuQQvAy2UggETQMmw1bH/X1jjI1Ip5YBgrHL0rnp/G3A9p+U4n0wa41htJix1GXgmRbr0m222PLWre0AZWmWCihlCT18G15g+fY/wB+Clk0JKnLZTV0HgHe0g8/vcHoO+JVerDszAWsLbDcTa/NIj09McMCArQpBvG8XbUJG0yDJ/bi6Z5VFehTDAfZ8pB75cyPTz77f5YWnlA22VykR5vBkGxIAKt7e34Yl1WbTaYHlNjY9/0hpB+ceuGUdiQQAWK6eaEPW94Hveb/ACw0vKuKOVQn+TZUrsNNCSSNxGv5TtY3jHT5OnIihkwCLaqBExufNYbevYNeHtbpyjTLpcEACDDE29gs+2/V2skS2ko4NnczA362ne1pgdCcZq8qiLkknT9mywaQL0LGe3PhGylMMR9nyh0iWihtyk/n9xGHgIhgAwJ3kWmWmTc79fQd8DoAoZu8TN9MwROwHLF42PecWJyoXhiFJGXypaJgUDzEaZAlt7ixNpAwJw6kUZhQyupSAV8C95vZ9tr/ALMP0kLTTbbQoZRHNCzIA3tPrAABx2y/lAjltM7gi03J0jy3ntttgsyqEuSpEwMtlZub0egE7ardR6EGYwV8lSnkoZMiJBNHpAO2ux7f/Iw+R4bExtMG0QNyImOx7T9EamoUGTqgNJ2IZTaYI2H0H0Luoj5RQhf7NlDJhR4EH8al/wAMI+WQEzQyYWARNE7wZ+/BBi1+oGHky0tp1RAnpAB5ovcQTc+t5nHQnnK6AJNt9IEkHVvEX9vxkWVGOXTVp+zZTv8AxHTe8uIJGn64cbJoDBy2UEsV/iZNiP0vWPfCtTqa9LNzNAIEC4sGIPYi5i045TLtrIJVp5rsSp26dbelx9Ma0b7IlClBnL5SxF/BtBm/nnp+IwpyaWihkYYwCaYWO8h3H4SLbnDi1WVJLb8oEaRZQYgRYSsHvG8WbSqAWUooInqdgCBaBFpnrbe9s3a7M1qCoebLZODMHwSB5ZEHWZtf16ScOCjRL6fByYH5xoGN7GNWqCLxHbuMP1Hc6geUljuYI5AdMbE2+UdMSOG5WSGQKrMxALEKOXwyIJ3kkAECTJiRirtX1csqqhbLZRS6BgGoGeYkDZyIgTv16YHyqgScrlVHc0OkT/OC8b9vXFx8RKqV3C840U9Mm4Cq4X2EgG/eeomvzbVIBkhBJgCYAJ6mDPMLW9rYqWoJFO8ZfJRIv4PQsFOz/wDzh7J0KTuqnLZUq4aStHSQPDqMsEsYMqP9bdIw2awvcAAWBht72/dO84kZWjproJuNVgf/ANdxt9L+wxLfKyPKjhMKcJj1OIwYMGAMGDBgPUOG1RoyynT/ACakZM7aqk+nQR6kYkvklgsZOjlkAXEABh72P9c+uI/CqjlKNNSumpk6SlSJN3qEkCP0VGJv2kuEEGFYLpCnmYCSPUXk3k+8Y8y5eXZKssrMxsTJETB0nbmIkdjiKaeoECAzdCCCJBX6RO07nC1iupigJTSAxsPOx+6LSDbfocc0gbzqgEEHSTBIJtJmBc/S9sRLDdNCFkHRuZibNcSJB6nYn6YdegbAE3BluoDEgm8bi0bW3sYa8JiZCiCDta0CLgR0BHYxHTHb0lViGZiwEAGLXFpBvaxMC3Q4okVhC6HKAN+aOYBhIjvIn2n1GGCZCsvKW6MJtF/oIuYmbRcFzJ65hC2qJPLqAgTAvZQoAkTYWnCtQljKm+5iZKuyGALkADrE6jeDbPYbqCKZsSZkLG+0RPeD7gi0YcywXUJIKqskxsNUkkG9hewJvaMM0Gl4YvbqUAIkGBeD2k+pw8csxV3sAQQBvYuJ7S1jAHSflo06qIBUtpIGmV6A6STzmxsAZGDNOFdmSIkjYyL+Uk2vtvMi/fHVUAr1BgMCF1GNXWdlKxf9KIEAYYGaRkAlQym50zIMQIttGwEe2+I1PBamkU7gcwmYgyCZERtzX9xviPQpwSwUuAwAtvN9pnciD1EyRiRTqBi97qIE+8TIjaNxblG1sNjNNJVSTpkRABOjcgARMgGBbmI7Q12rqvRBQk6dZNgeokSABMnzetxgr1YcVKa6QZY8s8syGuLjzCL2ufRo+HE1VDbDSTdTF4M/T5b3w99ngapIBBZgY2k7Ak28pnaSLdMPCmjl41nWSwteCVsYiQPMvbr1uZTQgKc9h06ncG3UQAZ3mO+HM1nPEBptdEmNFyQo5Nz2gb9BBMHEZW1VH0hlALTqEdLgKLDpt0A62xraybOUBGrSGIsVJIWeZdwekEzsbGCJnHVHKlASOaJlSSSYMRpibaQDMbzacd5aoSVUWBBBkX3llkjY3PziRfHFDQAUCltVleSDJgyQZDNZbTe57DEqJuW4bWrawiMbksdQCpABEzcdLR094vc1wArTooFZjT5mZWZdrAKWhQZKkEmTpHpDfwertTqioSZI9Tph1jYFhywRve0Ha0o5DVCro0Jy6gBNgCJ1DUrXQgzYmOmMZb+HTH9Z/jmQq1GVqagh0gBhp06Z8x8o1AtIP3jpNxahFToSelh8xEkdO+1j3OLz4vdyX8QnT0MQpJ2lZjfrEmd+goeHMzUljUIE9Opt9bd7gd8a1dM5a2crVRBuYgcpndlMT3G7De7C2JeUrEvTBLHz7mRApVIvE7RfrJjphMzmkAKFVLAai4USYkEh+wgWBjeQYjEfJ1JrUwV/Phm80ihU6doMdJicSzpZXlpwmFOEx63AYMGDAGDBgwHp2TqgUqGkjxRlqRUEdmqmfwJ+X1lJmdILMQrG4gbnUDc7fLcBh74Z4as08t+TV4y1O5IEAmoDcz+y0ze8SM1S0M5YaiLCnqMAKhYkidgNHUyCL2jHl01fKwzXEBXAVxTULcQoAt0EXIJBH9aRtOIq1VhWZhTLAuB+cTNMG3Q3Pv3vhnNeJPh1KaAqAFBP9VY1GGsBF7hhedjN5VmrHSsFEDnSCQDcqsfnQRHS4kDpaRzSqDSfDaIYEgjuysGk32mZtvAPTmrmrkMNrhgRPMSIIBgi42nf3mVkqLELZFWRY7FWBYcxvtbrAPtjriSpqBpgIAIZVkxJGkNqN7ETfvY2mStaR8xmHFlRgoAU6TJPUXWQJ2kX29scXYjxIlCxBbyqCWkQCbz7wQOww/ToPV5gxCmbSWk6DJG8ObkiLQPTHOUN+fmqSASRrIYgyRpmwKzaBDGOk23ocmpEhjzqZVk6SOUkgAwABtax9cOUz5lqSCDdQDJKORMDYT27nHFSsQFISQ0EUzLfdJBFoIM6oF95FrplKsazTABZie8gmdN9r6RaLg+uJKzYh5TNFmhSFJEWPQMSwgxaSbdkPpiVWy4UnSAUQsIFxIA7eYGd7em2GadLSZHNJu8WJ0gmB1EkmwEBgfXA9IMVDMyqXMAA80ML6YLRN9t+s418NcbBmldyzuFkAi1jywbjeSbg+vpabZ6SamUBQFUCF0wQTaBJg9eoM32MzmICpTl3JJYtqPQgSBMwT0A2HXEbN0tSiAUHNC2MmVCiwgGLnUJ3vfGaI1EkA6QBJNvMeswb3Fzbucc1tbgRCrAHKYFgTMWuJm3vAxIaksyzAdYCj31XBH/l6dxeTTqIUKqKjtcwRIgCZsoiVDQsddtosa0Zo0lVRyMGLC9+8RfdYEA+YSx+9jquFIJD+QmZIBY3HLq3N9x6bYu+E8HrVW11HVVZRz6JZ1lW8qnYXuYHS+w03DuFUKBBKrJmGdC0k9JPKCY2EE23jDW2e4wGWyr1CXYMioDDOpiGBUQLS0QwvA0z1GG6SKWVVQ0/6VgCIYXadKz6XuI6yfT81n4LNpWQvm2I+8RzCxtMWkjFDnalNwpdabgTzaRIJMagYmx+s9ZONabl2jfB9nrAQS2kgqwIbSWJ2Njfv0xoeJHShN5Ety6iR0Mb6j/djP8AwfQ1tU1LAYHSyB1kq8EgOWgA9rbi4nGgzmTYGGZKmwAZRqja5mZnoDG2EjO+2F+IwGVmem8kEAsYHK82Xv1kCe5AxS8PLPSQBiI1BYB6W39hEekzi9+J6bIr6UpwZ1NGnrNlAk9r2vis4bTCZVHWCQsnqVkiBYdTHbc3scPhL5M1ctDMIYgMAxiNOomVnaAT17bjDuVo6atI3kmoCB5VAoVIgm562MRIF9y4M2yeQSSsvqDKtwZkdd7k952w3k65arTlg13kjofBqkC0zud432tjN8VqV5ZhMGDHpcRgwYMAYMGDAenZZGahQ06YXK02YkjYs4AuLA3v3Hpi3q6waZpuTVLEs5gaRq3AiIhiDaOWegxVZPLs1HLsDCjK0wdjuam4HN6TtzdMSMj4arIpGdMSvXUCJGuADIVonck48zpZtz4zJdmFQkAkmCWgCVDX9LR9Nh19oayhtIB2CybG0EG9upI9umJtCnLeGQllmNgNXmBHWOdR0JPoMRKFQVOUIdJBHLHMJIG9yATt1BB6HCpLs5WDO7BXOkSx5QLM7SQQNo07bRjqEViAC7KdOp4PmBuZkEi0T2PW54SihLAKCSl4axkzEAyADIveI3x1RdY0k2G8kdCJ9dMHeB5fbCrEYXDXbwwfvcxXYFp6A7AA2HQxBdo6dRNVdQ1FVLrG0rdUi1vKTG+18Os9MqqrRMg7SpvYFbalnbseXcSYBnBULAKRTYlisCQBYGetrk+p+eV27z1GsaYZlqaD+eDc6uUCpAMyYAa+17DEIuHOo0hBJ2O0kFhoU9YiJnaNhiRW1kSWcIpEa2tH6kkgRtse2GwqaoRtjzEsBaJDKYuV2vG4NjtrydRoxlsi6qlIsrERJczB5uYNuD5tMAXG84pc/kdFVkQrUVWUsVBgXEgtEJupifvExM4b+zU6rU1NRdRUIS/3CLW2JtNvSOmJefyz0WFPWrqG1aUIKl5CklAARuBckXF98Xe4sQcxT0MdNTWo8xV2KkAfe73Um20CI6d5mhIAVpbyqoN5Op4ABIkkeXso23w8aCtAJgAgEiwuF02VSPvD1g364joilizAMuqSYIJtax0n7wEehPtlUrL5YIQa1MOCTZ2gbm0CQ0dACPNi34FwMNWaqF00QDIbZnB6HqohTJm9r3wZXhSFgGq6FcmUZhTZpAA0gkQtpmJsN7HG0FNadPykKogR0sbWvHz/AH46SMbqIw0ABisg8q62Exc9BP4jEPNcRWDpgFQJSRBWSJDAwb9frE4gZ/MqoqGoqOdV580g7wbAXmRv1xlviDjAVpvqDFgQ0QDGoRAEESY7qMNz4ak2k8Y+IShYSIixPYqCsx1E/icZb+EJkgL5iCAJny6AvvEfM+2JGW4clRdeYdxMQFIBiLahDEnbYCB9cWK5BKdMVKNGCi/xoQtpvcl4KnzLB/QJBjDlEtXHwY7K6BQhK0VLqIBUkkMGsOblB6ggD0ONlxDNrBVmUtsAZXvOk7n6n3xkPh2g6Ua9bUWnSpNgdVn3kAWKrfvhz7Y3htqRgdWm0r0HymRYqeh7nGojOfE1aabCWJueZtRt20KLiYuDt6Yz2SzDhVKuByqNriCRttsSB74vfiOqdBChoI5l1AwR1gSRBMb7fMYzeSqnTB+6IiPUkf5YizupZzB6ncGJMQDsB23/AGY0XCuH1lWm70iq83MdI3o1NlFyvaekYqeEZNSy/aADTkWmCZkW1ecSNh6+uNhX4mlSnTAYayzkopELFGpYx5rdfwG2M2f01fmPCcJhcJju4jBgwYAwYMGA9V4bU00KBBv9no+wH5a/qJ0yN4Frxi1p6UVgAFdSCmq4lleQSOxEEDUBGxknFVwvStLLvoJf7NTGqJAUF2iPU4lV6lOC6Qaki1xIBA/AKDPVmBx5W75RnzKsjKPPP8aJgaxeR1WxgEWI2mMcjlUK6xEgjmXSGvEi+8GDB9N8O5egQQARzEEqLwdMkx93a5npjnNjkIAcwQBpWegkl50gg3vE3GLKs6hqpmVVNNLkBEMe95mDPSRvb2wi5hdKhg1QgzDmYJ3Ckg7nqZgdLYhVqZAlYYHsD6dD67z9MPZDJvVYKOu57Ad7fTvbGrFn4uMtmg5FNEli0raCtgVMzBgllIIAIIvizpcD0ppNQrIAMoBAk2CqSVBt07dsNUV+zJ+TDRsz81+/bSPQnHTZ8lSVJ2kLqPvI0i3Xr7+nK5O2Hpz5OpwzRqCVIDLEFD07Qe8Hrt9a7N8BqhTo0snvJFgCNO8yB33m9gFp5snSBM+ckiQBHYSRO1p/DHVHjJUEgcoMe0ehM9AN/ljEuTd9PFETKKGKxBJiCZtA6dSZ6xJWb9HUVUQHSqGm/NLE6j1geUJAHc23xP8A9oCoIcK4A817X6FRMgzuZ22w7w34fFRuRSqQJkGB6ibTYRY9MdJl8MZen0g5fPeM4povMA0aV1EydLAGYCi1+4npjQ8G+HCpD1Smrss7mJMbzIXebCPXF5wrhFPLoQiHu7AKSxjeFBPyAGwxPerySmh1YCC1hf2B6dxjrMPlx32XM6ACCqt3V9z1tqEGDGM7xPNlARSIVeY6AoFwCSI77bWMRFwRI4lmyVAhIMqQDO45SD0uIj9Idr4j4l4wTNNNTOwBWJkDe56RvPYGcKsn244z8QIUgkXm0mRqY7953AmAGAxF4Ll2qVKdapTVxI0Ix0ixB1tytIHQAEzuOh5pZE0WVzGu2piLLqF1CncCWB9TvFsTsxnCYYMpYcp1OxJKyIkGYYaYkevY4i7WPiKJ1OmtT54JVNJOkaGCwbiI+hjD+U4kaqufENMOVJnSypoYMthpKkkGAVN1mCtsUmTcnkOhFtJB1EFWnzLczEbXmTifTQihUg1VpnWgLIpkkAl2idV7ahDcgsdsZ6SGuOfEqACjSZRTHmLLJdmJ1vCnSS1zcdDiblVPgiorLa3OL3MrfmN4YWAmR2g0/wDB9C8JSNRA41Mr6CHjUQQwJCxqnUBB7bG1zWZD069Isq0l0qWghWZSu0FQrLqCg6SDoGrGuU+E0xWd4kC+kAG56i8kA7gx2mZv6YdocOV2R1Q60YEqbCoNSmNRBHNNie/vi5y3CKesgLAiIDlyTTMF0YwHBYjynl0mReMOZKgrA6dOlZqA8xIKgMVK2IkHYA2Mjri7Zsu+k7KKNCv4axUFqZZwpKiAsazBEwCY/VBvhuvSTVSC87LrLvoBhmo1DpNYjUTDeUnt0ie61d6eWZlpmI0VNLTpldoMneJGwJg7zjmtQaKLln8IvVWkjBQQopVeYqIIkQZInm9cc7vVdJ28TOEwuEx6nAYMGDAGDBgwHpvD8yypQUAQcnTkwTtUaw6bT19+mJ61bltA5SHkwJMsSt+WJnlmD03xG4WJpUOy5WkdvWr+kPa4PmO04k0KJa+xOkDSqiCIWRpOwgDYTIta/l268YkUAhuwUwII2g2UTBPvcg2PUmHU4i1LUqGoBrDaZkCVaVsbA8pBvacVpq6NKjTygk9Y1KJ2P6sgAeUGCJgzXGUpU2NMy2wY30wNhT2JJE6iBHYYcb5a1L0d4hlKjPqVSp2JKrzjVE+HubX1W3MR1d8JcvTKi7NAYqbTuANRE7fnT7Wx3l80DUTWWLgDTzWEIvf9Im/SLbDHGbpipLGWkRub9CbiY98ZyzrrhhIay9apDQHgCSFZhNttQ1CfmR+GOcrVDNKOqKVljJYL7sVH9kT79cQ82ZszKADA16omLkgSZ6Wjpa2HaeaEyZaSYAjedlWQB/nv3eVS6/DwuzNU13GnrF5BAOoR6D1IwxXJKroBpVJsFWxgTfodpt2+eG83rNVtR52AkMQ3XlXa+21/bGr+HeBONLukKQdS6iJkCNQQMfWNQ+eLMb8JcpET4e+G6maOqoSEIX8oFHPBAtPWBdsejJwlVQKCVUW5CQLdDoIj3jr9WGqAKQYQlRBSDfYQWBBsIExscQKuaq2FTTa6OkqCOpgyy23QllI2PbpjjxccsrUrMuUBDFioN2JJKx11dvbtcXxU5ziQVmjcRribkmzDuZ1Aj36reTU4mBIi2oRGwP02JIGxsw+WK47xMFlpgkqhJNwCq/diepGk+7HvdcvokQuNcfFNXRJJ1alHbykCZtBn8MUtLiNNZN2qtGpm/W8i3sBb3sbYtM9lEkyptJK73ke8iI+Y6Ycy2WRxZVqEc11uBA3vfr06ddsY5yeW/bt7U/8AtKq8qwRQJIgd/UX2IuY2t1wZTMAA/kw1hDTB9ztIMR398Tc1w1W1Gn4kcqiWspdtJUg9DYyLy3XbE7LcP8OAxA021N1hgCbyCdJ7iQp74vKaS42IVLIM8KU2It94ySNwLraQZ6COuL7hL1DS8KrVWmkSWCkwAwOloI5Tqkbdd5xGzGccsgpEBQCymVlTBHlk3JvEwdUXBOOa9aoHeCApkgFgRZgAIBMLZraepB2GMbtSbiRQ/JsRSekgWAjsNNODDE2HmPaSDcjD2TqaGFWmgqaFIVyIRCTLCTYCQLyfMdIEmGUzShGHhCfzzUMLEmIm4BJ5o239U4dPiakqrTJBUM7aTEWkgGTswtbpBE4sUxlcyVZWYJW0wktvIY6QpUyhAYsWM7i3XD2XhdUFQLnSQGaGhn81372hit8NvAbwkqJOkCRDTbSV5l3sL2tJmxI5q1NR5lqO4hZPNbmA3JuBabHce92U5WQO0roVTYTOkG7EgEnp6EzsRvhgUtNRAbFdSi4IP5CoSFIkEdbWt1xH4hmy7FekyrQTp1BRFwOnvu22JNJr01AKqpe2qebwHB5fKBcwVjaOmF8MY2vHThMKcJj1OQwYMGAMGDBgPVuF0majQ07DLUtyBMu4iT0G8emHS0Ac9/zSImYJJ3mzH6oOwDXC6wFHLqYIbL0TpmGbSapgTY/q9Sb2sZFIrUrKaQbQoADAllcCQCNcAg7R+j8seWzrbp8nlyAqkeJo3hSZAAAEc5v1EHb98ccDSHCrTZVOneTqIA1a7CQNRv3v6ScwAYlwQqwwKxsOi3EiSILCZ2x2tB4EsRB5wOWxkILcwhoI3IuZxOXSyqZM0aTQyMBcBgpnTMR6XA29fbDL8YIUQy6geu5Gwn8ZvjRtQCUjAOvUum4Uf+aW1CRYi0+2IdTKC8pIFgxXc9DpBAJgbmY0iJw6dZkoqmdUIUbSfWRNhPrv/rbDuTo1K1VaVNfEMcvh2CqtiZ6KCbk7mbk40eRqLQ0u3ggNJP5LU76Z5VaQCAT5pjm7kY3XBuGZdqQKUgorLJDAoXgCCQkXi8euOmOMZuaJ8L/C65clmpqzkyTMx3gad/fErOVq2XYNerSNipCgoZhdJAEkmOUjra8TJzT+GAUMrIXfU1MkgCCdxJFje+52xxnM5rUlgArJci3cH1BH4TjXhjezFbMJWpgrN1DwY5gfukdDte14nGSz/FyspKkIZWbnbbtBFvr3xznOKeBUK6oRi0iBadL2k2Gr9hxheNcXNRjomAIt0A7xOM95L4XHFviVuZaZmSDJPoJ9hZT6Yi0crUCSygT5mc6TYmwBFtz336YZ4Vwp7NOlpsT0PSALgz8/TFxmsqQi/klHS8kG/RmOowOt9xcYjcl8mUqmpTgDSVjnvEWAFrkx6/TCDOhgqqkFR5hJJ9iSWA+Z/dh4ZfkKKRCkFiZEE2CyxgE/mqp63F8VlHK1XcgF9I0mQbTsTA5jqOx9h7Z4ytc9JY4johg0Ab+th0iR/eO+3fD+KLWMO9NWUEK7W1XET7Sbj9+IlTIVGgFZUi2kkkmbEtBttf1t0xV8S4LUQhoIBAvcAEyIk3ibSYm/zTCGWVbBarICCEVgYJI0xPNs3UxIKySdNrTjjWGVQum8Dz7GAdge0SARBjc4z9DOMNCksxC6XDBhAmV5jYggsJ7fI40dFGK69YBI1AG5aRK6SVuCCCR2bYYWWMylklRI5dgALR3XubG5kjvtgLyGJE3IaQN5kjSbACSYF4G52Bpg6rADzQb/AKIOog6ZPWNusGVzRaDodgYEwosCwLW6CCLyPu73xkpQGgEixMlQTFgRF+og3ncR3w82VJWNr+awEgmZUG95v1+c4jpWqaSzONoaVgeVQZ0jqJsN9JMCYMepSZhLuWAEBVn6kmIN426r1OE6vaW7c1cwBpVXUmD2NjYQTErEjte8gnHGWqk1acFSOcmBe9Gpud9+h6k2GBKECWMCN5AC6gCeUwFBF49D1Al7J1AGAIJLFoOqQAKNQyQby09D0sIvi3xUeQ4TCnCY9bgMGDBgDBgwYD1jgjjw8utQjwWy9EMDuJaqNYPRhaDuI7EgysrlGMio41rytOmDoOix/qnbELhjKtHLuajIRl6e2u8GoZhFIMdiRv8AWdmloVGqVdRYyHrDSwsYBqASuoz5hMDXqAGx82tx12WpnaatpXUZEmxMaUYz9Af3dcM18zqJRNBAO5J5hBJW0CPoZPqZn8O4d4xcUi4YAEhlgDULDUCxEiJFiLYvuE/C6EL48MQADSUnTee8Fh/niTBP+WaoPcKCS6kksxuAywdTEdREMIt7W2fBOD0mAaoyVHGljpblEhithvY7neBi4TLInKFCagAwjpBmTt85xWVslTy58akopgGGVFhWWyMpUW1Axf5jc43wkN1b5jJuCCSXRTJQ+YR1Uizfq2nudsQq9YeHqpvfSJAJ0uAJ1KTZDEEEWiQfRijnwh0pIWAwXZRYjTe6g3MAdAet8p8RcZULVS4BcnfaW8S3uDsPzj3xrf0i843xJCkErFWUdSemltPWxDKB6gnsMZTivxdFMoOZza19wuon+vqP1xmuIccqVmOiw1TPz6XveTh3LcH5UaCNYiSbzL9/RdXQbDrjOX61LEGqrVWLVCYN9IPreT9MXHDuEFvONOqwjqYncWAIm9+2JuVyiXUdTcG8ea2qNMRB3n3IjFiR4eoAgGTeDItqlSuwNu82tjnllvw1x+UCjwcaTpqsqGYUmw5oPliDFoPf0MV0ZhNICqxiJplZuoa5m1ug9e+L8oI1QCDfvEmD0kwpc9ZNwegjNBIhQu8hiIuY3B3mR2O9oOEyJKqHZzDFGhLkyCSYPv7SRYDti64Dwf7XqOghbKWf7xgljzXkEgCNgN8Nqb6d4k7X0xvA25oYR6ztjQcI+IKaLTy9SAYENtIZhLDfYFjA3vjeFmV7LuLmj8KUlkm5PYmNiPu7du1sc1OFoogUzESJJn1Mz02thqtx5U1rrICsVBOxAjUQP0b+b16YbpccWqCFYm0kCC0baYM6e1xMztjrrFndR3+HkqAtUGgnchySQLCC0nt7QOgxUcS4O1NYHMgBIhRrnffr7dPwxpsroqAqWYW/PJJtB2Ivfa2I1bM0kfQWYzsSzSNrEkwcS49LKyqOFiCOYd13sfKsadrxfpJjDdHMRpZVIdRKwAApgW0PZht2nf1xb5vLJ4wKeYyYUwBsDvYkz17euINSkALqHZCPKDvuukySbggE7adtyeF8rcomNn2ZGNWlRJ2HJomA0XBuLAbxcDrivCKElQSxgyvMoJva1xv6b7xfnNV0AYCxUjSBFzpOwsBcE2AG4O2EyuddzKxDSsRAA8pbUvysYicL3GZlqmqYupAEKATMRuJW4uNwfnvaUprFVADMGpMWH8VU2ncT0joPk8AQpFj0EA/eI1C1hpJ3/R+vFFl1U4ghg4EgSIpOZGmw5YHfuAYGMt2+Hj+EwuEx7XnGDBgwBgwYMB7D8OZCpVpZYLT1p4FLUxIgfxthN5NrgG3e4Ot4d8M00VBUbUzIykLZfIafWZPMoub9MeKZX4yroiIEoMKahVLUgTAmObrEn6nDh+OK/wDN5b/gjHDhW9x7JwTi6VKQQU8wKqKKbaFWFcKRIJIU7Ew1j27vVOICqfBq5amaqqGNRmUAQd10aySDeARAYd5PidP40rLOmllRJkxQUSe9uuD+GlbfwsrP9AvoP3D6DGtZfR090zOZq0SELJV08oOk6gLjUTqOo7dLmOpOKrinECKdQO6AsIk94gMQPVV22048hPxrWNzSys/0C44f4vqHehkz75dcS45U3G6zvxUbiCSBpCg2/NuR2EXsP352qlXM1NTydRLGdtv9D5DFGPilv+zZL/lkx0Pix/8As+TvH/26dNsXWX0bjdZbh9HWCrWXze62JtGx9duk4kai2jmANyoZCVh4tpUSYMiYNtpEz58Pi6oJihk77/8AV1vgb4uqHehkz75dcYvp5Vdz5eh0l0mGMyI1SLiDM3JYEydhBHqDiWaYuAmo3ggmPMGIOm0w28k2O4k48yb4xqnejlD/ANwvaP2YX+GVX+Zylv8A8C4ntVblHo71V1MCsFiCIHm2Ybi2pZaLztvM9BwGLVCq6blRClwCzEIWBUGbby3Mb2nzQ/F9Q70MntH8nXYbDCn4vqfzGT/5dcPaqco9JNIFxpVgkSA5DGBO+gdAYEk77HHDIpjUjHUAYIi9yYYi9+sSNMxN8edH4zrfzOU7/wAQuEPxjV/mcp3/AIhfX+8/U4ntZba54vRX4SArcnKxvqJO6iRqLExGruL+k4Z4jRqVGLJUIZW88gEAgtsY6durelsDT+Maq+WjlB7UFGE/hhV/mMpvP8Qu/f3xqYZxneO23ynC3Vl016im5JaAAJUSTfe52H3QL402YakqqKtavXdoA8ouDHKirq3/AEifc48jHxlV/mcp/wABcIvxfUG1DKD/AMOvTbGpMzc29FDTUMFoU2UzIsy6jB1ntt90TOBq5UqHUDeYgmbqwG0y1iDG5PUY84PxY5MnL5Od5+zpP1x1/DCr/MZT/gL1AB/YPoMOOTN02+SomqurUJBESfMJ1SSYvvcjdpEAiJuWpsSXR0QKoPO1rknSNN2ube3S2POh8X1BEUMnbb/q64T+Fr/9nyf/AC64zwyalxb1KQOpZZ9RPlELsSBJggRYiLn8O6NAU2QAkgl4kAaoo1AZWFg7dDYDtOMB/C+p/MZP/l1/11P1x0vxnWEaaWVUgEKVoKCoYEHSem5274ntZLyxZw4TCnCY9LkMGDBgDBgwYAwYMGAkZXJvUOmmju3ZFLH6DDmY4XWplRUpVULGFDIwLHsARc3G3fF1/wBHH/1PKf0o/YcT63EKVLI53LvVFV69ZWp01DEUijlnclgACRywL27Y55Z2Zak+v5rcxmtstm+GVaUeLSqUy22tCs+2oXw4eCZiQvgV9REgeE0kdwIuMavK6OIZMNXdhVyCgO25qZabAfpqeUT0a84Y+Cs+1bjGVdrc4VVGyIEIVB6AQMTndX7nk4zc/WWzfDatKPFpVKc7a0KzH6wGHaPBcw6hkoVmU7MtNiD7ECDjW5kDK8NzAZxWXO1AKejVopNSqEsWLgFahEDTFwAZIwvBuGnMcMy1JaqUmbPuFLki/gpABUHm7TEnrfC+rqb/AHS8GJo5N3fQiOz7aQpLW3GkXw6OFVtfhilV8SJ0aG1R30xMY13FeKLmONZdlRl0VqFJi4hmanUVWdh0JP7MTOFZSn/twMMxTLfa3OjTU1Trblkppn5xiX1bJ4+NnCfzph04NXJYChWJTzRTbl63tb54Zy2RqVCRTpu5AkhVLEDuQNsa/gDX4xv/ACep/wCuuGvilPA4fkKVKyV6Zr1SP945YABj10CwHScWep/Vx/zxtOPW2VzWRqU/4xHT9ZSvQHqOxB+eOqfDKrUzUFKoaYmXCMVEb8wEWwtXiLtRSixlKbMyA/dLhdQHYHSDHee+NJ8BVRWFfh7mFzafk5NlrU+emfnBB72xvLK447STd0zNDh9V1Zkp1HVfMyoSF9yBAwZrh1WkAalKogOxdCoPsSL4tMyrZfKeG0rUzD6nXqKdJiqgj1qaz/3YxsKHD0zGb4LSq3RsopIOx0mq4U+h0gfPGM/U49/Hf8LMNvPl4TXKaxRqlCJ1Cm0R31REeuO6PBMw4JShWYAkErTYwRYiw3HbDvFeLVamZeuxZauuQQYNODyqPzQsAADaMXnwXxWpX4rlWqMTNcvH3QXZnYgepJ/DtjWWVmO/xJJbpms5wqtSANWjVpgmAXRlBPaWAwv+ya2jxPBq6I1a/DbTHfVER641nwfSFfigy9bmomvUq+GbhmprUZRH7R1G+M9k+M1jnFzJYmqaocnuS1x+rHLHa2JM7evza3GIeU4ZWqgmlSq1ANyiM0f2RhutkqiMEdHVzEKykNfblN749Mr8Np0c1xujTK06YoAiZ0rqam5EKCYBJEAYoPjWr4OVymSf8pUpA1fG+7oq3VKbG7J62uuM4+rysmvP/my4ajK5zhlalHi0qlOdtaFZ9tQE4TN8Oq0o8WnUp6ttaFZ9tQvjYZMpxDKDx3K1cgvM8SamWnyj9NDZZtze8ZLi2fNaprIgQFRZkIiiEQT0A/eeuN45W9fXlLNIWDBgxtkYMGDAGDBgwBgwYMAYMGDAXvwdnBQzKVz4c0jqUO5UE7bhWJ9rY5z3D0eozLXy6hiTBqM0SZN/DH7MUs4MTjN7XfWmu4FWTL0sxTNTLv8AaKfhsfFZdKyDYeEbyNz9MNfDTLlMymY8XLuaZ1KviMBMEX/Jmd+kYy2DE4Tv9Ntjkc0iDMU2fLvQr3NNqrSjgytRXFOzC42uDBnHNavTOUXKrUoqEqmsr+OxOoqFvFEWgDaNsZDADicJ5XlW4r8SSpXoZmo2WNekULOtZlFU0yCrOvhHmsASCJw1lc5TTP8A20Pl58Q1dBrNGsknzeFOm+3447zfwpRIBSoafIW5irkgCfEaGCilNvEQuDqFhBxzl/g3Ls5UZ7ykgzRBmKlSnKhapLR4bOdoUg+z25/0cqXI5ylTOahqBGaRkP5duUMwcwfBuZG56fXDVDNIcuMtmHy1WmhLUSKrI9LV5gH8Mgqd4I3wtf4ZyulG+1FQ1NGsisSWoNVaxqLEFSoG/Ms9Tjqt8E0gDGcViEd7U7HSF2Yvpi5BaYUqRhwhyqqzmSpsAtOrlkQXvUZmJ7s3hifYADe18M5Xh/hurpmsuGRgynU1ipkHyd8SuC/DIrLUL1vCdKi0yhUHzMqyW1CLmAOsGNjEsfByws1mLFFYqtNDDEc1Iaqy6qibsLAKNRIkA60hn4hf7XmHrvXywLkcodoUARA5Pn7k4mcRz4c5VqVahSqZVFp03FZmspLAkeEOaSfTpGA/BFLpnAeVGtTtDGNWpnA0dm+9tvANefhlfFr0xVJ8LTB0KpIZC2phUqqKSqYViTILAEA2xnhOvxeVTuJ1MvWc1WGWWq3M+mu4puxMlvD8LUATeA4xH4C4y+aTMmrlnZG1hRUZRPypm3oIw3xv4cpZemzDMF3FwhpaJA8IGZfUjTUPKV/3ZmNhaZj4VyqDMEV9ekVTShlE6VYoJmW5hpNlkgxIgm8JrScrvaqjTmftFDM0Kbh/EX8ozFTM7+GJHoRtYzid41AVvtA+zeLOuPGfwg8zqFPwtUTfSXI+VsY6opBIO4MH5YScOMNtnw7PhBmvFrUKr5tStRzWZTdgxIHhG8j29MNHMK+VXL1qmWfw2Jo1PFYPTB3SfDIZJvHvEYyM4MThF5VreA1Uy6V0NTLv49M0mPissKSGkDwjeRufpjP57JhIIq0nk7IxJHvKjEHBjUxku02MGDBioMGDBgDBgwYAwYvqHCKTU6dXU+lpRriRV1qAotsUYP3s35uJdf4dootRmarCNECJZQy6iAVGwJPy6i+Me5G+FZbBjR5fgVJq1SlNQ+HpBYQLmoqMYI8oBLXiynbo+PhukQRrYHwwwcsAhJWm0SUFuZgIJuADE4nuYnCsrgxsK/w3l0YqWqkaoDBlgk1fCCXXzx+U/V+uGW4JlurVgYZoLLcU6uioo5btplgOsYT1MacKyuDGrPw/QCyTVJhbhlgMagpMt1vDSfUR3wVPhugCZquAJ57EHlqE2Ak6CoDe/S0vchwrKYMail8MoairrMGulMwQTod/D8QMLHnketsUuUyBqNCyAYudlBcLJPYEgY1jlMvDNxs8oODGgT4cBmakb203EKzFSJ81tvUHETinChRfTqLWmdtmZdr/AJs+xGNaRVYUYfNNex/tD+7HSU06hv7Q/wAOLoRicJiUaKnafqP7sceGvr9f8sTQYwYfNNfX6/5YUUl9fr/li6EfBiZToL1DH2YD/wBpxKTKUeviD+sP8OGhU4MWxytAfznpzD8eW2EGVox/vJ/WH+HE0KrBi1GWodfE+TD/AA4UZahH+9/tD/DhoVODFpRylJj98f1h/hw6+RoAXNSfcf4cBTYMWpytCN3n3H+HDD0aXTWfmB/7cBBwYleGnZvTmH92G/CHri6DODD/AII9cGJoWeT/AJN/4lP/AE3xLp/3YMGOF8/3dp4dt0/10wq7/P8AecGDEqHBt8v78Iv+vwwuDGvm/wCfY5br/rphB+7BgxPmNJvAf5Zlf6ZcRP8ApE/lCf0K/wD91MLgwn+7/ZL/AKGZG3yH7cPZTr7fuGDBj0uJk46XCYMAo2wmDBgDHSYMGAcwuEwYI6OFOwwYMBxhcGDASMl1xzmfNgwYio1bfHODBgEOFGDBijrBgwY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eg;base64,/9j/4AAQSkZJRgABAQAAAQABAAD/2wCEAAkGBxQTEhUUEhQUFhUWGB4YGRgYGCEcHhoeGxYbGBoaIBgYICggGh0lHyAZITEiJSkrLi4uGCAzODMsNygtLysBCgoKDg0OGhAQGywkHyQsLCwsLCwsLCwsLCwsLCwsLCwsLCwsLCwsLCwsLCwsLCwsLCwsLCwtLCwsLCwsLCwsLP/AABEIANEA8QMBIgACEQEDEQH/xAAbAAABBQEBAAAAAAAAAAAAAAAAAQMEBQYCB//EAE0QAAIBAgQEBAMDBgsECQUAAAECEQMhAAQSMQUiQVETMmFxBoGRFEKhI1JicrHBFjM0U3OCktHS4fAVQ5OUByRUg4Sis8LxNURjZLL/xAAYAQEBAQEBAAAAAAAAAAAAAAAAAQIDBP/EACgRAQEAAgIBBQABAwUAAAAAAAABAhESITEDE0FRYaEigfAyM3HB0f/aAAwDAQACEQMRAD8A8NwYMGAMGDBgDBgwYAwYMGAMGDBgDBgwYAwYMGAMGDBgDBgwYAwYMGAMGDBgDBgwYAwYMGAMGDC4BMGDBgDBgwYAwYMGA9I4dk6fh0FXL5clqFN9T0tRZmZ9UtqHQC3viUuQQvAy2UggETQMmw1bH/X1jjI1Ip5YBgrHL0rnp/G3A9p+U4n0wa41htJix1GXgmRbr0m222PLWre0AZWmWCihlCT18G15g+fY/wB+Clk0JKnLZTV0HgHe0g8/vcHoO+JVerDszAWsLbDcTa/NIj09McMCArQpBvG8XbUJG0yDJ/bi6Z5VFehTDAfZ8pB75cyPTz77f5YWnlA22VykR5vBkGxIAKt7e34Yl1WbTaYHlNjY9/0hpB+ceuGUdiQQAWK6eaEPW94Hveb/ACw0vKuKOVQn+TZUrsNNCSSNxGv5TtY3jHT5OnIihkwCLaqBExufNYbevYNeHtbpyjTLpcEACDDE29gs+2/V2skS2ko4NnczA362ne1pgdCcZq8qiLkknT9mywaQL0LGe3PhGylMMR9nyh0iWihtyk/n9xGHgIhgAwJ3kWmWmTc79fQd8DoAoZu8TN9MwROwHLF42PecWJyoXhiFJGXypaJgUDzEaZAlt7ixNpAwJw6kUZhQyupSAV8C95vZ9tr/ALMP0kLTTbbQoZRHNCzIA3tPrAABx2y/lAjltM7gi03J0jy3ntttgsyqEuSpEwMtlZub0egE7ardR6EGYwV8lSnkoZMiJBNHpAO2ux7f/Iw+R4bExtMG0QNyImOx7T9EamoUGTqgNJ2IZTaYI2H0H0Luoj5RQhf7NlDJhR4EH8al/wAMI+WQEzQyYWARNE7wZ+/BBi1+oGHky0tp1RAnpAB5ovcQTc+t5nHQnnK6AJNt9IEkHVvEX9vxkWVGOXTVp+zZTv8AxHTe8uIJGn64cbJoDBy2UEsV/iZNiP0vWPfCtTqa9LNzNAIEC4sGIPYi5i045TLtrIJVp5rsSp26dbelx9Ma0b7IlClBnL5SxF/BtBm/nnp+IwpyaWihkYYwCaYWO8h3H4SLbnDi1WVJLb8oEaRZQYgRYSsHvG8WbSqAWUooInqdgCBaBFpnrbe9s3a7M1qCoebLZODMHwSB5ZEHWZtf16ScOCjRL6fByYH5xoGN7GNWqCLxHbuMP1Hc6geUljuYI5AdMbE2+UdMSOG5WSGQKrMxALEKOXwyIJ3kkAECTJiRirtX1csqqhbLZRS6BgGoGeYkDZyIgTv16YHyqgScrlVHc0OkT/OC8b9vXFx8RKqV3C840U9Mm4Cq4X2EgG/eeomvzbVIBkhBJgCYAJ6mDPMLW9rYqWoJFO8ZfJRIv4PQsFOz/wDzh7J0KTuqnLZUq4aStHSQPDqMsEsYMqP9bdIw2awvcAAWBht72/dO84kZWjproJuNVgf/ANdxt9L+wxLfKyPKjhMKcJj1OIwYMGAMGDBgPUOG1RoyynT/ACakZM7aqk+nQR6kYkvklgsZOjlkAXEABh72P9c+uI/CqjlKNNSumpk6SlSJN3qEkCP0VGJv2kuEEGFYLpCnmYCSPUXk3k+8Y8y5eXZKssrMxsTJETB0nbmIkdjiKaeoECAzdCCCJBX6RO07nC1iupigJTSAxsPOx+6LSDbfocc0gbzqgEEHSTBIJtJmBc/S9sRLDdNCFkHRuZibNcSJB6nYn6YdegbAE3BluoDEgm8bi0bW3sYa8JiZCiCDta0CLgR0BHYxHTHb0lViGZiwEAGLXFpBvaxMC3Q4okVhC6HKAN+aOYBhIjvIn2n1GGCZCsvKW6MJtF/oIuYmbRcFzJ65hC2qJPLqAgTAvZQoAkTYWnCtQljKm+5iZKuyGALkADrE6jeDbPYbqCKZsSZkLG+0RPeD7gi0YcywXUJIKqskxsNUkkG9hewJvaMM0Gl4YvbqUAIkGBeD2k+pw8csxV3sAQQBvYuJ7S1jAHSflo06qIBUtpIGmV6A6STzmxsAZGDNOFdmSIkjYyL+Uk2vtvMi/fHVUAr1BgMCF1GNXWdlKxf9KIEAYYGaRkAlQym50zIMQIttGwEe2+I1PBamkU7gcwmYgyCZERtzX9xviPQpwSwUuAwAtvN9pnciD1EyRiRTqBi97qIE+8TIjaNxblG1sNjNNJVSTpkRABOjcgARMgGBbmI7Q12rqvRBQk6dZNgeokSABMnzetxgr1YcVKa6QZY8s8syGuLjzCL2ufRo+HE1VDbDSTdTF4M/T5b3w99ngapIBBZgY2k7Ak28pnaSLdMPCmjl41nWSwteCVsYiQPMvbr1uZTQgKc9h06ncG3UQAZ3mO+HM1nPEBptdEmNFyQo5Nz2gb9BBMHEZW1VH0hlALTqEdLgKLDpt0A62xraybOUBGrSGIsVJIWeZdwekEzsbGCJnHVHKlASOaJlSSSYMRpibaQDMbzacd5aoSVUWBBBkX3llkjY3PziRfHFDQAUCltVleSDJgyQZDNZbTe57DEqJuW4bWrawiMbksdQCpABEzcdLR094vc1wArTooFZjT5mZWZdrAKWhQZKkEmTpHpDfwertTqioSZI9Tph1jYFhywRve0Ha0o5DVCro0Jy6gBNgCJ1DUrXQgzYmOmMZb+HTH9Z/jmQq1GVqagh0gBhp06Z8x8o1AtIP3jpNxahFToSelh8xEkdO+1j3OLz4vdyX8QnT0MQpJ2lZjfrEmd+goeHMzUljUIE9Opt9bd7gd8a1dM5a2crVRBuYgcpndlMT3G7De7C2JeUrEvTBLHz7mRApVIvE7RfrJjphMzmkAKFVLAai4USYkEh+wgWBjeQYjEfJ1JrUwV/Phm80ihU6doMdJicSzpZXlpwmFOEx63AYMGDAGDBgwHp2TqgUqGkjxRlqRUEdmqmfwJ+X1lJmdILMQrG4gbnUDc7fLcBh74Z4as08t+TV4y1O5IEAmoDcz+y0ze8SM1S0M5YaiLCnqMAKhYkidgNHUyCL2jHl01fKwzXEBXAVxTULcQoAt0EXIJBH9aRtOIq1VhWZhTLAuB+cTNMG3Q3Pv3vhnNeJPh1KaAqAFBP9VY1GGsBF7hhedjN5VmrHSsFEDnSCQDcqsfnQRHS4kDpaRzSqDSfDaIYEgjuysGk32mZtvAPTmrmrkMNrhgRPMSIIBgi42nf3mVkqLELZFWRY7FWBYcxvtbrAPtjriSpqBpgIAIZVkxJGkNqN7ETfvY2mStaR8xmHFlRgoAU6TJPUXWQJ2kX29scXYjxIlCxBbyqCWkQCbz7wQOww/ToPV5gxCmbSWk6DJG8ObkiLQPTHOUN+fmqSASRrIYgyRpmwKzaBDGOk23ocmpEhjzqZVk6SOUkgAwABtax9cOUz5lqSCDdQDJKORMDYT27nHFSsQFISQ0EUzLfdJBFoIM6oF95FrplKsazTABZie8gmdN9r6RaLg+uJKzYh5TNFmhSFJEWPQMSwgxaSbdkPpiVWy4UnSAUQsIFxIA7eYGd7em2GadLSZHNJu8WJ0gmB1EkmwEBgfXA9IMVDMyqXMAA80ML6YLRN9t+s418NcbBmldyzuFkAi1jywbjeSbg+vpabZ6SamUBQFUCF0wQTaBJg9eoM32MzmICpTl3JJYtqPQgSBMwT0A2HXEbN0tSiAUHNC2MmVCiwgGLnUJ3vfGaI1EkA6QBJNvMeswb3Fzbucc1tbgRCrAHKYFgTMWuJm3vAxIaksyzAdYCj31XBH/l6dxeTTqIUKqKjtcwRIgCZsoiVDQsddtosa0Zo0lVRyMGLC9+8RfdYEA+YSx+9jquFIJD+QmZIBY3HLq3N9x6bYu+E8HrVW11HVVZRz6JZ1lW8qnYXuYHS+w03DuFUKBBKrJmGdC0k9JPKCY2EE23jDW2e4wGWyr1CXYMioDDOpiGBUQLS0QwvA0z1GG6SKWVVQ0/6VgCIYXadKz6XuI6yfT81n4LNpWQvm2I+8RzCxtMWkjFDnalNwpdabgTzaRIJMagYmx+s9ZONabl2jfB9nrAQS2kgqwIbSWJ2Njfv0xoeJHShN5Ety6iR0Mb6j/djP8AwfQ1tU1LAYHSyB1kq8EgOWgA9rbi4nGgzmTYGGZKmwAZRqja5mZnoDG2EjO+2F+IwGVmem8kEAsYHK82Xv1kCe5AxS8PLPSQBiI1BYB6W39hEekzi9+J6bIr6UpwZ1NGnrNlAk9r2vis4bTCZVHWCQsnqVkiBYdTHbc3scPhL5M1ctDMIYgMAxiNOomVnaAT17bjDuVo6atI3kmoCB5VAoVIgm562MRIF9y4M2yeQSSsvqDKtwZkdd7k952w3k65arTlg13kjofBqkC0zud432tjN8VqV5ZhMGDHpcRgwYMAYMGDAenZZGahQ06YXK02YkjYs4AuLA3v3Hpi3q6waZpuTVLEs5gaRq3AiIhiDaOWegxVZPLs1HLsDCjK0wdjuam4HN6TtzdMSMj4arIpGdMSvXUCJGuADIVonck48zpZtz4zJdmFQkAkmCWgCVDX9LR9Nh19oayhtIB2CybG0EG9upI9umJtCnLeGQllmNgNXmBHWOdR0JPoMRKFQVOUIdJBHLHMJIG9yATt1BB6HCpLs5WDO7BXOkSx5QLM7SQQNo07bRjqEViAC7KdOp4PmBuZkEi0T2PW54SihLAKCSl4axkzEAyADIveI3x1RdY0k2G8kdCJ9dMHeB5fbCrEYXDXbwwfvcxXYFp6A7AA2HQxBdo6dRNVdQ1FVLrG0rdUi1vKTG+18Os9MqqrRMg7SpvYFbalnbseXcSYBnBULAKRTYlisCQBYGetrk+p+eV27z1GsaYZlqaD+eDc6uUCpAMyYAa+17DEIuHOo0hBJ2O0kFhoU9YiJnaNhiRW1kSWcIpEa2tH6kkgRtse2GwqaoRtjzEsBaJDKYuV2vG4NjtrydRoxlsi6qlIsrERJczB5uYNuD5tMAXG84pc/kdFVkQrUVWUsVBgXEgtEJupifvExM4b+zU6rU1NRdRUIS/3CLW2JtNvSOmJefyz0WFPWrqG1aUIKl5CklAARuBckXF98Xe4sQcxT0MdNTWo8xV2KkAfe73Um20CI6d5mhIAVpbyqoN5Op4ABIkkeXso23w8aCtAJgAgEiwuF02VSPvD1g364joilizAMuqSYIJtax0n7wEehPtlUrL5YIQa1MOCTZ2gbm0CQ0dACPNi34FwMNWaqF00QDIbZnB6HqohTJm9r3wZXhSFgGq6FcmUZhTZpAA0gkQtpmJsN7HG0FNadPykKogR0sbWvHz/AH46SMbqIw0ABisg8q62Exc9BP4jEPNcRWDpgFQJSRBWSJDAwb9frE4gZ/MqoqGoqOdV580g7wbAXmRv1xlviDjAVpvqDFgQ0QDGoRAEESY7qMNz4ak2k8Y+IShYSIixPYqCsx1E/icZb+EJkgL5iCAJny6AvvEfM+2JGW4clRdeYdxMQFIBiLahDEnbYCB9cWK5BKdMVKNGCi/xoQtpvcl4KnzLB/QJBjDlEtXHwY7K6BQhK0VLqIBUkkMGsOblB6ggD0ONlxDNrBVmUtsAZXvOk7n6n3xkPh2g6Ua9bUWnSpNgdVn3kAWKrfvhz7Y3htqRgdWm0r0HymRYqeh7nGojOfE1aabCWJueZtRt20KLiYuDt6Yz2SzDhVKuByqNriCRttsSB74vfiOqdBChoI5l1AwR1gSRBMb7fMYzeSqnTB+6IiPUkf5YizupZzB6ncGJMQDsB23/AGY0XCuH1lWm70iq83MdI3o1NlFyvaekYqeEZNSy/aADTkWmCZkW1ecSNh6+uNhX4mlSnTAYayzkopELFGpYx5rdfwG2M2f01fmPCcJhcJju4jBgwYAwYMGA9V4bU00KBBv9no+wH5a/qJ0yN4Frxi1p6UVgAFdSCmq4lleQSOxEEDUBGxknFVwvStLLvoJf7NTGqJAUF2iPU4lV6lOC6Qaki1xIBA/AKDPVmBx5W75RnzKsjKPPP8aJgaxeR1WxgEWI2mMcjlUK6xEgjmXSGvEi+8GDB9N8O5egQQARzEEqLwdMkx93a5npjnNjkIAcwQBpWegkl50gg3vE3GLKs6hqpmVVNNLkBEMe95mDPSRvb2wi5hdKhg1QgzDmYJ3Ckg7nqZgdLYhVqZAlYYHsD6dD67z9MPZDJvVYKOu57Ad7fTvbGrFn4uMtmg5FNEli0raCtgVMzBgllIIAIIvizpcD0ppNQrIAMoBAk2CqSVBt07dsNUV+zJ+TDRsz81+/bSPQnHTZ8lSVJ2kLqPvI0i3Xr7+nK5O2Hpz5OpwzRqCVIDLEFD07Qe8Hrt9a7N8BqhTo0snvJFgCNO8yB33m9gFp5snSBM+ckiQBHYSRO1p/DHVHjJUEgcoMe0ehM9AN/ljEuTd9PFETKKGKxBJiCZtA6dSZ6xJWb9HUVUQHSqGm/NLE6j1geUJAHc23xP8A9oCoIcK4A817X6FRMgzuZ22w7w34fFRuRSqQJkGB6ibTYRY9MdJl8MZen0g5fPeM4povMA0aV1EydLAGYCi1+4npjQ8G+HCpD1Smrss7mJMbzIXebCPXF5wrhFPLoQiHu7AKSxjeFBPyAGwxPerySmh1YCC1hf2B6dxjrMPlx32XM6ACCqt3V9z1tqEGDGM7xPNlARSIVeY6AoFwCSI77bWMRFwRI4lmyVAhIMqQDO45SD0uIj9Idr4j4l4wTNNNTOwBWJkDe56RvPYGcKsn244z8QIUgkXm0mRqY7953AmAGAxF4Ll2qVKdapTVxI0Ix0ixB1tytIHQAEzuOh5pZE0WVzGu2piLLqF1CncCWB9TvFsTsxnCYYMpYcp1OxJKyIkGYYaYkevY4i7WPiKJ1OmtT54JVNJOkaGCwbiI+hjD+U4kaqufENMOVJnSypoYMthpKkkGAVN1mCtsUmTcnkOhFtJB1EFWnzLczEbXmTifTQihUg1VpnWgLIpkkAl2idV7ahDcgsdsZ6SGuOfEqACjSZRTHmLLJdmJ1vCnSS1zcdDiblVPgiorLa3OL3MrfmN4YWAmR2g0/wDB9C8JSNRA41Mr6CHjUQQwJCxqnUBB7bG1zWZD069Isq0l0qWghWZSu0FQrLqCg6SDoGrGuU+E0xWd4kC+kAG56i8kA7gx2mZv6YdocOV2R1Q60YEqbCoNSmNRBHNNie/vi5y3CKesgLAiIDlyTTMF0YwHBYjynl0mReMOZKgrA6dOlZqA8xIKgMVK2IkHYA2Mjri7Zsu+k7KKNCv4axUFqZZwpKiAsazBEwCY/VBvhuvSTVSC87LrLvoBhmo1DpNYjUTDeUnt0ie61d6eWZlpmI0VNLTpldoMneJGwJg7zjmtQaKLln8IvVWkjBQQopVeYqIIkQZInm9cc7vVdJ28TOEwuEx6nAYMGDAGDBgwHpvD8yypQUAQcnTkwTtUaw6bT19+mJ61bltA5SHkwJMsSt+WJnlmD03xG4WJpUOy5WkdvWr+kPa4PmO04k0KJa+xOkDSqiCIWRpOwgDYTIta/l268YkUAhuwUwII2g2UTBPvcg2PUmHU4i1LUqGoBrDaZkCVaVsbA8pBvacVpq6NKjTygk9Y1KJ2P6sgAeUGCJgzXGUpU2NMy2wY30wNhT2JJE6iBHYYcb5a1L0d4hlKjPqVSp2JKrzjVE+HubX1W3MR1d8JcvTKi7NAYqbTuANRE7fnT7Wx3l80DUTWWLgDTzWEIvf9Im/SLbDHGbpipLGWkRub9CbiY98ZyzrrhhIay9apDQHgCSFZhNttQ1CfmR+GOcrVDNKOqKVljJYL7sVH9kT79cQ82ZszKADA16omLkgSZ6Wjpa2HaeaEyZaSYAjedlWQB/nv3eVS6/DwuzNU13GnrF5BAOoR6D1IwxXJKroBpVJsFWxgTfodpt2+eG83rNVtR52AkMQ3XlXa+21/bGr+HeBONLukKQdS6iJkCNQQMfWNQ+eLMb8JcpET4e+G6maOqoSEIX8oFHPBAtPWBdsejJwlVQKCVUW5CQLdDoIj3jr9WGqAKQYQlRBSDfYQWBBsIExscQKuaq2FTTa6OkqCOpgyy23QllI2PbpjjxccsrUrMuUBDFioN2JJKx11dvbtcXxU5ziQVmjcRribkmzDuZ1Aj36reTU4mBIi2oRGwP02JIGxsw+WK47xMFlpgkqhJNwCq/diepGk+7HvdcvokQuNcfFNXRJJ1alHbykCZtBn8MUtLiNNZN2qtGpm/W8i3sBb3sbYtM9lEkyptJK73ke8iI+Y6Ycy2WRxZVqEc11uBA3vfr06ddsY5yeW/bt7U/8AtKq8qwRQJIgd/UX2IuY2t1wZTMAA/kw1hDTB9ztIMR398Tc1w1W1Gn4kcqiWspdtJUg9DYyLy3XbE7LcP8OAxA021N1hgCbyCdJ7iQp74vKaS42IVLIM8KU2It94ySNwLraQZ6COuL7hL1DS8KrVWmkSWCkwAwOloI5Tqkbdd5xGzGccsgpEBQCymVlTBHlk3JvEwdUXBOOa9aoHeCApkgFgRZgAIBMLZraepB2GMbtSbiRQ/JsRSekgWAjsNNODDE2HmPaSDcjD2TqaGFWmgqaFIVyIRCTLCTYCQLyfMdIEmGUzShGHhCfzzUMLEmIm4BJ5o239U4dPiakqrTJBUM7aTEWkgGTswtbpBE4sUxlcyVZWYJW0wktvIY6QpUyhAYsWM7i3XD2XhdUFQLnSQGaGhn81372hit8NvAbwkqJOkCRDTbSV5l3sL2tJmxI5q1NR5lqO4hZPNbmA3JuBabHce92U5WQO0roVTYTOkG7EgEnp6EzsRvhgUtNRAbFdSi4IP5CoSFIkEdbWt1xH4hmy7FekyrQTp1BRFwOnvu22JNJr01AKqpe2qebwHB5fKBcwVjaOmF8MY2vHThMKcJj1OQwYMGAMGDBgPVuF0majQ07DLUtyBMu4iT0G8emHS0Ac9/zSImYJJ3mzH6oOwDXC6wFHLqYIbL0TpmGbSapgTY/q9Sb2sZFIrUrKaQbQoADAllcCQCNcAg7R+j8seWzrbp8nlyAqkeJo3hSZAAAEc5v1EHb98ccDSHCrTZVOneTqIA1a7CQNRv3v6ScwAYlwQqwwKxsOi3EiSILCZ2x2tB4EsRB5wOWxkILcwhoI3IuZxOXSyqZM0aTQyMBcBgpnTMR6XA29fbDL8YIUQy6geu5Gwn8ZvjRtQCUjAOvUum4Uf+aW1CRYi0+2IdTKC8pIFgxXc9DpBAJgbmY0iJw6dZkoqmdUIUbSfWRNhPrv/rbDuTo1K1VaVNfEMcvh2CqtiZ6KCbk7mbk40eRqLQ0u3ggNJP5LU76Z5VaQCAT5pjm7kY3XBuGZdqQKUgorLJDAoXgCCQkXi8euOmOMZuaJ8L/C65clmpqzkyTMx3gad/fErOVq2XYNerSNipCgoZhdJAEkmOUjra8TJzT+GAUMrIXfU1MkgCCdxJFje+52xxnM5rUlgArJci3cH1BH4TjXhjezFbMJWpgrN1DwY5gfukdDte14nGSz/FyspKkIZWbnbbtBFvr3xznOKeBUK6oRi0iBadL2k2Gr9hxheNcXNRjomAIt0A7xOM95L4XHFviVuZaZmSDJPoJ9hZT6Yi0crUCSygT5mc6TYmwBFtz336YZ4Vwp7NOlpsT0PSALgz8/TFxmsqQi/klHS8kG/RmOowOt9xcYjcl8mUqmpTgDSVjnvEWAFrkx6/TCDOhgqqkFR5hJJ9iSWA+Z/dh4ZfkKKRCkFiZEE2CyxgE/mqp63F8VlHK1XcgF9I0mQbTsTA5jqOx9h7Z4ytc9JY4johg0Ab+th0iR/eO+3fD+KLWMO9NWUEK7W1XET7Sbj9+IlTIVGgFZUi2kkkmbEtBttf1t0xV8S4LUQhoIBAvcAEyIk3ibSYm/zTCGWVbBarICCEVgYJI0xPNs3UxIKySdNrTjjWGVQum8Dz7GAdge0SARBjc4z9DOMNCksxC6XDBhAmV5jYggsJ7fI40dFGK69YBI1AG5aRK6SVuCCCR2bYYWWMylklRI5dgALR3XubG5kjvtgLyGJE3IaQN5kjSbACSYF4G52Bpg6rADzQb/AKIOog6ZPWNusGVzRaDodgYEwosCwLW6CCLyPu73xkpQGgEixMlQTFgRF+og3ncR3w82VJWNr+awEgmZUG95v1+c4jpWqaSzONoaVgeVQZ0jqJsN9JMCYMepSZhLuWAEBVn6kmIN426r1OE6vaW7c1cwBpVXUmD2NjYQTErEjte8gnHGWqk1acFSOcmBe9Gpud9+h6k2GBKECWMCN5AC6gCeUwFBF49D1Al7J1AGAIJLFoOqQAKNQyQby09D0sIvi3xUeQ4TCnCY9bgMGDBgDBgwYD1jgjjw8utQjwWy9EMDuJaqNYPRhaDuI7EgysrlGMio41rytOmDoOix/qnbELhjKtHLuajIRl6e2u8GoZhFIMdiRv8AWdmloVGqVdRYyHrDSwsYBqASuoz5hMDXqAGx82tx12WpnaatpXUZEmxMaUYz9Af3dcM18zqJRNBAO5J5hBJW0CPoZPqZn8O4d4xcUi4YAEhlgDULDUCxEiJFiLYvuE/C6EL48MQADSUnTee8Fh/niTBP+WaoPcKCS6kksxuAywdTEdREMIt7W2fBOD0mAaoyVHGljpblEhithvY7neBi4TLInKFCagAwjpBmTt85xWVslTy58akopgGGVFhWWyMpUW1Axf5jc43wkN1b5jJuCCSXRTJQ+YR1Uizfq2nudsQq9YeHqpvfSJAJ0uAJ1KTZDEEEWiQfRijnwh0pIWAwXZRYjTe6g3MAdAet8p8RcZULVS4BcnfaW8S3uDsPzj3xrf0i843xJCkErFWUdSemltPWxDKB6gnsMZTivxdFMoOZza19wuon+vqP1xmuIccqVmOiw1TPz6XveTh3LcH5UaCNYiSbzL9/RdXQbDrjOX61LEGqrVWLVCYN9IPreT9MXHDuEFvONOqwjqYncWAIm9+2JuVyiXUdTcG8ea2qNMRB3n3IjFiR4eoAgGTeDItqlSuwNu82tjnllvw1x+UCjwcaTpqsqGYUmw5oPliDFoPf0MV0ZhNICqxiJplZuoa5m1ug9e+L8oI1QCDfvEmD0kwpc9ZNwegjNBIhQu8hiIuY3B3mR2O9oOEyJKqHZzDFGhLkyCSYPv7SRYDti64Dwf7XqOghbKWf7xgljzXkEgCNgN8Nqb6d4k7X0xvA25oYR6ztjQcI+IKaLTy9SAYENtIZhLDfYFjA3vjeFmV7LuLmj8KUlkm5PYmNiPu7du1sc1OFoogUzESJJn1Mz02thqtx5U1rrICsVBOxAjUQP0b+b16YbpccWqCFYm0kCC0baYM6e1xMztjrrFndR3+HkqAtUGgnchySQLCC0nt7QOgxUcS4O1NYHMgBIhRrnffr7dPwxpsroqAqWYW/PJJtB2Ivfa2I1bM0kfQWYzsSzSNrEkwcS49LKyqOFiCOYd13sfKsadrxfpJjDdHMRpZVIdRKwAApgW0PZht2nf1xb5vLJ4wKeYyYUwBsDvYkz17euINSkALqHZCPKDvuukySbggE7adtyeF8rcomNn2ZGNWlRJ2HJomA0XBuLAbxcDrivCKElQSxgyvMoJva1xv6b7xfnNV0AYCxUjSBFzpOwsBcE2AG4O2EyuddzKxDSsRAA8pbUvysYicL3GZlqmqYupAEKATMRuJW4uNwfnvaUprFVADMGpMWH8VU2ncT0joPk8AQpFj0EA/eI1C1hpJ3/R+vFFl1U4ghg4EgSIpOZGmw5YHfuAYGMt2+Hj+EwuEx7XnGDBgwBgwYMB7D8OZCpVpZYLT1p4FLUxIgfxthN5NrgG3e4Ot4d8M00VBUbUzIykLZfIafWZPMoub9MeKZX4yroiIEoMKahVLUgTAmObrEn6nDh+OK/wDN5b/gjHDhW9x7JwTi6VKQQU8wKqKKbaFWFcKRIJIU7Ew1j27vVOICqfBq5amaqqGNRmUAQd10aySDeARAYd5PidP40rLOmllRJkxQUSe9uuD+GlbfwsrP9AvoP3D6DGtZfR090zOZq0SELJV08oOk6gLjUTqOo7dLmOpOKrinECKdQO6AsIk94gMQPVV22048hPxrWNzSys/0C44f4vqHehkz75dcS45U3G6zvxUbiCSBpCg2/NuR2EXsP352qlXM1NTydRLGdtv9D5DFGPilv+zZL/lkx0Pix/8As+TvH/26dNsXWX0bjdZbh9HWCrWXze62JtGx9duk4kai2jmANyoZCVh4tpUSYMiYNtpEz58Pi6oJihk77/8AV1vgb4uqHehkz75dcYvp5Vdz5eh0l0mGMyI1SLiDM3JYEydhBHqDiWaYuAmo3ggmPMGIOm0w28k2O4k48yb4xqnejlD/ANwvaP2YX+GVX+Zylv8A8C4ntVblHo71V1MCsFiCIHm2Ybi2pZaLztvM9BwGLVCq6blRClwCzEIWBUGbby3Mb2nzQ/F9Q70MntH8nXYbDCn4vqfzGT/5dcPaqco9JNIFxpVgkSA5DGBO+gdAYEk77HHDIpjUjHUAYIi9yYYi9+sSNMxN8edH4zrfzOU7/wAQuEPxjV/mcp3/AIhfX+8/U4ntZba54vRX4SArcnKxvqJO6iRqLExGruL+k4Z4jRqVGLJUIZW88gEAgtsY6durelsDT+Maq+WjlB7UFGE/hhV/mMpvP8Qu/f3xqYZxneO23ynC3Vl016im5JaAAJUSTfe52H3QL402YakqqKtavXdoA8ouDHKirq3/AEifc48jHxlV/mcp/wABcIvxfUG1DKD/AMOvTbGpMzc29FDTUMFoU2UzIsy6jB1ntt90TOBq5UqHUDeYgmbqwG0y1iDG5PUY84PxY5MnL5Od5+zpP1x1/DCr/MZT/gL1AB/YPoMOOTN02+SomqurUJBESfMJ1SSYvvcjdpEAiJuWpsSXR0QKoPO1rknSNN2ube3S2POh8X1BEUMnbb/q64T+Fr/9nyf/AC64zwyalxb1KQOpZZ9RPlELsSBJggRYiLn8O6NAU2QAkgl4kAaoo1AZWFg7dDYDtOMB/C+p/MZP/l1/11P1x0vxnWEaaWVUgEKVoKCoYEHSem5274ntZLyxZw4TCnCY9LkMGDBgDBgwYAwYMGAkZXJvUOmmju3ZFLH6DDmY4XWplRUpVULGFDIwLHsARc3G3fF1/wBHH/1PKf0o/YcT63EKVLI53LvVFV69ZWp01DEUijlnclgACRywL27Y55Z2Zak+v5rcxmtstm+GVaUeLSqUy22tCs+2oXw4eCZiQvgV9REgeE0kdwIuMavK6OIZMNXdhVyCgO25qZabAfpqeUT0a84Y+Cs+1bjGVdrc4VVGyIEIVB6AQMTndX7nk4zc/WWzfDatKPFpVKc7a0KzH6wGHaPBcw6hkoVmU7MtNiD7ECDjW5kDK8NzAZxWXO1AKejVopNSqEsWLgFahEDTFwAZIwvBuGnMcMy1JaqUmbPuFLki/gpABUHm7TEnrfC+rqb/AHS8GJo5N3fQiOz7aQpLW3GkXw6OFVtfhilV8SJ0aG1R30xMY13FeKLmONZdlRl0VqFJi4hmanUVWdh0JP7MTOFZSn/twMMxTLfa3OjTU1Trblkppn5xiX1bJ4+NnCfzph04NXJYChWJTzRTbl63tb54Zy2RqVCRTpu5AkhVLEDuQNsa/gDX4xv/ACep/wCuuGvilPA4fkKVKyV6Zr1SP945YABj10CwHScWep/Vx/zxtOPW2VzWRqU/4xHT9ZSvQHqOxB+eOqfDKrUzUFKoaYmXCMVEb8wEWwtXiLtRSixlKbMyA/dLhdQHYHSDHee+NJ8BVRWFfh7mFzafk5NlrU+emfnBB72xvLK447STd0zNDh9V1Zkp1HVfMyoSF9yBAwZrh1WkAalKogOxdCoPsSL4tMyrZfKeG0rUzD6nXqKdJiqgj1qaz/3YxsKHD0zGb4LSq3RsopIOx0mq4U+h0gfPGM/U49/Hf8LMNvPl4TXKaxRqlCJ1Cm0R31REeuO6PBMw4JShWYAkErTYwRYiw3HbDvFeLVamZeuxZauuQQYNODyqPzQsAADaMXnwXxWpX4rlWqMTNcvH3QXZnYgepJ/DtjWWVmO/xJJbpms5wqtSANWjVpgmAXRlBPaWAwv+ya2jxPBq6I1a/DbTHfVER641nwfSFfigy9bmomvUq+GbhmprUZRH7R1G+M9k+M1jnFzJYmqaocnuS1x+rHLHa2JM7evza3GIeU4ZWqgmlSq1ANyiM0f2RhutkqiMEdHVzEKykNfblN749Mr8Np0c1xujTK06YoAiZ0rqam5EKCYBJEAYoPjWr4OVymSf8pUpA1fG+7oq3VKbG7J62uuM4+rysmvP/my4ajK5zhlalHi0qlOdtaFZ9tQE4TN8Oq0o8WnUp6ttaFZ9tQvjYZMpxDKDx3K1cgvM8SamWnyj9NDZZtze8ZLi2fNaprIgQFRZkIiiEQT0A/eeuN45W9fXlLNIWDBgxtkYMGDAGDBgwBgwYMAYMGDAXvwdnBQzKVz4c0jqUO5UE7bhWJ9rY5z3D0eozLXy6hiTBqM0SZN/DH7MUs4MTjN7XfWmu4FWTL0sxTNTLv8AaKfhsfFZdKyDYeEbyNz9MNfDTLlMymY8XLuaZ1KviMBMEX/Jmd+kYy2DE4Tv9Ntjkc0iDMU2fLvQr3NNqrSjgytRXFOzC42uDBnHNavTOUXKrUoqEqmsr+OxOoqFvFEWgDaNsZDADicJ5XlW4r8SSpXoZmo2WNekULOtZlFU0yCrOvhHmsASCJw1lc5TTP8A20Pl58Q1dBrNGsknzeFOm+3447zfwpRIBSoafIW5irkgCfEaGCilNvEQuDqFhBxzl/g3Ls5UZ7ykgzRBmKlSnKhapLR4bOdoUg+z25/0cqXI5ylTOahqBGaRkP5duUMwcwfBuZG56fXDVDNIcuMtmHy1WmhLUSKrI9LV5gH8Mgqd4I3wtf4ZyulG+1FQ1NGsisSWoNVaxqLEFSoG/Ms9Tjqt8E0gDGcViEd7U7HSF2Yvpi5BaYUqRhwhyqqzmSpsAtOrlkQXvUZmJ7s3hifYADe18M5Xh/hurpmsuGRgynU1ipkHyd8SuC/DIrLUL1vCdKi0yhUHzMqyW1CLmAOsGNjEsfByws1mLFFYqtNDDEc1Iaqy6qibsLAKNRIkA60hn4hf7XmHrvXywLkcodoUARA5Pn7k4mcRz4c5VqVahSqZVFp03FZmspLAkeEOaSfTpGA/BFLpnAeVGtTtDGNWpnA0dm+9tvANefhlfFr0xVJ8LTB0KpIZC2phUqqKSqYViTILAEA2xnhOvxeVTuJ1MvWc1WGWWq3M+mu4puxMlvD8LUATeA4xH4C4y+aTMmrlnZG1hRUZRPypm3oIw3xv4cpZemzDMF3FwhpaJA8IGZfUjTUPKV/3ZmNhaZj4VyqDMEV9ekVTShlE6VYoJmW5hpNlkgxIgm8JrScrvaqjTmftFDM0Kbh/EX8ozFTM7+GJHoRtYzid41AVvtA+zeLOuPGfwg8zqFPwtUTfSXI+VsY6opBIO4MH5YScOMNtnw7PhBmvFrUKr5tStRzWZTdgxIHhG8j29MNHMK+VXL1qmWfw2Jo1PFYPTB3SfDIZJvHvEYyM4MThF5VreA1Uy6V0NTLv49M0mPissKSGkDwjeRufpjP57JhIIq0nk7IxJHvKjEHBjUxku02MGDBioMGDBgDBgwYAwYvqHCKTU6dXU+lpRriRV1qAotsUYP3s35uJdf4dootRmarCNECJZQy6iAVGwJPy6i+Me5G+FZbBjR5fgVJq1SlNQ+HpBYQLmoqMYI8oBLXiynbo+PhukQRrYHwwwcsAhJWm0SUFuZgIJuADE4nuYnCsrgxsK/w3l0YqWqkaoDBlgk1fCCXXzx+U/V+uGW4JlurVgYZoLLcU6uioo5btplgOsYT1MacKyuDGrPw/QCyTVJhbhlgMagpMt1vDSfUR3wVPhugCZquAJ57EHlqE2Ak6CoDe/S0vchwrKYMail8MoairrMGulMwQTod/D8QMLHnketsUuUyBqNCyAYudlBcLJPYEgY1jlMvDNxs8oODGgT4cBmakb203EKzFSJ81tvUHETinChRfTqLWmdtmZdr/AJs+xGNaRVYUYfNNex/tD+7HSU06hv7Q/wAOLoRicJiUaKnafqP7sceGvr9f8sTQYwYfNNfX6/5YUUl9fr/li6EfBiZToL1DH2YD/wBpxKTKUeviD+sP8OGhU4MWxytAfznpzD8eW2EGVox/vJ/WH+HE0KrBi1GWodfE+TD/AA4UZahH+9/tD/DhoVODFpRylJj98f1h/hw6+RoAXNSfcf4cBTYMWpytCN3n3H+HDD0aXTWfmB/7cBBwYleGnZvTmH92G/CHri6DODD/AII9cGJoWeT/AJN/4lP/AE3xLp/3YMGOF8/3dp4dt0/10wq7/P8AecGDEqHBt8v78Iv+vwwuDGvm/wCfY5br/rphB+7BgxPmNJvAf5Zlf6ZcRP8ApE/lCf0K/wD91MLgwn+7/ZL/AKGZG3yH7cPZTr7fuGDBj0uJk46XCYMAo2wmDBgDHSYMGAcwuEwYI6OFOwwYMBxhcGDASMl1xzmfNgwYio1bfHODBgEOFGDBijrBgwY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4" name="AutoShape 6" descr="data:image/jpeg;base64,/9j/4AAQSkZJRgABAQAAAQABAAD/2wCEAAkGBxQTEhUUEhQUFhUWGB4YGRgYGCEcHhoeGxYbGBoaIBgYICggGh0lHyAZITEiJSkrLi4uGCAzODMsNygtLysBCgoKDg0OGhAQGywkHyQsLCwsLCwsLCwsLCwsLCwsLCwsLCwsLCwsLCwsLCwsLCwsLCwsLCwtLCwsLCwsLCwsLP/AABEIANEA8QMBIgACEQEDEQH/xAAbAAABBQEBAAAAAAAAAAAAAAAAAQMEBQYCB//EAE0QAAIBAgQEBAMDBgsECQUAAAECEQMhAAQSMQUiQVETMmFxBoGRFEKhI1JicrHBFjM0U3OCktHS4fAVQ5OUByRUg4Sis8LxNURjZLL/xAAYAQEBAQEBAAAAAAAAAAAAAAAAAQIDBP/EACgRAQEAAgIBBQABAwUAAAAAAAABAhESITEDE0FRYaEigfAyM3HB0f/aAAwDAQACEQMRAD8A8NwYMGAMGDBgDBgwYAwYMGAMGDBgDBgwYAwYMGAMGDBgDBgwYAwYMGAMGDBgDBgwYAwYMGAMGDC4BMGDBgDBgwYAwYMGA9I4dk6fh0FXL5clqFN9T0tRZmZ9UtqHQC3viUuQQvAy2UggETQMmw1bH/X1jjI1Ip5YBgrHL0rnp/G3A9p+U4n0wa41htJix1GXgmRbr0m222PLWre0AZWmWCihlCT18G15g+fY/wB+Clk0JKnLZTV0HgHe0g8/vcHoO+JVerDszAWsLbDcTa/NIj09McMCArQpBvG8XbUJG0yDJ/bi6Z5VFehTDAfZ8pB75cyPTz77f5YWnlA22VykR5vBkGxIAKt7e34Yl1WbTaYHlNjY9/0hpB+ceuGUdiQQAWK6eaEPW94Hveb/ACw0vKuKOVQn+TZUrsNNCSSNxGv5TtY3jHT5OnIihkwCLaqBExufNYbevYNeHtbpyjTLpcEACDDE29gs+2/V2skS2ko4NnczA362ne1pgdCcZq8qiLkknT9mywaQL0LGe3PhGylMMR9nyh0iWihtyk/n9xGHgIhgAwJ3kWmWmTc79fQd8DoAoZu8TN9MwROwHLF42PecWJyoXhiFJGXypaJgUDzEaZAlt7ixNpAwJw6kUZhQyupSAV8C95vZ9tr/ALMP0kLTTbbQoZRHNCzIA3tPrAABx2y/lAjltM7gi03J0jy3ntttgsyqEuSpEwMtlZub0egE7ardR6EGYwV8lSnkoZMiJBNHpAO2ux7f/Iw+R4bExtMG0QNyImOx7T9EamoUGTqgNJ2IZTaYI2H0H0Luoj5RQhf7NlDJhR4EH8al/wAMI+WQEzQyYWARNE7wZ+/BBi1+oGHky0tp1RAnpAB5ovcQTc+t5nHQnnK6AJNt9IEkHVvEX9vxkWVGOXTVp+zZTv8AxHTe8uIJGn64cbJoDBy2UEsV/iZNiP0vWPfCtTqa9LNzNAIEC4sGIPYi5i045TLtrIJVp5rsSp26dbelx9Ma0b7IlClBnL5SxF/BtBm/nnp+IwpyaWihkYYwCaYWO8h3H4SLbnDi1WVJLb8oEaRZQYgRYSsHvG8WbSqAWUooInqdgCBaBFpnrbe9s3a7M1qCoebLZODMHwSB5ZEHWZtf16ScOCjRL6fByYH5xoGN7GNWqCLxHbuMP1Hc6geUljuYI5AdMbE2+UdMSOG5WSGQKrMxALEKOXwyIJ3kkAECTJiRirtX1csqqhbLZRS6BgGoGeYkDZyIgTv16YHyqgScrlVHc0OkT/OC8b9vXFx8RKqV3C840U9Mm4Cq4X2EgG/eeomvzbVIBkhBJgCYAJ6mDPMLW9rYqWoJFO8ZfJRIv4PQsFOz/wDzh7J0KTuqnLZUq4aStHSQPDqMsEsYMqP9bdIw2awvcAAWBht72/dO84kZWjproJuNVgf/ANdxt9L+wxLfKyPKjhMKcJj1OIwYMGAMGDBgPUOG1RoyynT/ACakZM7aqk+nQR6kYkvklgsZOjlkAXEABh72P9c+uI/CqjlKNNSumpk6SlSJN3qEkCP0VGJv2kuEEGFYLpCnmYCSPUXk3k+8Y8y5eXZKssrMxsTJETB0nbmIkdjiKaeoECAzdCCCJBX6RO07nC1iupigJTSAxsPOx+6LSDbfocc0gbzqgEEHSTBIJtJmBc/S9sRLDdNCFkHRuZibNcSJB6nYn6YdegbAE3BluoDEgm8bi0bW3sYa8JiZCiCDta0CLgR0BHYxHTHb0lViGZiwEAGLXFpBvaxMC3Q4okVhC6HKAN+aOYBhIjvIn2n1GGCZCsvKW6MJtF/oIuYmbRcFzJ65hC2qJPLqAgTAvZQoAkTYWnCtQljKm+5iZKuyGALkADrE6jeDbPYbqCKZsSZkLG+0RPeD7gi0YcywXUJIKqskxsNUkkG9hewJvaMM0Gl4YvbqUAIkGBeD2k+pw8csxV3sAQQBvYuJ7S1jAHSflo06qIBUtpIGmV6A6STzmxsAZGDNOFdmSIkjYyL+Uk2vtvMi/fHVUAr1BgMCF1GNXWdlKxf9KIEAYYGaRkAlQym50zIMQIttGwEe2+I1PBamkU7gcwmYgyCZERtzX9xviPQpwSwUuAwAtvN9pnciD1EyRiRTqBi97qIE+8TIjaNxblG1sNjNNJVSTpkRABOjcgARMgGBbmI7Q12rqvRBQk6dZNgeokSABMnzetxgr1YcVKa6QZY8s8syGuLjzCL2ufRo+HE1VDbDSTdTF4M/T5b3w99ngapIBBZgY2k7Ak28pnaSLdMPCmjl41nWSwteCVsYiQPMvbr1uZTQgKc9h06ncG3UQAZ3mO+HM1nPEBptdEmNFyQo5Nz2gb9BBMHEZW1VH0hlALTqEdLgKLDpt0A62xraybOUBGrSGIsVJIWeZdwekEzsbGCJnHVHKlASOaJlSSSYMRpibaQDMbzacd5aoSVUWBBBkX3llkjY3PziRfHFDQAUCltVleSDJgyQZDNZbTe57DEqJuW4bWrawiMbksdQCpABEzcdLR094vc1wArTooFZjT5mZWZdrAKWhQZKkEmTpHpDfwertTqioSZI9Tph1jYFhywRve0Ha0o5DVCro0Jy6gBNgCJ1DUrXQgzYmOmMZb+HTH9Z/jmQq1GVqagh0gBhp06Z8x8o1AtIP3jpNxahFToSelh8xEkdO+1j3OLz4vdyX8QnT0MQpJ2lZjfrEmd+goeHMzUljUIE9Opt9bd7gd8a1dM5a2crVRBuYgcpndlMT3G7De7C2JeUrEvTBLHz7mRApVIvE7RfrJjphMzmkAKFVLAai4USYkEh+wgWBjeQYjEfJ1JrUwV/Phm80ihU6doMdJicSzpZXlpwmFOEx63AYMGDAGDBgwHp2TqgUqGkjxRlqRUEdmqmfwJ+X1lJmdILMQrG4gbnUDc7fLcBh74Z4as08t+TV4y1O5IEAmoDcz+y0ze8SM1S0M5YaiLCnqMAKhYkidgNHUyCL2jHl01fKwzXEBXAVxTULcQoAt0EXIJBH9aRtOIq1VhWZhTLAuB+cTNMG3Q3Pv3vhnNeJPh1KaAqAFBP9VY1GGsBF7hhedjN5VmrHSsFEDnSCQDcqsfnQRHS4kDpaRzSqDSfDaIYEgjuysGk32mZtvAPTmrmrkMNrhgRPMSIIBgi42nf3mVkqLELZFWRY7FWBYcxvtbrAPtjriSpqBpgIAIZVkxJGkNqN7ETfvY2mStaR8xmHFlRgoAU6TJPUXWQJ2kX29scXYjxIlCxBbyqCWkQCbz7wQOww/ToPV5gxCmbSWk6DJG8ObkiLQPTHOUN+fmqSASRrIYgyRpmwKzaBDGOk23ocmpEhjzqZVk6SOUkgAwABtax9cOUz5lqSCDdQDJKORMDYT27nHFSsQFISQ0EUzLfdJBFoIM6oF95FrplKsazTABZie8gmdN9r6RaLg+uJKzYh5TNFmhSFJEWPQMSwgxaSbdkPpiVWy4UnSAUQsIFxIA7eYGd7em2GadLSZHNJu8WJ0gmB1EkmwEBgfXA9IMVDMyqXMAA80ML6YLRN9t+s418NcbBmldyzuFkAi1jywbjeSbg+vpabZ6SamUBQFUCF0wQTaBJg9eoM32MzmICpTl3JJYtqPQgSBMwT0A2HXEbN0tSiAUHNC2MmVCiwgGLnUJ3vfGaI1EkA6QBJNvMeswb3Fzbucc1tbgRCrAHKYFgTMWuJm3vAxIaksyzAdYCj31XBH/l6dxeTTqIUKqKjtcwRIgCZsoiVDQsddtosa0Zo0lVRyMGLC9+8RfdYEA+YSx+9jquFIJD+QmZIBY3HLq3N9x6bYu+E8HrVW11HVVZRz6JZ1lW8qnYXuYHS+w03DuFUKBBKrJmGdC0k9JPKCY2EE23jDW2e4wGWyr1CXYMioDDOpiGBUQLS0QwvA0z1GG6SKWVVQ0/6VgCIYXadKz6XuI6yfT81n4LNpWQvm2I+8RzCxtMWkjFDnalNwpdabgTzaRIJMagYmx+s9ZONabl2jfB9nrAQS2kgqwIbSWJ2Njfv0xoeJHShN5Ety6iR0Mb6j/djP8AwfQ1tU1LAYHSyB1kq8EgOWgA9rbi4nGgzmTYGGZKmwAZRqja5mZnoDG2EjO+2F+IwGVmem8kEAsYHK82Xv1kCe5AxS8PLPSQBiI1BYB6W39hEekzi9+J6bIr6UpwZ1NGnrNlAk9r2vis4bTCZVHWCQsnqVkiBYdTHbc3scPhL5M1ctDMIYgMAxiNOomVnaAT17bjDuVo6atI3kmoCB5VAoVIgm562MRIF9y4M2yeQSSsvqDKtwZkdd7k952w3k65arTlg13kjofBqkC0zud432tjN8VqV5ZhMGDHpcRgwYMAYMGDAenZZGahQ06YXK02YkjYs4AuLA3v3Hpi3q6waZpuTVLEs5gaRq3AiIhiDaOWegxVZPLs1HLsDCjK0wdjuam4HN6TtzdMSMj4arIpGdMSvXUCJGuADIVonck48zpZtz4zJdmFQkAkmCWgCVDX9LR9Nh19oayhtIB2CybG0EG9upI9umJtCnLeGQllmNgNXmBHWOdR0JPoMRKFQVOUIdJBHLHMJIG9yATt1BB6HCpLs5WDO7BXOkSx5QLM7SQQNo07bRjqEViAC7KdOp4PmBuZkEi0T2PW54SihLAKCSl4axkzEAyADIveI3x1RdY0k2G8kdCJ9dMHeB5fbCrEYXDXbwwfvcxXYFp6A7AA2HQxBdo6dRNVdQ1FVLrG0rdUi1vKTG+18Os9MqqrRMg7SpvYFbalnbseXcSYBnBULAKRTYlisCQBYGetrk+p+eV27z1GsaYZlqaD+eDc6uUCpAMyYAa+17DEIuHOo0hBJ2O0kFhoU9YiJnaNhiRW1kSWcIpEa2tH6kkgRtse2GwqaoRtjzEsBaJDKYuV2vG4NjtrydRoxlsi6qlIsrERJczB5uYNuD5tMAXG84pc/kdFVkQrUVWUsVBgXEgtEJupifvExM4b+zU6rU1NRdRUIS/3CLW2JtNvSOmJefyz0WFPWrqG1aUIKl5CklAARuBckXF98Xe4sQcxT0MdNTWo8xV2KkAfe73Um20CI6d5mhIAVpbyqoN5Op4ABIkkeXso23w8aCtAJgAgEiwuF02VSPvD1g364joilizAMuqSYIJtax0n7wEehPtlUrL5YIQa1MOCTZ2gbm0CQ0dACPNi34FwMNWaqF00QDIbZnB6HqohTJm9r3wZXhSFgGq6FcmUZhTZpAA0gkQtpmJsN7HG0FNadPykKogR0sbWvHz/AH46SMbqIw0ABisg8q62Exc9BP4jEPNcRWDpgFQJSRBWSJDAwb9frE4gZ/MqoqGoqOdV580g7wbAXmRv1xlviDjAVpvqDFgQ0QDGoRAEESY7qMNz4ak2k8Y+IShYSIixPYqCsx1E/icZb+EJkgL5iCAJny6AvvEfM+2JGW4clRdeYdxMQFIBiLahDEnbYCB9cWK5BKdMVKNGCi/xoQtpvcl4KnzLB/QJBjDlEtXHwY7K6BQhK0VLqIBUkkMGsOblB6ggD0ONlxDNrBVmUtsAZXvOk7n6n3xkPh2g6Ua9bUWnSpNgdVn3kAWKrfvhz7Y3htqRgdWm0r0HymRYqeh7nGojOfE1aabCWJueZtRt20KLiYuDt6Yz2SzDhVKuByqNriCRttsSB74vfiOqdBChoI5l1AwR1gSRBMb7fMYzeSqnTB+6IiPUkf5YizupZzB6ncGJMQDsB23/AGY0XCuH1lWm70iq83MdI3o1NlFyvaekYqeEZNSy/aADTkWmCZkW1ecSNh6+uNhX4mlSnTAYayzkopELFGpYx5rdfwG2M2f01fmPCcJhcJju4jBgwYAwYMGA9V4bU00KBBv9no+wH5a/qJ0yN4Frxi1p6UVgAFdSCmq4lleQSOxEEDUBGxknFVwvStLLvoJf7NTGqJAUF2iPU4lV6lOC6Qaki1xIBA/AKDPVmBx5W75RnzKsjKPPP8aJgaxeR1WxgEWI2mMcjlUK6xEgjmXSGvEi+8GDB9N8O5egQQARzEEqLwdMkx93a5npjnNjkIAcwQBpWegkl50gg3vE3GLKs6hqpmVVNNLkBEMe95mDPSRvb2wi5hdKhg1QgzDmYJ3Ckg7nqZgdLYhVqZAlYYHsD6dD67z9MPZDJvVYKOu57Ad7fTvbGrFn4uMtmg5FNEli0raCtgVMzBgllIIAIIvizpcD0ppNQrIAMoBAk2CqSVBt07dsNUV+zJ+TDRsz81+/bSPQnHTZ8lSVJ2kLqPvI0i3Xr7+nK5O2Hpz5OpwzRqCVIDLEFD07Qe8Hrt9a7N8BqhTo0snvJFgCNO8yB33m9gFp5snSBM+ckiQBHYSRO1p/DHVHjJUEgcoMe0ehM9AN/ljEuTd9PFETKKGKxBJiCZtA6dSZ6xJWb9HUVUQHSqGm/NLE6j1geUJAHc23xP8A9oCoIcK4A817X6FRMgzuZ22w7w34fFRuRSqQJkGB6ibTYRY9MdJl8MZen0g5fPeM4povMA0aV1EydLAGYCi1+4npjQ8G+HCpD1Smrss7mJMbzIXebCPXF5wrhFPLoQiHu7AKSxjeFBPyAGwxPerySmh1YCC1hf2B6dxjrMPlx32XM6ACCqt3V9z1tqEGDGM7xPNlARSIVeY6AoFwCSI77bWMRFwRI4lmyVAhIMqQDO45SD0uIj9Idr4j4l4wTNNNTOwBWJkDe56RvPYGcKsn244z8QIUgkXm0mRqY7953AmAGAxF4Ll2qVKdapTVxI0Ix0ixB1tytIHQAEzuOh5pZE0WVzGu2piLLqF1CncCWB9TvFsTsxnCYYMpYcp1OxJKyIkGYYaYkevY4i7WPiKJ1OmtT54JVNJOkaGCwbiI+hjD+U4kaqufENMOVJnSypoYMthpKkkGAVN1mCtsUmTcnkOhFtJB1EFWnzLczEbXmTifTQihUg1VpnWgLIpkkAl2idV7ahDcgsdsZ6SGuOfEqACjSZRTHmLLJdmJ1vCnSS1zcdDiblVPgiorLa3OL3MrfmN4YWAmR2g0/wDB9C8JSNRA41Mr6CHjUQQwJCxqnUBB7bG1zWZD069Isq0l0qWghWZSu0FQrLqCg6SDoGrGuU+E0xWd4kC+kAG56i8kA7gx2mZv6YdocOV2R1Q60YEqbCoNSmNRBHNNie/vi5y3CKesgLAiIDlyTTMF0YwHBYjynl0mReMOZKgrA6dOlZqA8xIKgMVK2IkHYA2Mjri7Zsu+k7KKNCv4axUFqZZwpKiAsazBEwCY/VBvhuvSTVSC87LrLvoBhmo1DpNYjUTDeUnt0ie61d6eWZlpmI0VNLTpldoMneJGwJg7zjmtQaKLln8IvVWkjBQQopVeYqIIkQZInm9cc7vVdJ28TOEwuEx6nAYMGDAGDBgwHpvD8yypQUAQcnTkwTtUaw6bT19+mJ61bltA5SHkwJMsSt+WJnlmD03xG4WJpUOy5WkdvWr+kPa4PmO04k0KJa+xOkDSqiCIWRpOwgDYTIta/l268YkUAhuwUwII2g2UTBPvcg2PUmHU4i1LUqGoBrDaZkCVaVsbA8pBvacVpq6NKjTygk9Y1KJ2P6sgAeUGCJgzXGUpU2NMy2wY30wNhT2JJE6iBHYYcb5a1L0d4hlKjPqVSp2JKrzjVE+HubX1W3MR1d8JcvTKi7NAYqbTuANRE7fnT7Wx3l80DUTWWLgDTzWEIvf9Im/SLbDHGbpipLGWkRub9CbiY98ZyzrrhhIay9apDQHgCSFZhNttQ1CfmR+GOcrVDNKOqKVljJYL7sVH9kT79cQ82ZszKADA16omLkgSZ6Wjpa2HaeaEyZaSYAjedlWQB/nv3eVS6/DwuzNU13GnrF5BAOoR6D1IwxXJKroBpVJsFWxgTfodpt2+eG83rNVtR52AkMQ3XlXa+21/bGr+HeBONLukKQdS6iJkCNQQMfWNQ+eLMb8JcpET4e+G6maOqoSEIX8oFHPBAtPWBdsejJwlVQKCVUW5CQLdDoIj3jr9WGqAKQYQlRBSDfYQWBBsIExscQKuaq2FTTa6OkqCOpgyy23QllI2PbpjjxccsrUrMuUBDFioN2JJKx11dvbtcXxU5ziQVmjcRribkmzDuZ1Aj36reTU4mBIi2oRGwP02JIGxsw+WK47xMFlpgkqhJNwCq/diepGk+7HvdcvokQuNcfFNXRJJ1alHbykCZtBn8MUtLiNNZN2qtGpm/W8i3sBb3sbYtM9lEkyptJK73ke8iI+Y6Ycy2WRxZVqEc11uBA3vfr06ddsY5yeW/bt7U/8AtKq8qwRQJIgd/UX2IuY2t1wZTMAA/kw1hDTB9ztIMR398Tc1w1W1Gn4kcqiWspdtJUg9DYyLy3XbE7LcP8OAxA021N1hgCbyCdJ7iQp74vKaS42IVLIM8KU2It94ySNwLraQZ6COuL7hL1DS8KrVWmkSWCkwAwOloI5Tqkbdd5xGzGccsgpEBQCymVlTBHlk3JvEwdUXBOOa9aoHeCApkgFgRZgAIBMLZraepB2GMbtSbiRQ/JsRSekgWAjsNNODDE2HmPaSDcjD2TqaGFWmgqaFIVyIRCTLCTYCQLyfMdIEmGUzShGHhCfzzUMLEmIm4BJ5o239U4dPiakqrTJBUM7aTEWkgGTswtbpBE4sUxlcyVZWYJW0wktvIY6QpUyhAYsWM7i3XD2XhdUFQLnSQGaGhn81372hit8NvAbwkqJOkCRDTbSV5l3sL2tJmxI5q1NR5lqO4hZPNbmA3JuBabHce92U5WQO0roVTYTOkG7EgEnp6EzsRvhgUtNRAbFdSi4IP5CoSFIkEdbWt1xH4hmy7FekyrQTp1BRFwOnvu22JNJr01AKqpe2qebwHB5fKBcwVjaOmF8MY2vHThMKcJj1OQwYMGAMGDBgPVuF0majQ07DLUtyBMu4iT0G8emHS0Ac9/zSImYJJ3mzH6oOwDXC6wFHLqYIbL0TpmGbSapgTY/q9Sb2sZFIrUrKaQbQoADAllcCQCNcAg7R+j8seWzrbp8nlyAqkeJo3hSZAAAEc5v1EHb98ccDSHCrTZVOneTqIA1a7CQNRv3v6ScwAYlwQqwwKxsOi3EiSILCZ2x2tB4EsRB5wOWxkILcwhoI3IuZxOXSyqZM0aTQyMBcBgpnTMR6XA29fbDL8YIUQy6geu5Gwn8ZvjRtQCUjAOvUum4Uf+aW1CRYi0+2IdTKC8pIFgxXc9DpBAJgbmY0iJw6dZkoqmdUIUbSfWRNhPrv/rbDuTo1K1VaVNfEMcvh2CqtiZ6KCbk7mbk40eRqLQ0u3ggNJP5LU76Z5VaQCAT5pjm7kY3XBuGZdqQKUgorLJDAoXgCCQkXi8euOmOMZuaJ8L/C65clmpqzkyTMx3gad/fErOVq2XYNerSNipCgoZhdJAEkmOUjra8TJzT+GAUMrIXfU1MkgCCdxJFje+52xxnM5rUlgArJci3cH1BH4TjXhjezFbMJWpgrN1DwY5gfukdDte14nGSz/FyspKkIZWbnbbtBFvr3xznOKeBUK6oRi0iBadL2k2Gr9hxheNcXNRjomAIt0A7xOM95L4XHFviVuZaZmSDJPoJ9hZT6Yi0crUCSygT5mc6TYmwBFtz336YZ4Vwp7NOlpsT0PSALgz8/TFxmsqQi/klHS8kG/RmOowOt9xcYjcl8mUqmpTgDSVjnvEWAFrkx6/TCDOhgqqkFR5hJJ9iSWA+Z/dh4ZfkKKRCkFiZEE2CyxgE/mqp63F8VlHK1XcgF9I0mQbTsTA5jqOx9h7Z4ytc9JY4johg0Ab+th0iR/eO+3fD+KLWMO9NWUEK7W1XET7Sbj9+IlTIVGgFZUi2kkkmbEtBttf1t0xV8S4LUQhoIBAvcAEyIk3ibSYm/zTCGWVbBarICCEVgYJI0xPNs3UxIKySdNrTjjWGVQum8Dz7GAdge0SARBjc4z9DOMNCksxC6XDBhAmV5jYggsJ7fI40dFGK69YBI1AG5aRK6SVuCCCR2bYYWWMylklRI5dgALR3XubG5kjvtgLyGJE3IaQN5kjSbACSYF4G52Bpg6rADzQb/AKIOog6ZPWNusGVzRaDodgYEwosCwLW6CCLyPu73xkpQGgEixMlQTFgRF+og3ncR3w82VJWNr+awEgmZUG95v1+c4jpWqaSzONoaVgeVQZ0jqJsN9JMCYMepSZhLuWAEBVn6kmIN426r1OE6vaW7c1cwBpVXUmD2NjYQTErEjte8gnHGWqk1acFSOcmBe9Gpud9+h6k2GBKECWMCN5AC6gCeUwFBF49D1Al7J1AGAIJLFoOqQAKNQyQby09D0sIvi3xUeQ4TCnCY9bgMGDBgDBgwYD1jgjjw8utQjwWy9EMDuJaqNYPRhaDuI7EgysrlGMio41rytOmDoOix/qnbELhjKtHLuajIRl6e2u8GoZhFIMdiRv8AWdmloVGqVdRYyHrDSwsYBqASuoz5hMDXqAGx82tx12WpnaatpXUZEmxMaUYz9Af3dcM18zqJRNBAO5J5hBJW0CPoZPqZn8O4d4xcUi4YAEhlgDULDUCxEiJFiLYvuE/C6EL48MQADSUnTee8Fh/niTBP+WaoPcKCS6kksxuAywdTEdREMIt7W2fBOD0mAaoyVHGljpblEhithvY7neBi4TLInKFCagAwjpBmTt85xWVslTy58akopgGGVFhWWyMpUW1Axf5jc43wkN1b5jJuCCSXRTJQ+YR1Uizfq2nudsQq9YeHqpvfSJAJ0uAJ1KTZDEEEWiQfRijnwh0pIWAwXZRYjTe6g3MAdAet8p8RcZULVS4BcnfaW8S3uDsPzj3xrf0i843xJCkErFWUdSemltPWxDKB6gnsMZTivxdFMoOZza19wuon+vqP1xmuIccqVmOiw1TPz6XveTh3LcH5UaCNYiSbzL9/RdXQbDrjOX61LEGqrVWLVCYN9IPreT9MXHDuEFvONOqwjqYncWAIm9+2JuVyiXUdTcG8ea2qNMRB3n3IjFiR4eoAgGTeDItqlSuwNu82tjnllvw1x+UCjwcaTpqsqGYUmw5oPliDFoPf0MV0ZhNICqxiJplZuoa5m1ug9e+L8oI1QCDfvEmD0kwpc9ZNwegjNBIhQu8hiIuY3B3mR2O9oOEyJKqHZzDFGhLkyCSYPv7SRYDti64Dwf7XqOghbKWf7xgljzXkEgCNgN8Nqb6d4k7X0xvA25oYR6ztjQcI+IKaLTy9SAYENtIZhLDfYFjA3vjeFmV7LuLmj8KUlkm5PYmNiPu7du1sc1OFoogUzESJJn1Mz02thqtx5U1rrICsVBOxAjUQP0b+b16YbpccWqCFYm0kCC0baYM6e1xMztjrrFndR3+HkqAtUGgnchySQLCC0nt7QOgxUcS4O1NYHMgBIhRrnffr7dPwxpsroqAqWYW/PJJtB2Ivfa2I1bM0kfQWYzsSzSNrEkwcS49LKyqOFiCOYd13sfKsadrxfpJjDdHMRpZVIdRKwAApgW0PZht2nf1xb5vLJ4wKeYyYUwBsDvYkz17euINSkALqHZCPKDvuukySbggE7adtyeF8rcomNn2ZGNWlRJ2HJomA0XBuLAbxcDrivCKElQSxgyvMoJva1xv6b7xfnNV0AYCxUjSBFzpOwsBcE2AG4O2EyuddzKxDSsRAA8pbUvysYicL3GZlqmqYupAEKATMRuJW4uNwfnvaUprFVADMGpMWH8VU2ncT0joPk8AQpFj0EA/eI1C1hpJ3/R+vFFl1U4ghg4EgSIpOZGmw5YHfuAYGMt2+Hj+EwuEx7XnGDBgwBgwYMB7D8OZCpVpZYLT1p4FLUxIgfxthN5NrgG3e4Ot4d8M00VBUbUzIykLZfIafWZPMoub9MeKZX4yroiIEoMKahVLUgTAmObrEn6nDh+OK/wDN5b/gjHDhW9x7JwTi6VKQQU8wKqKKbaFWFcKRIJIU7Ew1j27vVOICqfBq5amaqqGNRmUAQd10aySDeARAYd5PidP40rLOmllRJkxQUSe9uuD+GlbfwsrP9AvoP3D6DGtZfR090zOZq0SELJV08oOk6gLjUTqOo7dLmOpOKrinECKdQO6AsIk94gMQPVV22048hPxrWNzSys/0C44f4vqHehkz75dcS45U3G6zvxUbiCSBpCg2/NuR2EXsP352qlXM1NTydRLGdtv9D5DFGPilv+zZL/lkx0Pix/8As+TvH/26dNsXWX0bjdZbh9HWCrWXze62JtGx9duk4kai2jmANyoZCVh4tpUSYMiYNtpEz58Pi6oJihk77/8AV1vgb4uqHehkz75dcYvp5Vdz5eh0l0mGMyI1SLiDM3JYEydhBHqDiWaYuAmo3ggmPMGIOm0w28k2O4k48yb4xqnejlD/ANwvaP2YX+GVX+Zylv8A8C4ntVblHo71V1MCsFiCIHm2Ybi2pZaLztvM9BwGLVCq6blRClwCzEIWBUGbby3Mb2nzQ/F9Q70MntH8nXYbDCn4vqfzGT/5dcPaqco9JNIFxpVgkSA5DGBO+gdAYEk77HHDIpjUjHUAYIi9yYYi9+sSNMxN8edH4zrfzOU7/wAQuEPxjV/mcp3/AIhfX+8/U4ntZba54vRX4SArcnKxvqJO6iRqLExGruL+k4Z4jRqVGLJUIZW88gEAgtsY6durelsDT+Maq+WjlB7UFGE/hhV/mMpvP8Qu/f3xqYZxneO23ynC3Vl016im5JaAAJUSTfe52H3QL402YakqqKtavXdoA8ouDHKirq3/AEifc48jHxlV/mcp/wABcIvxfUG1DKD/AMOvTbGpMzc29FDTUMFoU2UzIsy6jB1ntt90TOBq5UqHUDeYgmbqwG0y1iDG5PUY84PxY5MnL5Od5+zpP1x1/DCr/MZT/gL1AB/YPoMOOTN02+SomqurUJBESfMJ1SSYvvcjdpEAiJuWpsSXR0QKoPO1rknSNN2ube3S2POh8X1BEUMnbb/q64T+Fr/9nyf/AC64zwyalxb1KQOpZZ9RPlELsSBJggRYiLn8O6NAU2QAkgl4kAaoo1AZWFg7dDYDtOMB/C+p/MZP/l1/11P1x0vxnWEaaWVUgEKVoKCoYEHSem5274ntZLyxZw4TCnCY9LkMGDBgDBgwYAwYMGAkZXJvUOmmju3ZFLH6DDmY4XWplRUpVULGFDIwLHsARc3G3fF1/wBHH/1PKf0o/YcT63EKVLI53LvVFV69ZWp01DEUijlnclgACRywL27Y55Z2Zak+v5rcxmtstm+GVaUeLSqUy22tCs+2oXw4eCZiQvgV9REgeE0kdwIuMavK6OIZMNXdhVyCgO25qZabAfpqeUT0a84Y+Cs+1bjGVdrc4VVGyIEIVB6AQMTndX7nk4zc/WWzfDatKPFpVKc7a0KzH6wGHaPBcw6hkoVmU7MtNiD7ECDjW5kDK8NzAZxWXO1AKejVopNSqEsWLgFahEDTFwAZIwvBuGnMcMy1JaqUmbPuFLki/gpABUHm7TEnrfC+rqb/AHS8GJo5N3fQiOz7aQpLW3GkXw6OFVtfhilV8SJ0aG1R30xMY13FeKLmONZdlRl0VqFJi4hmanUVWdh0JP7MTOFZSn/twMMxTLfa3OjTU1Trblkppn5xiX1bJ4+NnCfzph04NXJYChWJTzRTbl63tb54Zy2RqVCRTpu5AkhVLEDuQNsa/gDX4xv/ACep/wCuuGvilPA4fkKVKyV6Zr1SP945YABj10CwHScWep/Vx/zxtOPW2VzWRqU/4xHT9ZSvQHqOxB+eOqfDKrUzUFKoaYmXCMVEb8wEWwtXiLtRSixlKbMyA/dLhdQHYHSDHee+NJ8BVRWFfh7mFzafk5NlrU+emfnBB72xvLK447STd0zNDh9V1Zkp1HVfMyoSF9yBAwZrh1WkAalKogOxdCoPsSL4tMyrZfKeG0rUzD6nXqKdJiqgj1qaz/3YxsKHD0zGb4LSq3RsopIOx0mq4U+h0gfPGM/U49/Hf8LMNvPl4TXKaxRqlCJ1Cm0R31REeuO6PBMw4JShWYAkErTYwRYiw3HbDvFeLVamZeuxZauuQQYNODyqPzQsAADaMXnwXxWpX4rlWqMTNcvH3QXZnYgepJ/DtjWWVmO/xJJbpms5wqtSANWjVpgmAXRlBPaWAwv+ya2jxPBq6I1a/DbTHfVER641nwfSFfigy9bmomvUq+GbhmprUZRH7R1G+M9k+M1jnFzJYmqaocnuS1x+rHLHa2JM7evza3GIeU4ZWqgmlSq1ANyiM0f2RhutkqiMEdHVzEKykNfblN749Mr8Np0c1xujTK06YoAiZ0rqam5EKCYBJEAYoPjWr4OVymSf8pUpA1fG+7oq3VKbG7J62uuM4+rysmvP/my4ajK5zhlalHi0qlOdtaFZ9tQE4TN8Oq0o8WnUp6ttaFZ9tQvjYZMpxDKDx3K1cgvM8SamWnyj9NDZZtze8ZLi2fNaprIgQFRZkIiiEQT0A/eeuN45W9fXlLNIWDBgxtkYMGDAGDBgwBgwYMAYMGDAXvwdnBQzKVz4c0jqUO5UE7bhWJ9rY5z3D0eozLXy6hiTBqM0SZN/DH7MUs4MTjN7XfWmu4FWTL0sxTNTLv8AaKfhsfFZdKyDYeEbyNz9MNfDTLlMymY8XLuaZ1KviMBMEX/Jmd+kYy2DE4Tv9Ntjkc0iDMU2fLvQr3NNqrSjgytRXFOzC42uDBnHNavTOUXKrUoqEqmsr+OxOoqFvFEWgDaNsZDADicJ5XlW4r8SSpXoZmo2WNekULOtZlFU0yCrOvhHmsASCJw1lc5TTP8A20Pl58Q1dBrNGsknzeFOm+3447zfwpRIBSoafIW5irkgCfEaGCilNvEQuDqFhBxzl/g3Ls5UZ7ykgzRBmKlSnKhapLR4bOdoUg+z25/0cqXI5ylTOahqBGaRkP5duUMwcwfBuZG56fXDVDNIcuMtmHy1WmhLUSKrI9LV5gH8Mgqd4I3wtf4ZyulG+1FQ1NGsisSWoNVaxqLEFSoG/Ms9Tjqt8E0gDGcViEd7U7HSF2Yvpi5BaYUqRhwhyqqzmSpsAtOrlkQXvUZmJ7s3hifYADe18M5Xh/hurpmsuGRgynU1ipkHyd8SuC/DIrLUL1vCdKi0yhUHzMqyW1CLmAOsGNjEsfByws1mLFFYqtNDDEc1Iaqy6qibsLAKNRIkA60hn4hf7XmHrvXywLkcodoUARA5Pn7k4mcRz4c5VqVahSqZVFp03FZmspLAkeEOaSfTpGA/BFLpnAeVGtTtDGNWpnA0dm+9tvANefhlfFr0xVJ8LTB0KpIZC2phUqqKSqYViTILAEA2xnhOvxeVTuJ1MvWc1WGWWq3M+mu4puxMlvD8LUATeA4xH4C4y+aTMmrlnZG1hRUZRPypm3oIw3xv4cpZemzDMF3FwhpaJA8IGZfUjTUPKV/3ZmNhaZj4VyqDMEV9ekVTShlE6VYoJmW5hpNlkgxIgm8JrScrvaqjTmftFDM0Kbh/EX8ozFTM7+GJHoRtYzid41AVvtA+zeLOuPGfwg8zqFPwtUTfSXI+VsY6opBIO4MH5YScOMNtnw7PhBmvFrUKr5tStRzWZTdgxIHhG8j29MNHMK+VXL1qmWfw2Jo1PFYPTB3SfDIZJvHvEYyM4MThF5VreA1Uy6V0NTLv49M0mPissKSGkDwjeRufpjP57JhIIq0nk7IxJHvKjEHBjUxku02MGDBioMGDBgDBgwYAwYvqHCKTU6dXU+lpRriRV1qAotsUYP3s35uJdf4dootRmarCNECJZQy6iAVGwJPy6i+Me5G+FZbBjR5fgVJq1SlNQ+HpBYQLmoqMYI8oBLXiynbo+PhukQRrYHwwwcsAhJWm0SUFuZgIJuADE4nuYnCsrgxsK/w3l0YqWqkaoDBlgk1fCCXXzx+U/V+uGW4JlurVgYZoLLcU6uioo5btplgOsYT1MacKyuDGrPw/QCyTVJhbhlgMagpMt1vDSfUR3wVPhugCZquAJ57EHlqE2Ak6CoDe/S0vchwrKYMail8MoairrMGulMwQTod/D8QMLHnketsUuUyBqNCyAYudlBcLJPYEgY1jlMvDNxs8oODGgT4cBmakb203EKzFSJ81tvUHETinChRfTqLWmdtmZdr/AJs+xGNaRVYUYfNNex/tD+7HSU06hv7Q/wAOLoRicJiUaKnafqP7sceGvr9f8sTQYwYfNNfX6/5YUUl9fr/li6EfBiZToL1DH2YD/wBpxKTKUeviD+sP8OGhU4MWxytAfznpzD8eW2EGVox/vJ/WH+HE0KrBi1GWodfE+TD/AA4UZahH+9/tD/DhoVODFpRylJj98f1h/hw6+RoAXNSfcf4cBTYMWpytCN3n3H+HDD0aXTWfmB/7cBBwYleGnZvTmH92G/CHri6DODD/AII9cGJoWeT/AJN/4lP/AE3xLp/3YMGOF8/3dp4dt0/10wq7/P8AecGDEqHBt8v78Iv+vwwuDGvm/wCfY5br/rphB+7BgxPmNJvAf5Zlf6ZcRP8ApE/lCf0K/wD91MLgwn+7/ZL/AKGZG3yH7cPZTr7fuGDBj0uJk46XCYMAo2wmDBgDHSYMGAcwuEwYI6OFOwwYMBxhcGDASMl1xzmfNgwYio1bfHODBgEOFGDBijrBgwY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43" name="Picture 15"/>
          <p:cNvPicPr>
            <a:picLocks noChangeAspect="1" noChangeArrowheads="1"/>
          </p:cNvPicPr>
          <p:nvPr/>
        </p:nvPicPr>
        <p:blipFill>
          <a:blip r:embed="rId2" cstate="print"/>
          <a:srcRect/>
          <a:stretch>
            <a:fillRect/>
          </a:stretch>
        </p:blipFill>
        <p:spPr bwMode="auto">
          <a:xfrm>
            <a:off x="0" y="979487"/>
            <a:ext cx="4583521" cy="5878513"/>
          </a:xfrm>
          <a:prstGeom prst="rect">
            <a:avLst/>
          </a:prstGeom>
          <a:noFill/>
          <a:ln w="9525">
            <a:noFill/>
            <a:miter lim="800000"/>
            <a:headEnd/>
            <a:tailEnd/>
          </a:ln>
          <a:effectLst/>
        </p:spPr>
      </p:pic>
      <p:sp>
        <p:nvSpPr>
          <p:cNvPr id="8" name="TextBox 7"/>
          <p:cNvSpPr txBox="1"/>
          <p:nvPr/>
        </p:nvSpPr>
        <p:spPr>
          <a:xfrm>
            <a:off x="4648200" y="884057"/>
            <a:ext cx="4191000" cy="5973943"/>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Today we refer to a pyrrhic victory as an achievement with such disastrous results that it is actually a defeat</a:t>
            </a:r>
            <a:r>
              <a:rPr lang="en-US" sz="2800" b="1" dirty="0" smtClean="0">
                <a:latin typeface="Arial" pitchFamily="34" charset="0"/>
                <a:cs typeface="Arial" pitchFamily="34" charset="0"/>
              </a:rPr>
              <a:t>.  </a:t>
            </a:r>
            <a:r>
              <a:rPr lang="en-US" sz="2800" b="1" dirty="0" smtClean="0">
                <a:latin typeface="Arial" pitchFamily="34" charset="0"/>
                <a:cs typeface="Arial" pitchFamily="34" charset="0"/>
              </a:rPr>
              <a:t>If your favorite team </a:t>
            </a:r>
            <a:r>
              <a:rPr lang="en-US" sz="2800" b="1" dirty="0" smtClean="0">
                <a:latin typeface="Arial" pitchFamily="34" charset="0"/>
                <a:cs typeface="Arial" pitchFamily="34" charset="0"/>
              </a:rPr>
              <a:t>won </a:t>
            </a:r>
            <a:r>
              <a:rPr lang="en-US" sz="2800" b="1" dirty="0" smtClean="0">
                <a:latin typeface="Arial" pitchFamily="34" charset="0"/>
                <a:cs typeface="Arial" pitchFamily="34" charset="0"/>
              </a:rPr>
              <a:t>a game that clinches a berth in the playoffs – but loses two star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players to injury </a:t>
            </a:r>
            <a:r>
              <a:rPr lang="en-US" sz="2800" b="1" dirty="0" smtClean="0">
                <a:latin typeface="Arial" pitchFamily="34" charset="0"/>
                <a:cs typeface="Arial" pitchFamily="34" charset="0"/>
              </a:rPr>
              <a:t>in that game – </a:t>
            </a:r>
            <a:r>
              <a:rPr lang="en-US" sz="2800" b="1" dirty="0" smtClean="0">
                <a:latin typeface="Arial" pitchFamily="34" charset="0"/>
                <a:cs typeface="Arial" pitchFamily="34" charset="0"/>
              </a:rPr>
              <a:t>that win could turn out to be a Pyrrhic victory.</a:t>
            </a:r>
            <a:endParaRPr lang="en-US" sz="2800" b="1" dirty="0">
              <a:latin typeface="Arial" pitchFamily="34" charset="0"/>
              <a:cs typeface="Arial" pitchFamily="34" charset="0"/>
            </a:endParaRPr>
          </a:p>
        </p:txBody>
      </p:sp>
    </p:spTree>
  </p:cSld>
  <p:clrMapOvr>
    <a:masterClrMapping/>
  </p:clrMapOvr>
  <p:transition advTm="11219">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458200" cy="1902059"/>
          </a:xfrm>
          <a:prstGeom prst="rect">
            <a:avLst/>
          </a:prstGeom>
          <a:noFill/>
        </p:spPr>
        <p:txBody>
          <a:bodyPr wrap="square" rtlCol="0">
            <a:spAutoFit/>
          </a:bodyPr>
          <a:lstStyle/>
          <a:p>
            <a:pPr>
              <a:lnSpc>
                <a:spcPct val="105000"/>
              </a:lnSpc>
            </a:pPr>
            <a:r>
              <a:rPr lang="en-US" sz="2800" b="1" dirty="0" smtClean="0">
                <a:latin typeface="Arial" pitchFamily="34" charset="0"/>
                <a:cs typeface="Arial" pitchFamily="34" charset="0"/>
              </a:rPr>
              <a:t>Rome managed to unite most of the modern nation of Italy by 265</a:t>
            </a:r>
            <a:r>
              <a:rPr lang="en-US" sz="2200" b="1" dirty="0" smtClean="0">
                <a:latin typeface="Arial" pitchFamily="34" charset="0"/>
                <a:cs typeface="Arial" pitchFamily="34" charset="0"/>
              </a:rPr>
              <a:t>BCE</a:t>
            </a:r>
            <a:r>
              <a:rPr lang="en-US" sz="2800" b="1" dirty="0" smtClean="0">
                <a:latin typeface="Arial" pitchFamily="34" charset="0"/>
                <a:cs typeface="Arial" pitchFamily="34" charset="0"/>
              </a:rPr>
              <a:t>.  </a:t>
            </a:r>
            <a:r>
              <a:rPr lang="en-US" sz="2800" b="1" dirty="0" smtClean="0">
                <a:solidFill>
                  <a:schemeClr val="accent6">
                    <a:lumMod val="75000"/>
                  </a:schemeClr>
                </a:solidFill>
                <a:latin typeface="Arial" pitchFamily="34" charset="0"/>
                <a:cs typeface="Arial" pitchFamily="34" charset="0"/>
              </a:rPr>
              <a:t>Rome would next turn its attention to a rival in North Africa and go on to create a world empire. </a:t>
            </a:r>
            <a:endParaRPr lang="en-US" sz="2800" b="1" dirty="0">
              <a:solidFill>
                <a:schemeClr val="accent6">
                  <a:lumMod val="75000"/>
                </a:schemeClr>
              </a:solidFill>
              <a:latin typeface="Arial" pitchFamily="34" charset="0"/>
              <a:cs typeface="Arial" pitchFamily="34" charset="0"/>
            </a:endParaRPr>
          </a:p>
        </p:txBody>
      </p:sp>
      <p:pic>
        <p:nvPicPr>
          <p:cNvPr id="21506" name="Picture 2" descr="http://sbceo.org/~vms/carlton/Rome/Zama.jpg"/>
          <p:cNvPicPr>
            <a:picLocks noChangeAspect="1" noChangeArrowheads="1"/>
          </p:cNvPicPr>
          <p:nvPr/>
        </p:nvPicPr>
        <p:blipFill>
          <a:blip r:embed="rId2" cstate="print"/>
          <a:srcRect/>
          <a:stretch>
            <a:fillRect/>
          </a:stretch>
        </p:blipFill>
        <p:spPr bwMode="auto">
          <a:xfrm>
            <a:off x="1828800" y="2895600"/>
            <a:ext cx="5238750" cy="3581400"/>
          </a:xfrm>
          <a:prstGeom prst="rect">
            <a:avLst/>
          </a:prstGeom>
          <a:noFill/>
        </p:spPr>
      </p:pic>
    </p:spTree>
  </p:cSld>
  <p:clrMapOvr>
    <a:masterClrMapping/>
  </p:clrMapOvr>
  <p:transition advTm="556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458200" cy="1902059"/>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Rome managed to unite most of the modern nation of Italy by 265</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a:t>
            </a:r>
            <a:r>
              <a:rPr lang="en-US" sz="2800" b="1" dirty="0" smtClean="0">
                <a:latin typeface="Arial" pitchFamily="34" charset="0"/>
                <a:cs typeface="Arial" pitchFamily="34" charset="0"/>
              </a:rPr>
              <a:t>Rome would next turn its attention to a rival in North Africa and go on to create a world empire. </a:t>
            </a:r>
            <a:endParaRPr lang="en-US" sz="2800" b="1" dirty="0">
              <a:latin typeface="Arial" pitchFamily="34" charset="0"/>
              <a:cs typeface="Arial" pitchFamily="34" charset="0"/>
            </a:endParaRPr>
          </a:p>
        </p:txBody>
      </p:sp>
      <p:pic>
        <p:nvPicPr>
          <p:cNvPr id="21506" name="Picture 2" descr="http://sbceo.org/~vms/carlton/Rome/Zama.jpg"/>
          <p:cNvPicPr>
            <a:picLocks noChangeAspect="1" noChangeArrowheads="1"/>
          </p:cNvPicPr>
          <p:nvPr/>
        </p:nvPicPr>
        <p:blipFill>
          <a:blip r:embed="rId2" cstate="print"/>
          <a:srcRect/>
          <a:stretch>
            <a:fillRect/>
          </a:stretch>
        </p:blipFill>
        <p:spPr bwMode="auto">
          <a:xfrm>
            <a:off x="1828800" y="2895600"/>
            <a:ext cx="5238750" cy="3581400"/>
          </a:xfrm>
          <a:prstGeom prst="rect">
            <a:avLst/>
          </a:prstGeom>
          <a:noFill/>
        </p:spPr>
      </p:pic>
    </p:spTree>
  </p:cSld>
  <p:clrMapOvr>
    <a:masterClrMapping/>
  </p:clrMapOvr>
  <p:transition advTm="764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7" name="Picture 6" descr="!!rome.png"/>
          <p:cNvPicPr>
            <a:picLocks noChangeAspect="1"/>
          </p:cNvPicPr>
          <p:nvPr/>
        </p:nvPicPr>
        <p:blipFill>
          <a:blip r:embed="rId2" cstate="print"/>
          <a:stretch>
            <a:fillRect/>
          </a:stretch>
        </p:blipFill>
        <p:spPr>
          <a:xfrm>
            <a:off x="4343400" y="4343400"/>
            <a:ext cx="4267200" cy="2297176"/>
          </a:xfrm>
          <a:prstGeom prst="rect">
            <a:avLst/>
          </a:prstGeom>
        </p:spPr>
      </p:pic>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534400" cy="5495800"/>
          </a:xfrm>
          <a:prstGeom prst="rect">
            <a:avLst/>
          </a:prstGeom>
          <a:noFill/>
        </p:spPr>
        <p:txBody>
          <a:bodyPr wrap="square" rtlCol="0">
            <a:spAutoFit/>
          </a:bodyPr>
          <a:lstStyle/>
          <a:p>
            <a:pPr>
              <a:lnSpc>
                <a:spcPct val="114000"/>
              </a:lnSpc>
            </a:pPr>
            <a:r>
              <a:rPr lang="en-US" sz="2800" b="1" dirty="0" smtClean="0">
                <a:latin typeface="Arial" pitchFamily="34" charset="0"/>
                <a:cs typeface="Arial" pitchFamily="34" charset="0"/>
              </a:rPr>
              <a:t>In 509</a:t>
            </a:r>
            <a:r>
              <a:rPr lang="en-US" sz="2200" b="1" dirty="0" smtClean="0">
                <a:latin typeface="Arial" pitchFamily="34" charset="0"/>
                <a:cs typeface="Arial" pitchFamily="34" charset="0"/>
              </a:rPr>
              <a:t>BCE</a:t>
            </a:r>
            <a:r>
              <a:rPr lang="en-US" sz="2800" b="1" dirty="0" smtClean="0">
                <a:latin typeface="Arial" pitchFamily="34" charset="0"/>
                <a:cs typeface="Arial" pitchFamily="34" charset="0"/>
              </a:rPr>
              <a:t>, Rome was a small village.  </a:t>
            </a:r>
            <a:r>
              <a:rPr lang="en-US" sz="2800" b="1" dirty="0" smtClean="0">
                <a:solidFill>
                  <a:schemeClr val="accent6">
                    <a:lumMod val="75000"/>
                  </a:schemeClr>
                </a:solidFill>
                <a:latin typeface="Arial" pitchFamily="34" charset="0"/>
                <a:cs typeface="Arial" pitchFamily="34" charset="0"/>
              </a:rPr>
              <a:t>But as time went on--through force or persuasion—Rome controlled almost the entire Italian peninsula by 247</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In fact, by the second century of the Common Era, Rome developed into the greatest western empire of the ancient world.  Many of our technological achievements, our ideas about law and government,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and the words we use </a:t>
            </a:r>
          </a:p>
          <a:p>
            <a:pPr>
              <a:lnSpc>
                <a:spcPct val="114000"/>
              </a:lnSpc>
            </a:pPr>
            <a:r>
              <a:rPr lang="en-US" sz="2800" b="1" dirty="0" smtClean="0">
                <a:solidFill>
                  <a:schemeClr val="accent6">
                    <a:lumMod val="75000"/>
                  </a:schemeClr>
                </a:solidFill>
                <a:latin typeface="Arial" pitchFamily="34" charset="0"/>
                <a:cs typeface="Arial" pitchFamily="34" charset="0"/>
              </a:rPr>
              <a:t>can be traced to the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ancient Romans.</a:t>
            </a:r>
            <a:endParaRPr lang="en-US" sz="2800" b="1" dirty="0">
              <a:solidFill>
                <a:schemeClr val="accent6">
                  <a:lumMod val="75000"/>
                </a:schemeClr>
              </a:solidFill>
              <a:latin typeface="Arial" pitchFamily="34" charset="0"/>
              <a:cs typeface="Arial" pitchFamily="34" charset="0"/>
            </a:endParaRPr>
          </a:p>
        </p:txBody>
      </p:sp>
    </p:spTree>
  </p:cSld>
  <p:clrMapOvr>
    <a:masterClrMapping/>
  </p:clrMapOvr>
  <p:transition advTm="42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458200" cy="1902059"/>
          </a:xfrm>
          <a:prstGeom prst="rect">
            <a:avLst/>
          </a:prstGeom>
          <a:noFill/>
        </p:spPr>
        <p:txBody>
          <a:bodyPr wrap="square" rtlCol="0">
            <a:spAutoFit/>
          </a:bodyPr>
          <a:lstStyle/>
          <a:p>
            <a:pPr>
              <a:lnSpc>
                <a:spcPct val="105000"/>
              </a:lnSpc>
            </a:pPr>
            <a:r>
              <a:rPr lang="en-US" sz="2800" b="1" dirty="0" smtClean="0">
                <a:solidFill>
                  <a:schemeClr val="accent6">
                    <a:lumMod val="75000"/>
                  </a:schemeClr>
                </a:solidFill>
                <a:latin typeface="Arial" pitchFamily="34" charset="0"/>
                <a:cs typeface="Arial" pitchFamily="34" charset="0"/>
              </a:rPr>
              <a:t>Rome managed to unite most of the modern nation of Italy by 265</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a:t>
            </a:r>
            <a:r>
              <a:rPr lang="en-US" sz="2800" b="1" dirty="0" smtClean="0">
                <a:latin typeface="Arial" pitchFamily="34" charset="0"/>
                <a:cs typeface="Arial" pitchFamily="34" charset="0"/>
              </a:rPr>
              <a:t>Rome would next turn its attention to a rival in North Africa and go on to create a world empire. </a:t>
            </a:r>
            <a:endParaRPr lang="en-US" sz="2800" b="1" dirty="0">
              <a:latin typeface="Arial" pitchFamily="34" charset="0"/>
              <a:cs typeface="Arial" pitchFamily="34" charset="0"/>
            </a:endParaRPr>
          </a:p>
        </p:txBody>
      </p:sp>
      <p:pic>
        <p:nvPicPr>
          <p:cNvPr id="21506" name="Picture 2" descr="http://sbceo.org/~vms/carlton/Rome/Zama.jpg"/>
          <p:cNvPicPr>
            <a:picLocks noChangeAspect="1" noChangeArrowheads="1"/>
          </p:cNvPicPr>
          <p:nvPr/>
        </p:nvPicPr>
        <p:blipFill>
          <a:blip r:embed="rId2" cstate="print"/>
          <a:srcRect/>
          <a:stretch>
            <a:fillRect/>
          </a:stretch>
        </p:blipFill>
        <p:spPr bwMode="auto">
          <a:xfrm>
            <a:off x="1828800" y="2895600"/>
            <a:ext cx="5238750" cy="3581400"/>
          </a:xfrm>
          <a:prstGeom prst="rect">
            <a:avLst/>
          </a:prstGeom>
          <a:noFill/>
        </p:spPr>
      </p:pic>
    </p:spTree>
  </p:cSld>
  <p:clrMapOvr>
    <a:masterClrMapping/>
  </p:clrMapOvr>
  <p:transition advTm="938">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5" name="Rectangle 4"/>
          <p:cNvSpPr/>
          <p:nvPr/>
        </p:nvSpPr>
        <p:spPr>
          <a:xfrm>
            <a:off x="304800" y="4495800"/>
            <a:ext cx="8458200" cy="1077218"/>
          </a:xfrm>
          <a:prstGeom prst="rect">
            <a:avLst/>
          </a:prstGeom>
          <a:ln>
            <a:noFill/>
          </a:ln>
        </p:spPr>
        <p:txBody>
          <a:bodyPr wrap="square">
            <a:spAutoFit/>
          </a:bodyPr>
          <a:lstStyle/>
          <a:p>
            <a:pPr algn="ctr"/>
            <a:r>
              <a:rPr lang="en-US" sz="3200" b="1" dirty="0" smtClean="0">
                <a:solidFill>
                  <a:schemeClr val="accent2">
                    <a:lumMod val="50000"/>
                  </a:schemeClr>
                </a:solidFill>
              </a:rPr>
              <a:t>Learn more about history at</a:t>
            </a:r>
          </a:p>
          <a:p>
            <a:pPr algn="ctr"/>
            <a:r>
              <a:rPr lang="en-US" sz="3200" b="1" dirty="0" smtClean="0">
                <a:solidFill>
                  <a:schemeClr val="accent2">
                    <a:lumMod val="50000"/>
                  </a:schemeClr>
                </a:solidFill>
              </a:rPr>
              <a:t>www.mrdowling.com</a:t>
            </a:r>
            <a:endParaRPr lang="en-US" sz="3200" dirty="0">
              <a:solidFill>
                <a:schemeClr val="accent2">
                  <a:lumMod val="50000"/>
                </a:schemeClr>
              </a:solidFill>
            </a:endParaRPr>
          </a:p>
        </p:txBody>
      </p:sp>
      <p:pic>
        <p:nvPicPr>
          <p:cNvPr id="7" name="Picture 6" descr="logotransparent.png"/>
          <p:cNvPicPr>
            <a:picLocks noChangeAspect="1"/>
          </p:cNvPicPr>
          <p:nvPr/>
        </p:nvPicPr>
        <p:blipFill>
          <a:blip r:embed="rId2" cstate="print"/>
          <a:stretch>
            <a:fillRect/>
          </a:stretch>
        </p:blipFill>
        <p:spPr>
          <a:xfrm>
            <a:off x="2590800" y="2590800"/>
            <a:ext cx="3898270" cy="1630526"/>
          </a:xfrm>
          <a:prstGeom prst="rect">
            <a:avLst/>
          </a:prstGeom>
        </p:spPr>
      </p:pic>
      <p:sp>
        <p:nvSpPr>
          <p:cNvPr id="9" name="Rectangle 8"/>
          <p:cNvSpPr/>
          <p:nvPr/>
        </p:nvSpPr>
        <p:spPr>
          <a:xfrm>
            <a:off x="152400" y="1219200"/>
            <a:ext cx="3886200" cy="1015663"/>
          </a:xfrm>
          <a:prstGeom prst="rect">
            <a:avLst/>
          </a:prstGeom>
          <a:ln>
            <a:noFill/>
          </a:ln>
        </p:spPr>
        <p:txBody>
          <a:bodyPr wrap="square">
            <a:spAutoFit/>
          </a:bodyPr>
          <a:lstStyle/>
          <a:p>
            <a:pPr algn="ctr"/>
            <a:r>
              <a:rPr lang="en-US" sz="2000" b="1" dirty="0" smtClean="0">
                <a:solidFill>
                  <a:schemeClr val="accent2">
                    <a:lumMod val="50000"/>
                  </a:schemeClr>
                </a:solidFill>
              </a:rPr>
              <a:t> </a:t>
            </a:r>
            <a:r>
              <a:rPr lang="en-US" sz="2000" b="1" dirty="0" smtClean="0">
                <a:solidFill>
                  <a:schemeClr val="accent2">
                    <a:lumMod val="50000"/>
                  </a:schemeClr>
                </a:solidFill>
              </a:rPr>
              <a:t>Music credit:</a:t>
            </a:r>
          </a:p>
          <a:p>
            <a:pPr algn="ctr"/>
            <a:r>
              <a:rPr lang="en-US" sz="2000" b="1" dirty="0" smtClean="0">
                <a:solidFill>
                  <a:schemeClr val="accent2">
                    <a:lumMod val="50000"/>
                  </a:schemeClr>
                </a:solidFill>
              </a:rPr>
              <a:t>“Starburst Dreams” by </a:t>
            </a:r>
          </a:p>
          <a:p>
            <a:pPr algn="ctr"/>
            <a:r>
              <a:rPr lang="en-US" sz="2000" b="1" dirty="0" smtClean="0">
                <a:solidFill>
                  <a:schemeClr val="accent2">
                    <a:lumMod val="50000"/>
                  </a:schemeClr>
                </a:solidFill>
              </a:rPr>
              <a:t>Dan-O </a:t>
            </a:r>
            <a:r>
              <a:rPr lang="en-US" sz="2000" b="1" dirty="0" smtClean="0">
                <a:solidFill>
                  <a:schemeClr val="accent2">
                    <a:lumMod val="50000"/>
                  </a:schemeClr>
                </a:solidFill>
              </a:rPr>
              <a:t>at http://</a:t>
            </a:r>
            <a:r>
              <a:rPr lang="en-US" sz="2000" b="1" dirty="0" smtClean="0">
                <a:solidFill>
                  <a:schemeClr val="accent2">
                    <a:lumMod val="50000"/>
                  </a:schemeClr>
                </a:solidFill>
              </a:rPr>
              <a:t>danosongs.com. </a:t>
            </a:r>
            <a:endParaRPr lang="en-US" sz="2000" dirty="0">
              <a:solidFill>
                <a:schemeClr val="accent2">
                  <a:lumMod val="50000"/>
                </a:schemeClr>
              </a:solidFill>
            </a:endParaRPr>
          </a:p>
        </p:txBody>
      </p:sp>
    </p:spTree>
  </p:cSld>
  <p:clrMapOvr>
    <a:masterClrMapping/>
  </p:clrMapOvr>
  <p:transition advTm="147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7" name="Picture 6" descr="!!rome.png"/>
          <p:cNvPicPr>
            <a:picLocks noChangeAspect="1"/>
          </p:cNvPicPr>
          <p:nvPr/>
        </p:nvPicPr>
        <p:blipFill>
          <a:blip r:embed="rId2" cstate="print"/>
          <a:stretch>
            <a:fillRect/>
          </a:stretch>
        </p:blipFill>
        <p:spPr>
          <a:xfrm>
            <a:off x="4343400" y="4343400"/>
            <a:ext cx="4267200" cy="2297176"/>
          </a:xfrm>
          <a:prstGeom prst="rect">
            <a:avLst/>
          </a:prstGeom>
        </p:spPr>
      </p:pic>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534400" cy="5495800"/>
          </a:xfrm>
          <a:prstGeom prst="rect">
            <a:avLst/>
          </a:prstGeom>
          <a:noFill/>
        </p:spPr>
        <p:txBody>
          <a:bodyPr wrap="square" rtlCol="0">
            <a:spAutoFit/>
          </a:bodyPr>
          <a:lstStyle/>
          <a:p>
            <a:pPr>
              <a:lnSpc>
                <a:spcPct val="114000"/>
              </a:lnSpc>
            </a:pPr>
            <a:r>
              <a:rPr lang="en-US" sz="2800" b="1" dirty="0" smtClean="0">
                <a:solidFill>
                  <a:schemeClr val="accent6">
                    <a:lumMod val="75000"/>
                  </a:schemeClr>
                </a:solidFill>
                <a:latin typeface="Arial" pitchFamily="34" charset="0"/>
                <a:cs typeface="Arial" pitchFamily="34" charset="0"/>
              </a:rPr>
              <a:t>In 509</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Rome was a small village.  </a:t>
            </a:r>
            <a:r>
              <a:rPr lang="en-US" sz="2800" b="1" dirty="0" smtClean="0">
                <a:latin typeface="Arial" pitchFamily="34" charset="0"/>
                <a:cs typeface="Arial" pitchFamily="34" charset="0"/>
              </a:rPr>
              <a:t>But as time went on--through force or persuasion—Rome controlled almost the entire Italian peninsula by 247</a:t>
            </a:r>
            <a:r>
              <a:rPr lang="en-US" sz="2200" b="1" dirty="0" smtClean="0">
                <a:latin typeface="Arial" pitchFamily="34" charset="0"/>
                <a:cs typeface="Arial" pitchFamily="34" charset="0"/>
              </a:rPr>
              <a:t>BCE</a:t>
            </a:r>
            <a:r>
              <a:rPr lang="en-US" sz="2800" b="1" dirty="0" smtClean="0">
                <a:latin typeface="Arial" pitchFamily="34" charset="0"/>
                <a:cs typeface="Arial" pitchFamily="34" charset="0"/>
              </a:rPr>
              <a:t>.  </a:t>
            </a:r>
            <a:r>
              <a:rPr lang="en-US" sz="2800" b="1" dirty="0" smtClean="0">
                <a:solidFill>
                  <a:schemeClr val="accent6">
                    <a:lumMod val="75000"/>
                  </a:schemeClr>
                </a:solidFill>
                <a:latin typeface="Arial" pitchFamily="34" charset="0"/>
                <a:cs typeface="Arial" pitchFamily="34" charset="0"/>
              </a:rPr>
              <a:t>In fact, by the second century of the Common Era, Rome developed into the greatest western empire of the ancient world.  Many of our technological achievements, our ideas about law and government,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and the words we use </a:t>
            </a:r>
          </a:p>
          <a:p>
            <a:pPr>
              <a:lnSpc>
                <a:spcPct val="114000"/>
              </a:lnSpc>
            </a:pPr>
            <a:r>
              <a:rPr lang="en-US" sz="2800" b="1" dirty="0" smtClean="0">
                <a:solidFill>
                  <a:schemeClr val="accent6">
                    <a:lumMod val="75000"/>
                  </a:schemeClr>
                </a:solidFill>
                <a:latin typeface="Arial" pitchFamily="34" charset="0"/>
                <a:cs typeface="Arial" pitchFamily="34" charset="0"/>
              </a:rPr>
              <a:t>can be traced to the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ancient Romans.</a:t>
            </a:r>
            <a:endParaRPr lang="en-US" sz="2800" b="1" dirty="0">
              <a:solidFill>
                <a:schemeClr val="accent6">
                  <a:lumMod val="75000"/>
                </a:schemeClr>
              </a:solidFill>
              <a:latin typeface="Arial" pitchFamily="34" charset="0"/>
              <a:cs typeface="Arial" pitchFamily="34" charset="0"/>
            </a:endParaRPr>
          </a:p>
        </p:txBody>
      </p:sp>
    </p:spTree>
  </p:cSld>
  <p:clrMapOvr>
    <a:masterClrMapping/>
  </p:clrMapOvr>
  <p:transition advTm="9438">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7" name="Picture 6" descr="!!rome.png"/>
          <p:cNvPicPr>
            <a:picLocks noChangeAspect="1"/>
          </p:cNvPicPr>
          <p:nvPr/>
        </p:nvPicPr>
        <p:blipFill>
          <a:blip r:embed="rId2" cstate="print"/>
          <a:stretch>
            <a:fillRect/>
          </a:stretch>
        </p:blipFill>
        <p:spPr>
          <a:xfrm>
            <a:off x="4343400" y="4343400"/>
            <a:ext cx="4267200" cy="2297176"/>
          </a:xfrm>
          <a:prstGeom prst="rect">
            <a:avLst/>
          </a:prstGeom>
        </p:spPr>
      </p:pic>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534400" cy="5495800"/>
          </a:xfrm>
          <a:prstGeom prst="rect">
            <a:avLst/>
          </a:prstGeom>
          <a:noFill/>
        </p:spPr>
        <p:txBody>
          <a:bodyPr wrap="square" rtlCol="0">
            <a:spAutoFit/>
          </a:bodyPr>
          <a:lstStyle/>
          <a:p>
            <a:pPr>
              <a:lnSpc>
                <a:spcPct val="114000"/>
              </a:lnSpc>
            </a:pPr>
            <a:r>
              <a:rPr lang="en-US" sz="2800" b="1" dirty="0" smtClean="0">
                <a:solidFill>
                  <a:schemeClr val="accent6">
                    <a:lumMod val="75000"/>
                  </a:schemeClr>
                </a:solidFill>
                <a:latin typeface="Arial" pitchFamily="34" charset="0"/>
                <a:cs typeface="Arial" pitchFamily="34" charset="0"/>
              </a:rPr>
              <a:t>In 509</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Rome was a small village.  But as time went on--through force or persuasion—Rome controlled almost the entire Italian peninsula by 247</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a:t>
            </a:r>
            <a:r>
              <a:rPr lang="en-US" sz="2800" b="1" dirty="0" smtClean="0">
                <a:latin typeface="Arial" pitchFamily="34" charset="0"/>
                <a:cs typeface="Arial" pitchFamily="34" charset="0"/>
              </a:rPr>
              <a:t>In fact, by the second century of the Common Era, Rome developed into the greatest western empire of the ancient world.  </a:t>
            </a:r>
            <a:r>
              <a:rPr lang="en-US" sz="2800" b="1" dirty="0" smtClean="0">
                <a:solidFill>
                  <a:schemeClr val="accent6">
                    <a:lumMod val="75000"/>
                  </a:schemeClr>
                </a:solidFill>
                <a:latin typeface="Arial" pitchFamily="34" charset="0"/>
                <a:cs typeface="Arial" pitchFamily="34" charset="0"/>
              </a:rPr>
              <a:t>Many of our technological achievements, our ideas about law and government,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and the words we use </a:t>
            </a:r>
          </a:p>
          <a:p>
            <a:pPr>
              <a:lnSpc>
                <a:spcPct val="114000"/>
              </a:lnSpc>
            </a:pPr>
            <a:r>
              <a:rPr lang="en-US" sz="2800" b="1" dirty="0" smtClean="0">
                <a:solidFill>
                  <a:schemeClr val="accent6">
                    <a:lumMod val="75000"/>
                  </a:schemeClr>
                </a:solidFill>
                <a:latin typeface="Arial" pitchFamily="34" charset="0"/>
                <a:cs typeface="Arial" pitchFamily="34" charset="0"/>
              </a:rPr>
              <a:t>can be traced to the </a:t>
            </a:r>
            <a:br>
              <a:rPr lang="en-US" sz="2800" b="1" dirty="0" smtClean="0">
                <a:solidFill>
                  <a:schemeClr val="accent6">
                    <a:lumMod val="75000"/>
                  </a:schemeClr>
                </a:solidFill>
                <a:latin typeface="Arial" pitchFamily="34" charset="0"/>
                <a:cs typeface="Arial" pitchFamily="34" charset="0"/>
              </a:rPr>
            </a:br>
            <a:r>
              <a:rPr lang="en-US" sz="2800" b="1" dirty="0" smtClean="0">
                <a:solidFill>
                  <a:schemeClr val="accent6">
                    <a:lumMod val="75000"/>
                  </a:schemeClr>
                </a:solidFill>
                <a:latin typeface="Arial" pitchFamily="34" charset="0"/>
                <a:cs typeface="Arial" pitchFamily="34" charset="0"/>
              </a:rPr>
              <a:t>ancient Romans.</a:t>
            </a:r>
            <a:endParaRPr lang="en-US" sz="2800" b="1" dirty="0">
              <a:solidFill>
                <a:schemeClr val="accent6">
                  <a:lumMod val="75000"/>
                </a:schemeClr>
              </a:solidFill>
              <a:latin typeface="Arial" pitchFamily="34" charset="0"/>
              <a:cs typeface="Arial" pitchFamily="34" charset="0"/>
            </a:endParaRPr>
          </a:p>
        </p:txBody>
      </p:sp>
    </p:spTree>
  </p:cSld>
  <p:clrMapOvr>
    <a:masterClrMapping/>
  </p:clrMapOvr>
  <p:transition advTm="8766">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7" name="Picture 6" descr="!!rome.png"/>
          <p:cNvPicPr>
            <a:picLocks noChangeAspect="1"/>
          </p:cNvPicPr>
          <p:nvPr/>
        </p:nvPicPr>
        <p:blipFill>
          <a:blip r:embed="rId2" cstate="print"/>
          <a:stretch>
            <a:fillRect/>
          </a:stretch>
        </p:blipFill>
        <p:spPr>
          <a:xfrm>
            <a:off x="4343400" y="4343400"/>
            <a:ext cx="4267200" cy="2297176"/>
          </a:xfrm>
          <a:prstGeom prst="rect">
            <a:avLst/>
          </a:prstGeom>
        </p:spPr>
      </p:pic>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81000" y="914400"/>
            <a:ext cx="8534400" cy="5495800"/>
          </a:xfrm>
          <a:prstGeom prst="rect">
            <a:avLst/>
          </a:prstGeom>
          <a:noFill/>
        </p:spPr>
        <p:txBody>
          <a:bodyPr wrap="square" rtlCol="0">
            <a:spAutoFit/>
          </a:bodyPr>
          <a:lstStyle/>
          <a:p>
            <a:pPr>
              <a:lnSpc>
                <a:spcPct val="114000"/>
              </a:lnSpc>
            </a:pPr>
            <a:r>
              <a:rPr lang="en-US" sz="2800" b="1" dirty="0" smtClean="0">
                <a:solidFill>
                  <a:schemeClr val="accent6">
                    <a:lumMod val="75000"/>
                  </a:schemeClr>
                </a:solidFill>
                <a:latin typeface="Arial" pitchFamily="34" charset="0"/>
                <a:cs typeface="Arial" pitchFamily="34" charset="0"/>
              </a:rPr>
              <a:t>In 509</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Rome was a small village.  But as time went on--through force or persuasion—Rome controlled almost the entire Italian peninsula by 247</a:t>
            </a:r>
            <a:r>
              <a:rPr lang="en-US" sz="2200" b="1" dirty="0" smtClean="0">
                <a:solidFill>
                  <a:schemeClr val="accent6">
                    <a:lumMod val="75000"/>
                  </a:schemeClr>
                </a:solidFill>
                <a:latin typeface="Arial" pitchFamily="34" charset="0"/>
                <a:cs typeface="Arial" pitchFamily="34" charset="0"/>
              </a:rPr>
              <a:t>BCE</a:t>
            </a:r>
            <a:r>
              <a:rPr lang="en-US" sz="2800" b="1" dirty="0" smtClean="0">
                <a:solidFill>
                  <a:schemeClr val="accent6">
                    <a:lumMod val="75000"/>
                  </a:schemeClr>
                </a:solidFill>
                <a:latin typeface="Arial" pitchFamily="34" charset="0"/>
                <a:cs typeface="Arial" pitchFamily="34" charset="0"/>
              </a:rPr>
              <a:t>.  In fact, by the second century of the Common Era, Rome developed into the greatest western empire of the ancient world.  </a:t>
            </a:r>
            <a:r>
              <a:rPr lang="en-US" sz="2800" b="1" dirty="0" smtClean="0">
                <a:latin typeface="Arial" pitchFamily="34" charset="0"/>
                <a:cs typeface="Arial" pitchFamily="34" charset="0"/>
              </a:rPr>
              <a:t>Many of our technological achievements, our ideas about law and government,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and the words we use </a:t>
            </a:r>
          </a:p>
          <a:p>
            <a:pPr>
              <a:lnSpc>
                <a:spcPct val="114000"/>
              </a:lnSpc>
            </a:pPr>
            <a:r>
              <a:rPr lang="en-US" sz="2800" b="1" dirty="0" smtClean="0">
                <a:latin typeface="Arial" pitchFamily="34" charset="0"/>
                <a:cs typeface="Arial" pitchFamily="34" charset="0"/>
              </a:rPr>
              <a:t>can be traced to the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ancient Romans.</a:t>
            </a:r>
            <a:endParaRPr lang="en-US" sz="2800" b="1" dirty="0">
              <a:latin typeface="Arial" pitchFamily="34" charset="0"/>
              <a:cs typeface="Arial" pitchFamily="34" charset="0"/>
            </a:endParaRPr>
          </a:p>
        </p:txBody>
      </p:sp>
    </p:spTree>
  </p:cSld>
  <p:clrMapOvr>
    <a:masterClrMapping/>
  </p:clrMapOvr>
  <p:transition advTm="9156">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04800" y="762000"/>
            <a:ext cx="8077199" cy="2548455"/>
          </a:xfrm>
          <a:prstGeom prst="rect">
            <a:avLst/>
          </a:prstGeom>
          <a:noFill/>
        </p:spPr>
        <p:txBody>
          <a:bodyPr wrap="square" rtlCol="0">
            <a:spAutoFit/>
          </a:bodyPr>
          <a:lstStyle/>
          <a:p>
            <a:pPr>
              <a:lnSpc>
                <a:spcPct val="114000"/>
              </a:lnSpc>
            </a:pPr>
            <a:r>
              <a:rPr lang="en-US" sz="2800" b="1" dirty="0" smtClean="0">
                <a:latin typeface="Arial" pitchFamily="34" charset="0"/>
                <a:cs typeface="Arial" pitchFamily="34" charset="0"/>
              </a:rPr>
              <a:t>Rome grew from a village to an empire in part because the city was protected from enemy attack.  </a:t>
            </a:r>
            <a:r>
              <a:rPr lang="en-US" sz="2800" b="1" dirty="0" smtClean="0">
                <a:solidFill>
                  <a:schemeClr val="accent6">
                    <a:lumMod val="75000"/>
                  </a:schemeClr>
                </a:solidFill>
                <a:latin typeface="Arial" pitchFamily="34" charset="0"/>
                <a:cs typeface="Arial" pitchFamily="34" charset="0"/>
              </a:rPr>
              <a:t>Rome is situated along the banks of the Tiber River about fifteen miles inland from the sea.  </a:t>
            </a:r>
            <a:endParaRPr lang="en-US" sz="2800" b="1" dirty="0">
              <a:solidFill>
                <a:schemeClr val="accent6">
                  <a:lumMod val="75000"/>
                </a:schemeClr>
              </a:solidFill>
              <a:latin typeface="Arial" pitchFamily="34" charset="0"/>
              <a:cs typeface="Arial" pitchFamily="34" charset="0"/>
            </a:endParaRPr>
          </a:p>
        </p:txBody>
      </p:sp>
      <p:pic>
        <p:nvPicPr>
          <p:cNvPr id="14339" name="Picture 3"/>
          <p:cNvPicPr>
            <a:picLocks noChangeAspect="1" noChangeArrowheads="1"/>
          </p:cNvPicPr>
          <p:nvPr/>
        </p:nvPicPr>
        <p:blipFill>
          <a:blip r:embed="rId2" cstate="print"/>
          <a:srcRect/>
          <a:stretch>
            <a:fillRect/>
          </a:stretch>
        </p:blipFill>
        <p:spPr bwMode="auto">
          <a:xfrm>
            <a:off x="0" y="3297006"/>
            <a:ext cx="9144000" cy="3560994"/>
          </a:xfrm>
          <a:prstGeom prst="rect">
            <a:avLst/>
          </a:prstGeom>
          <a:noFill/>
          <a:ln w="9525">
            <a:noFill/>
            <a:miter lim="800000"/>
            <a:headEnd/>
            <a:tailEnd/>
          </a:ln>
          <a:effectLst/>
        </p:spPr>
      </p:pic>
    </p:spTree>
  </p:cSld>
  <p:clrMapOvr>
    <a:masterClrMapping/>
  </p:clrMapOvr>
  <p:transition advTm="67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4" name="TextBox 3"/>
          <p:cNvSpPr txBox="1"/>
          <p:nvPr/>
        </p:nvSpPr>
        <p:spPr>
          <a:xfrm>
            <a:off x="152400" y="152400"/>
            <a:ext cx="9016956" cy="523220"/>
          </a:xfrm>
          <a:prstGeom prst="rect">
            <a:avLst/>
          </a:prstGeom>
          <a:noFill/>
        </p:spPr>
        <p:txBody>
          <a:bodyPr wrap="none" rtlCol="0">
            <a:spAutoFit/>
          </a:bodyPr>
          <a:lstStyle/>
          <a:p>
            <a:r>
              <a:rPr lang="en-US" sz="2800" dirty="0" smtClean="0">
                <a:solidFill>
                  <a:schemeClr val="accent6">
                    <a:lumMod val="50000"/>
                  </a:schemeClr>
                </a:solidFill>
                <a:latin typeface="Arial Black" pitchFamily="34" charset="0"/>
              </a:rPr>
              <a:t>A New Power Rises                   Ancient Rome</a:t>
            </a:r>
            <a:endParaRPr lang="en-US" sz="2800" dirty="0">
              <a:solidFill>
                <a:schemeClr val="accent6">
                  <a:lumMod val="50000"/>
                </a:schemeClr>
              </a:solidFill>
              <a:latin typeface="Arial Black" pitchFamily="34" charset="0"/>
            </a:endParaRPr>
          </a:p>
        </p:txBody>
      </p:sp>
      <p:sp>
        <p:nvSpPr>
          <p:cNvPr id="6" name="TextBox 5"/>
          <p:cNvSpPr txBox="1"/>
          <p:nvPr/>
        </p:nvSpPr>
        <p:spPr>
          <a:xfrm>
            <a:off x="304800" y="762000"/>
            <a:ext cx="8077199" cy="2548455"/>
          </a:xfrm>
          <a:prstGeom prst="rect">
            <a:avLst/>
          </a:prstGeom>
          <a:noFill/>
        </p:spPr>
        <p:txBody>
          <a:bodyPr wrap="square" rtlCol="0">
            <a:spAutoFit/>
          </a:bodyPr>
          <a:lstStyle/>
          <a:p>
            <a:pPr>
              <a:lnSpc>
                <a:spcPct val="114000"/>
              </a:lnSpc>
            </a:pPr>
            <a:r>
              <a:rPr lang="en-US" sz="2800" b="1" dirty="0" smtClean="0">
                <a:solidFill>
                  <a:schemeClr val="accent6">
                    <a:lumMod val="75000"/>
                  </a:schemeClr>
                </a:solidFill>
                <a:latin typeface="Arial" pitchFamily="34" charset="0"/>
                <a:cs typeface="Arial" pitchFamily="34" charset="0"/>
              </a:rPr>
              <a:t>Rome grew from a village to an empire in part because the city was protected from enemy attack.  </a:t>
            </a:r>
            <a:r>
              <a:rPr lang="en-US" sz="2800" b="1" dirty="0" smtClean="0">
                <a:latin typeface="Arial" pitchFamily="34" charset="0"/>
                <a:cs typeface="Arial" pitchFamily="34" charset="0"/>
              </a:rPr>
              <a:t>Rome is situated along the banks of the Tiber River about fifteen miles inland from the sea.</a:t>
            </a:r>
            <a:r>
              <a:rPr lang="en-US" sz="2800" b="1" dirty="0" smtClean="0">
                <a:solidFill>
                  <a:schemeClr val="accent6">
                    <a:lumMod val="75000"/>
                  </a:schemeClr>
                </a:solidFill>
                <a:latin typeface="Arial" pitchFamily="34" charset="0"/>
                <a:cs typeface="Arial" pitchFamily="34" charset="0"/>
              </a:rPr>
              <a:t>  </a:t>
            </a:r>
            <a:endParaRPr lang="en-US" sz="2800" b="1" dirty="0">
              <a:solidFill>
                <a:schemeClr val="accent6">
                  <a:lumMod val="75000"/>
                </a:schemeClr>
              </a:solidFill>
              <a:latin typeface="Arial" pitchFamily="34" charset="0"/>
              <a:cs typeface="Arial" pitchFamily="34" charset="0"/>
            </a:endParaRPr>
          </a:p>
        </p:txBody>
      </p:sp>
      <p:pic>
        <p:nvPicPr>
          <p:cNvPr id="14339" name="Picture 3"/>
          <p:cNvPicPr>
            <a:picLocks noChangeAspect="1" noChangeArrowheads="1"/>
          </p:cNvPicPr>
          <p:nvPr/>
        </p:nvPicPr>
        <p:blipFill>
          <a:blip r:embed="rId2" cstate="print"/>
          <a:srcRect/>
          <a:stretch>
            <a:fillRect/>
          </a:stretch>
        </p:blipFill>
        <p:spPr bwMode="auto">
          <a:xfrm>
            <a:off x="0" y="3297006"/>
            <a:ext cx="9144000" cy="3560994"/>
          </a:xfrm>
          <a:prstGeom prst="rect">
            <a:avLst/>
          </a:prstGeom>
          <a:noFill/>
          <a:ln w="9525">
            <a:noFill/>
            <a:miter lim="800000"/>
            <a:headEnd/>
            <a:tailEnd/>
          </a:ln>
          <a:effectLst/>
        </p:spPr>
      </p:pic>
    </p:spTree>
  </p:cSld>
  <p:clrMapOvr>
    <a:masterClrMapping/>
  </p:clrMapOvr>
  <p:transition advTm="6188">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1549</Words>
  <Application>Microsoft Office PowerPoint</Application>
  <PresentationFormat>On-screen Show (4:3)</PresentationFormat>
  <Paragraphs>105</Paragraphs>
  <Slides>41</Slides>
  <Notes>0</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mikedow1@gmail.com</dc:creator>
  <cp:lastModifiedBy>mikedow1@gmail.com</cp:lastModifiedBy>
  <cp:revision>12</cp:revision>
  <dcterms:created xsi:type="dcterms:W3CDTF">2013-12-31T03:21:23Z</dcterms:created>
  <dcterms:modified xsi:type="dcterms:W3CDTF">2013-12-31T16:55:41Z</dcterms:modified>
</cp:coreProperties>
</file>