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31" r:id="rId3"/>
    <p:sldId id="332" r:id="rId4"/>
    <p:sldId id="333" r:id="rId5"/>
    <p:sldId id="334" r:id="rId6"/>
    <p:sldId id="312" r:id="rId7"/>
    <p:sldId id="329" r:id="rId8"/>
    <p:sldId id="330" r:id="rId9"/>
    <p:sldId id="313" r:id="rId10"/>
    <p:sldId id="328" r:id="rId11"/>
    <p:sldId id="324" r:id="rId12"/>
    <p:sldId id="325" r:id="rId13"/>
    <p:sldId id="326" r:id="rId14"/>
    <p:sldId id="327" r:id="rId15"/>
    <p:sldId id="315" r:id="rId16"/>
    <p:sldId id="320" r:id="rId17"/>
    <p:sldId id="321" r:id="rId18"/>
    <p:sldId id="322" r:id="rId19"/>
    <p:sldId id="323" r:id="rId20"/>
    <p:sldId id="316" r:id="rId21"/>
    <p:sldId id="317" r:id="rId22"/>
    <p:sldId id="318" r:id="rId23"/>
    <p:sldId id="319" r:id="rId24"/>
    <p:sldId id="30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E4E1F"/>
    <a:srgbClr val="112D35"/>
    <a:srgbClr val="EAE6A0"/>
    <a:srgbClr val="BBEDB9"/>
    <a:srgbClr val="DAD458"/>
    <a:srgbClr val="3D454D"/>
    <a:srgbClr val="336915"/>
    <a:srgbClr val="2222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017" autoAdjust="0"/>
    <p:restoredTop sz="94660"/>
  </p:normalViewPr>
  <p:slideViewPr>
    <p:cSldViewPr>
      <p:cViewPr varScale="1">
        <p:scale>
          <a:sx n="81" d="100"/>
          <a:sy n="81" d="100"/>
        </p:scale>
        <p:origin x="-970" y="-10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ADAC1-1A2B-4C25-98BB-22CFA6867AF3}"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ADAC1-1A2B-4C25-98BB-22CFA6867AF3}"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ADAC1-1A2B-4C25-98BB-22CFA6867AF3}"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ADAC1-1A2B-4C25-98BB-22CFA6867AF3}"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ADAC1-1A2B-4C25-98BB-22CFA6867AF3}"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ADAC1-1A2B-4C25-98BB-22CFA6867AF3}"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ADAC1-1A2B-4C25-98BB-22CFA6867AF3}" type="datetimeFigureOut">
              <a:rPr lang="en-US" smtClean="0"/>
              <a:pPr/>
              <a:t>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ADAC1-1A2B-4C25-98BB-22CFA6867AF3}" type="datetimeFigureOut">
              <a:rPr lang="en-US" smtClean="0"/>
              <a:pPr/>
              <a:t>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ADAC1-1A2B-4C25-98BB-22CFA6867AF3}" type="datetimeFigureOut">
              <a:rPr lang="en-US" smtClean="0"/>
              <a:pPr/>
              <a:t>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ADAC1-1A2B-4C25-98BB-22CFA6867AF3}"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ADAC1-1A2B-4C25-98BB-22CFA6867AF3}"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rgbClr val="EAE6A0"/>
            </a:gs>
            <a:gs pos="73000">
              <a:srgbClr val="BBEDB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ADAC1-1A2B-4C25-98BB-22CFA6867AF3}" type="datetimeFigureOut">
              <a:rPr lang="en-US" smtClean="0"/>
              <a:pPr/>
              <a:t>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06EDA-9ACE-4BEA-9336-28BBE109F7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mrdowling\audio\702-technology.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81000" y="457200"/>
            <a:ext cx="8382000" cy="6001643"/>
          </a:xfrm>
          <a:prstGeom prst="rect">
            <a:avLst/>
          </a:prstGeom>
        </p:spPr>
        <p:txBody>
          <a:bodyPr wrap="square">
            <a:spAutoFit/>
          </a:bodyPr>
          <a:lstStyle/>
          <a:p>
            <a:r>
              <a:rPr lang="en-US" sz="3200" b="1" dirty="0" smtClean="0">
                <a:solidFill>
                  <a:srgbClr val="0E4E1F"/>
                </a:solidFill>
              </a:rPr>
              <a:t>The Romans used great public projects to make their empire the most advanced of the ancient world.  </a:t>
            </a:r>
            <a:r>
              <a:rPr lang="en-US" sz="3200" b="1" dirty="0" smtClean="0">
                <a:solidFill>
                  <a:schemeClr val="accent3">
                    <a:lumMod val="75000"/>
                  </a:schemeClr>
                </a:solidFill>
              </a:rPr>
              <a:t>The Romans particularly excelled at building roads.  The roads made it easier the Romans to travel, move troops, collect taxes and trade with faraway provinces.  The expression, “All Roads Lead To Rome” refers to </a:t>
            </a:r>
            <a:br>
              <a:rPr lang="en-US" sz="3200" b="1" dirty="0" smtClean="0">
                <a:solidFill>
                  <a:schemeClr val="accent3">
                    <a:lumMod val="75000"/>
                  </a:schemeClr>
                </a:solidFill>
              </a:rPr>
            </a:br>
            <a:r>
              <a:rPr lang="en-US" sz="3200" b="1" dirty="0" smtClean="0">
                <a:solidFill>
                  <a:schemeClr val="accent3">
                    <a:lumMod val="75000"/>
                  </a:schemeClr>
                </a:solidFill>
              </a:rPr>
              <a:t>the fact that Rome was the center </a:t>
            </a:r>
            <a:br>
              <a:rPr lang="en-US" sz="3200" b="1" dirty="0" smtClean="0">
                <a:solidFill>
                  <a:schemeClr val="accent3">
                    <a:lumMod val="75000"/>
                  </a:schemeClr>
                </a:solidFill>
              </a:rPr>
            </a:br>
            <a:r>
              <a:rPr lang="en-US" sz="3200" b="1" dirty="0" smtClean="0">
                <a:solidFill>
                  <a:schemeClr val="accent3">
                    <a:lumMod val="75000"/>
                  </a:schemeClr>
                </a:solidFill>
              </a:rPr>
              <a:t>of the ancient civilized world. </a:t>
            </a:r>
            <a:br>
              <a:rPr lang="en-US" sz="3200" b="1" dirty="0" smtClean="0">
                <a:solidFill>
                  <a:schemeClr val="accent3">
                    <a:lumMod val="75000"/>
                  </a:schemeClr>
                </a:solidFill>
              </a:rPr>
            </a:br>
            <a:r>
              <a:rPr lang="en-US" sz="3200" b="1" dirty="0" smtClean="0">
                <a:solidFill>
                  <a:schemeClr val="accent3">
                    <a:lumMod val="75000"/>
                  </a:schemeClr>
                </a:solidFill>
              </a:rPr>
              <a:t>Many of the roads, bridges and </a:t>
            </a:r>
            <a:br>
              <a:rPr lang="en-US" sz="3200" b="1" dirty="0" smtClean="0">
                <a:solidFill>
                  <a:schemeClr val="accent3">
                    <a:lumMod val="75000"/>
                  </a:schemeClr>
                </a:solidFill>
              </a:rPr>
            </a:br>
            <a:r>
              <a:rPr lang="en-US" sz="3200" b="1" dirty="0" smtClean="0">
                <a:solidFill>
                  <a:schemeClr val="accent3">
                    <a:lumMod val="75000"/>
                  </a:schemeClr>
                </a:solidFill>
              </a:rPr>
              <a:t>aqueducts of ancient Rome are </a:t>
            </a:r>
            <a:br>
              <a:rPr lang="en-US" sz="3200" b="1" dirty="0" smtClean="0">
                <a:solidFill>
                  <a:schemeClr val="accent3">
                    <a:lumMod val="75000"/>
                  </a:schemeClr>
                </a:solidFill>
              </a:rPr>
            </a:br>
            <a:r>
              <a:rPr lang="en-US" sz="3200" b="1" dirty="0" smtClean="0">
                <a:solidFill>
                  <a:schemeClr val="accent3">
                    <a:lumMod val="75000"/>
                  </a:schemeClr>
                </a:solidFill>
              </a:rPr>
              <a:t>still used today.</a:t>
            </a:r>
            <a:endParaRPr lang="en-US" sz="3200" b="1" dirty="0">
              <a:solidFill>
                <a:schemeClr val="accent3">
                  <a:lumMod val="75000"/>
                </a:schemeClr>
              </a:solidFill>
            </a:endParaRPr>
          </a:p>
        </p:txBody>
      </p:sp>
      <p:pic>
        <p:nvPicPr>
          <p:cNvPr id="7170" name="Picture 2" descr="http://ncolumn-image1.daum.net/_home/T/r/02FTr/1083226743219_appian.jpg"/>
          <p:cNvPicPr>
            <a:picLocks noChangeAspect="1" noChangeArrowheads="1"/>
          </p:cNvPicPr>
          <p:nvPr/>
        </p:nvPicPr>
        <p:blipFill>
          <a:blip r:embed="rId3" cstate="print"/>
          <a:srcRect/>
          <a:stretch>
            <a:fillRect/>
          </a:stretch>
        </p:blipFill>
        <p:spPr bwMode="auto">
          <a:xfrm>
            <a:off x="6477000" y="3558822"/>
            <a:ext cx="2667000" cy="3299178"/>
          </a:xfrm>
          <a:prstGeom prst="rect">
            <a:avLst/>
          </a:prstGeom>
          <a:noFill/>
        </p:spPr>
      </p:pic>
      <p:pic>
        <p:nvPicPr>
          <p:cNvPr id="6" name="702-technology.mp3">
            <a:hlinkClick r:id="" action="ppaction://media"/>
          </p:cNvPr>
          <p:cNvPicPr>
            <a:picLocks noRot="1" noChangeAspect="1"/>
          </p:cNvPicPr>
          <p:nvPr>
            <a:audioFile r:link="rId1"/>
          </p:nvPr>
        </p:nvPicPr>
        <p:blipFill>
          <a:blip r:embed="rId4" cstate="print"/>
          <a:stretch>
            <a:fillRect/>
          </a:stretch>
        </p:blipFill>
        <p:spPr>
          <a:xfrm>
            <a:off x="9829800" y="3276600"/>
            <a:ext cx="244475" cy="244475"/>
          </a:xfrm>
          <a:prstGeom prst="rect">
            <a:avLst/>
          </a:prstGeom>
        </p:spPr>
      </p:pic>
    </p:spTree>
  </p:cSld>
  <p:clrMapOvr>
    <a:masterClrMapping/>
  </p:clrMapOvr>
  <p:transition advClick="0" advTm="100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1"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4572000" y="1676400"/>
            <a:ext cx="4038600" cy="4031873"/>
          </a:xfrm>
          <a:prstGeom prst="rect">
            <a:avLst/>
          </a:prstGeom>
        </p:spPr>
        <p:txBody>
          <a:bodyPr wrap="square">
            <a:spAutoFit/>
          </a:bodyPr>
          <a:lstStyle/>
          <a:p>
            <a:r>
              <a:rPr lang="en-US" sz="3200" b="1" dirty="0" smtClean="0">
                <a:solidFill>
                  <a:schemeClr val="accent3">
                    <a:lumMod val="75000"/>
                  </a:schemeClr>
                </a:solidFill>
              </a:rPr>
              <a:t>The Romans built many huge stadiums called amphitheaters.  </a:t>
            </a:r>
            <a:r>
              <a:rPr lang="en-US" sz="3200" b="1" dirty="0" smtClean="0">
                <a:solidFill>
                  <a:srgbClr val="0E4E1F"/>
                </a:solidFill>
              </a:rPr>
              <a:t>People would gather in amphitheaters to watch shows with clowns, jugglers and acrobats. </a:t>
            </a:r>
            <a:endParaRPr lang="en-US" sz="3200" b="1" dirty="0">
              <a:solidFill>
                <a:srgbClr val="0E4E1F"/>
              </a:solidFill>
            </a:endParaRPr>
          </a:p>
        </p:txBody>
      </p:sp>
      <p:pic>
        <p:nvPicPr>
          <p:cNvPr id="4100" name="Picture 4"/>
          <p:cNvPicPr>
            <a:picLocks noChangeAspect="1" noChangeArrowheads="1"/>
          </p:cNvPicPr>
          <p:nvPr/>
        </p:nvPicPr>
        <p:blipFill>
          <a:blip r:embed="rId2" cstate="print"/>
          <a:srcRect/>
          <a:stretch>
            <a:fillRect/>
          </a:stretch>
        </p:blipFill>
        <p:spPr bwMode="auto">
          <a:xfrm>
            <a:off x="0" y="533400"/>
            <a:ext cx="4208497" cy="6324600"/>
          </a:xfrm>
          <a:prstGeom prst="rect">
            <a:avLst/>
          </a:prstGeom>
          <a:noFill/>
          <a:ln w="9525">
            <a:noFill/>
            <a:miter lim="800000"/>
            <a:headEnd/>
            <a:tailEnd/>
          </a:ln>
          <a:effectLst/>
        </p:spPr>
      </p:pic>
    </p:spTree>
  </p:cSld>
  <p:clrMapOvr>
    <a:masterClrMapping/>
  </p:clrMapOvr>
  <p:transition advClick="0" advTm="5719">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724400" y="2632142"/>
            <a:ext cx="4419600" cy="4225858"/>
          </a:xfrm>
          <a:prstGeom prst="rect">
            <a:avLst/>
          </a:prstGeom>
          <a:noFill/>
          <a:ln w="9525">
            <a:noFill/>
            <a:miter lim="800000"/>
            <a:headEnd/>
            <a:tailEnd/>
          </a:ln>
          <a:effectLst/>
        </p:spPr>
      </p:pic>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81000" y="457200"/>
            <a:ext cx="8382000" cy="5016758"/>
          </a:xfrm>
          <a:prstGeom prst="rect">
            <a:avLst/>
          </a:prstGeom>
        </p:spPr>
        <p:txBody>
          <a:bodyPr wrap="square">
            <a:spAutoFit/>
          </a:bodyPr>
          <a:lstStyle/>
          <a:p>
            <a:r>
              <a:rPr lang="en-US" sz="3200" b="1" dirty="0" smtClean="0">
                <a:solidFill>
                  <a:srgbClr val="0E4E1F"/>
                </a:solidFill>
              </a:rPr>
              <a:t>Some Roman entertainment was cruel.   People would watch fights between wild animals and gladiators.  </a:t>
            </a:r>
            <a:r>
              <a:rPr lang="en-US" sz="3200" b="1" dirty="0" smtClean="0">
                <a:solidFill>
                  <a:schemeClr val="accent3">
                    <a:lumMod val="75000"/>
                  </a:schemeClr>
                </a:solidFill>
              </a:rPr>
              <a:t>Gladiators were usually slaves or criminals who fought with swords against animals or one another.  A skillful </a:t>
            </a:r>
            <a:br>
              <a:rPr lang="en-US" sz="3200" b="1" dirty="0" smtClean="0">
                <a:solidFill>
                  <a:schemeClr val="accent3">
                    <a:lumMod val="75000"/>
                  </a:schemeClr>
                </a:solidFill>
              </a:rPr>
            </a:br>
            <a:r>
              <a:rPr lang="en-US" sz="3200" b="1" dirty="0" smtClean="0">
                <a:solidFill>
                  <a:schemeClr val="accent3">
                    <a:lumMod val="75000"/>
                  </a:schemeClr>
                </a:solidFill>
              </a:rPr>
              <a:t>gladiator might win his </a:t>
            </a:r>
            <a:br>
              <a:rPr lang="en-US" sz="3200" b="1" dirty="0" smtClean="0">
                <a:solidFill>
                  <a:schemeClr val="accent3">
                    <a:lumMod val="75000"/>
                  </a:schemeClr>
                </a:solidFill>
              </a:rPr>
            </a:br>
            <a:r>
              <a:rPr lang="en-US" sz="3200" b="1" dirty="0" smtClean="0">
                <a:solidFill>
                  <a:schemeClr val="accent3">
                    <a:lumMod val="75000"/>
                  </a:schemeClr>
                </a:solidFill>
              </a:rPr>
              <a:t>freedom by defeating </a:t>
            </a:r>
            <a:br>
              <a:rPr lang="en-US" sz="3200" b="1" dirty="0" smtClean="0">
                <a:solidFill>
                  <a:schemeClr val="accent3">
                    <a:lumMod val="75000"/>
                  </a:schemeClr>
                </a:solidFill>
              </a:rPr>
            </a:br>
            <a:r>
              <a:rPr lang="en-US" sz="3200" b="1" dirty="0" smtClean="0">
                <a:solidFill>
                  <a:schemeClr val="accent3">
                    <a:lumMod val="75000"/>
                  </a:schemeClr>
                </a:solidFill>
              </a:rPr>
              <a:t>an opponent.  More </a:t>
            </a:r>
            <a:br>
              <a:rPr lang="en-US" sz="3200" b="1" dirty="0" smtClean="0">
                <a:solidFill>
                  <a:schemeClr val="accent3">
                    <a:lumMod val="75000"/>
                  </a:schemeClr>
                </a:solidFill>
              </a:rPr>
            </a:br>
            <a:r>
              <a:rPr lang="en-US" sz="3200" b="1" dirty="0" smtClean="0">
                <a:solidFill>
                  <a:schemeClr val="accent3">
                    <a:lumMod val="75000"/>
                  </a:schemeClr>
                </a:solidFill>
              </a:rPr>
              <a:t>often, the gladiators </a:t>
            </a:r>
            <a:br>
              <a:rPr lang="en-US" sz="3200" b="1" dirty="0" smtClean="0">
                <a:solidFill>
                  <a:schemeClr val="accent3">
                    <a:lumMod val="75000"/>
                  </a:schemeClr>
                </a:solidFill>
              </a:rPr>
            </a:br>
            <a:r>
              <a:rPr lang="en-US" sz="3200" b="1" dirty="0" smtClean="0">
                <a:solidFill>
                  <a:schemeClr val="accent3">
                    <a:lumMod val="75000"/>
                  </a:schemeClr>
                </a:solidFill>
              </a:rPr>
              <a:t>lost their lives.</a:t>
            </a:r>
            <a:endParaRPr lang="en-US" sz="3200" b="1" dirty="0">
              <a:solidFill>
                <a:schemeClr val="accent3">
                  <a:lumMod val="75000"/>
                </a:schemeClr>
              </a:solidFill>
            </a:endParaRPr>
          </a:p>
        </p:txBody>
      </p:sp>
    </p:spTree>
  </p:cSld>
  <p:clrMapOvr>
    <a:masterClrMapping/>
  </p:clrMapOvr>
  <p:transition advClick="0" advTm="64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724400" y="2632142"/>
            <a:ext cx="4419600" cy="4225858"/>
          </a:xfrm>
          <a:prstGeom prst="rect">
            <a:avLst/>
          </a:prstGeom>
          <a:noFill/>
          <a:ln w="9525">
            <a:noFill/>
            <a:miter lim="800000"/>
            <a:headEnd/>
            <a:tailEnd/>
          </a:ln>
          <a:effectLst/>
        </p:spPr>
      </p:pic>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81000" y="457200"/>
            <a:ext cx="8382000" cy="5016758"/>
          </a:xfrm>
          <a:prstGeom prst="rect">
            <a:avLst/>
          </a:prstGeom>
        </p:spPr>
        <p:txBody>
          <a:bodyPr wrap="square">
            <a:spAutoFit/>
          </a:bodyPr>
          <a:lstStyle/>
          <a:p>
            <a:r>
              <a:rPr lang="en-US" sz="3200" b="1" dirty="0" smtClean="0">
                <a:solidFill>
                  <a:schemeClr val="accent3">
                    <a:lumMod val="75000"/>
                  </a:schemeClr>
                </a:solidFill>
              </a:rPr>
              <a:t>Some Roman entertainment was cruel.   People would watch fights between wild animals and gladiators.  </a:t>
            </a:r>
            <a:r>
              <a:rPr lang="en-US" sz="3200" b="1" dirty="0" smtClean="0">
                <a:solidFill>
                  <a:srgbClr val="0E4E1F"/>
                </a:solidFill>
              </a:rPr>
              <a:t>Gladiators were usually slaves or criminals who fought with swords against animals or one another.  </a:t>
            </a:r>
            <a:r>
              <a:rPr lang="en-US" sz="3200" b="1" dirty="0" smtClean="0">
                <a:solidFill>
                  <a:schemeClr val="accent3">
                    <a:lumMod val="75000"/>
                  </a:schemeClr>
                </a:solidFill>
              </a:rPr>
              <a:t>A skillful </a:t>
            </a:r>
            <a:br>
              <a:rPr lang="en-US" sz="3200" b="1" dirty="0" smtClean="0">
                <a:solidFill>
                  <a:schemeClr val="accent3">
                    <a:lumMod val="75000"/>
                  </a:schemeClr>
                </a:solidFill>
              </a:rPr>
            </a:br>
            <a:r>
              <a:rPr lang="en-US" sz="3200" b="1" dirty="0" smtClean="0">
                <a:solidFill>
                  <a:schemeClr val="accent3">
                    <a:lumMod val="75000"/>
                  </a:schemeClr>
                </a:solidFill>
              </a:rPr>
              <a:t>gladiator might win his </a:t>
            </a:r>
            <a:br>
              <a:rPr lang="en-US" sz="3200" b="1" dirty="0" smtClean="0">
                <a:solidFill>
                  <a:schemeClr val="accent3">
                    <a:lumMod val="75000"/>
                  </a:schemeClr>
                </a:solidFill>
              </a:rPr>
            </a:br>
            <a:r>
              <a:rPr lang="en-US" sz="3200" b="1" dirty="0" smtClean="0">
                <a:solidFill>
                  <a:schemeClr val="accent3">
                    <a:lumMod val="75000"/>
                  </a:schemeClr>
                </a:solidFill>
              </a:rPr>
              <a:t>freedom by defeating </a:t>
            </a:r>
            <a:br>
              <a:rPr lang="en-US" sz="3200" b="1" dirty="0" smtClean="0">
                <a:solidFill>
                  <a:schemeClr val="accent3">
                    <a:lumMod val="75000"/>
                  </a:schemeClr>
                </a:solidFill>
              </a:rPr>
            </a:br>
            <a:r>
              <a:rPr lang="en-US" sz="3200" b="1" dirty="0" smtClean="0">
                <a:solidFill>
                  <a:schemeClr val="accent3">
                    <a:lumMod val="75000"/>
                  </a:schemeClr>
                </a:solidFill>
              </a:rPr>
              <a:t>an opponent.  More </a:t>
            </a:r>
            <a:br>
              <a:rPr lang="en-US" sz="3200" b="1" dirty="0" smtClean="0">
                <a:solidFill>
                  <a:schemeClr val="accent3">
                    <a:lumMod val="75000"/>
                  </a:schemeClr>
                </a:solidFill>
              </a:rPr>
            </a:br>
            <a:r>
              <a:rPr lang="en-US" sz="3200" b="1" dirty="0" smtClean="0">
                <a:solidFill>
                  <a:schemeClr val="accent3">
                    <a:lumMod val="75000"/>
                  </a:schemeClr>
                </a:solidFill>
              </a:rPr>
              <a:t>often, the gladiators </a:t>
            </a:r>
            <a:br>
              <a:rPr lang="en-US" sz="3200" b="1" dirty="0" smtClean="0">
                <a:solidFill>
                  <a:schemeClr val="accent3">
                    <a:lumMod val="75000"/>
                  </a:schemeClr>
                </a:solidFill>
              </a:rPr>
            </a:br>
            <a:r>
              <a:rPr lang="en-US" sz="3200" b="1" dirty="0" smtClean="0">
                <a:solidFill>
                  <a:schemeClr val="accent3">
                    <a:lumMod val="75000"/>
                  </a:schemeClr>
                </a:solidFill>
              </a:rPr>
              <a:t>lost their lives.</a:t>
            </a:r>
            <a:endParaRPr lang="en-US" sz="3200" b="1" dirty="0">
              <a:solidFill>
                <a:schemeClr val="accent3">
                  <a:lumMod val="75000"/>
                </a:schemeClr>
              </a:solidFill>
            </a:endParaRPr>
          </a:p>
        </p:txBody>
      </p:sp>
    </p:spTree>
  </p:cSld>
  <p:clrMapOvr>
    <a:masterClrMapping/>
  </p:clrMapOvr>
  <p:transition advClick="0" advTm="6516">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724400" y="2632142"/>
            <a:ext cx="4419600" cy="4225858"/>
          </a:xfrm>
          <a:prstGeom prst="rect">
            <a:avLst/>
          </a:prstGeom>
          <a:noFill/>
          <a:ln w="9525">
            <a:noFill/>
            <a:miter lim="800000"/>
            <a:headEnd/>
            <a:tailEnd/>
          </a:ln>
          <a:effectLst/>
        </p:spPr>
      </p:pic>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81000" y="457200"/>
            <a:ext cx="8382000" cy="5016758"/>
          </a:xfrm>
          <a:prstGeom prst="rect">
            <a:avLst/>
          </a:prstGeom>
        </p:spPr>
        <p:txBody>
          <a:bodyPr wrap="square">
            <a:spAutoFit/>
          </a:bodyPr>
          <a:lstStyle/>
          <a:p>
            <a:r>
              <a:rPr lang="en-US" sz="3200" b="1" dirty="0" smtClean="0">
                <a:solidFill>
                  <a:schemeClr val="accent3">
                    <a:lumMod val="75000"/>
                  </a:schemeClr>
                </a:solidFill>
              </a:rPr>
              <a:t>Some Roman entertainment was cruel.   People would watch fights between wild animals and gladiators.  Gladiators were usually slaves or criminals who fought with swords against animals or one another. </a:t>
            </a:r>
            <a:r>
              <a:rPr lang="en-US" sz="3200" b="1" dirty="0" smtClean="0"/>
              <a:t> </a:t>
            </a:r>
            <a:r>
              <a:rPr lang="en-US" sz="3200" b="1" dirty="0" smtClean="0">
                <a:solidFill>
                  <a:srgbClr val="0E4E1F"/>
                </a:solidFill>
              </a:rPr>
              <a:t>A skillful </a:t>
            </a:r>
            <a:br>
              <a:rPr lang="en-US" sz="3200" b="1" dirty="0" smtClean="0">
                <a:solidFill>
                  <a:srgbClr val="0E4E1F"/>
                </a:solidFill>
              </a:rPr>
            </a:br>
            <a:r>
              <a:rPr lang="en-US" sz="3200" b="1" dirty="0" smtClean="0">
                <a:solidFill>
                  <a:srgbClr val="0E4E1F"/>
                </a:solidFill>
              </a:rPr>
              <a:t>gladiator might win his </a:t>
            </a:r>
            <a:br>
              <a:rPr lang="en-US" sz="3200" b="1" dirty="0" smtClean="0">
                <a:solidFill>
                  <a:srgbClr val="0E4E1F"/>
                </a:solidFill>
              </a:rPr>
            </a:br>
            <a:r>
              <a:rPr lang="en-US" sz="3200" b="1" dirty="0" smtClean="0">
                <a:solidFill>
                  <a:srgbClr val="0E4E1F"/>
                </a:solidFill>
              </a:rPr>
              <a:t>freedom by defeating </a:t>
            </a:r>
            <a:br>
              <a:rPr lang="en-US" sz="3200" b="1" dirty="0" smtClean="0">
                <a:solidFill>
                  <a:srgbClr val="0E4E1F"/>
                </a:solidFill>
              </a:rPr>
            </a:br>
            <a:r>
              <a:rPr lang="en-US" sz="3200" b="1" dirty="0" smtClean="0">
                <a:solidFill>
                  <a:srgbClr val="0E4E1F"/>
                </a:solidFill>
              </a:rPr>
              <a:t>an opponent.  </a:t>
            </a:r>
            <a:r>
              <a:rPr lang="en-US" sz="3200" b="1" dirty="0" smtClean="0">
                <a:solidFill>
                  <a:schemeClr val="accent3">
                    <a:lumMod val="75000"/>
                  </a:schemeClr>
                </a:solidFill>
              </a:rPr>
              <a:t>More </a:t>
            </a:r>
            <a:br>
              <a:rPr lang="en-US" sz="3200" b="1" dirty="0" smtClean="0">
                <a:solidFill>
                  <a:schemeClr val="accent3">
                    <a:lumMod val="75000"/>
                  </a:schemeClr>
                </a:solidFill>
              </a:rPr>
            </a:br>
            <a:r>
              <a:rPr lang="en-US" sz="3200" b="1" dirty="0" smtClean="0">
                <a:solidFill>
                  <a:schemeClr val="accent3">
                    <a:lumMod val="75000"/>
                  </a:schemeClr>
                </a:solidFill>
              </a:rPr>
              <a:t>often, the gladiators </a:t>
            </a:r>
            <a:br>
              <a:rPr lang="en-US" sz="3200" b="1" dirty="0" smtClean="0">
                <a:solidFill>
                  <a:schemeClr val="accent3">
                    <a:lumMod val="75000"/>
                  </a:schemeClr>
                </a:solidFill>
              </a:rPr>
            </a:br>
            <a:r>
              <a:rPr lang="en-US" sz="3200" b="1" dirty="0" smtClean="0">
                <a:solidFill>
                  <a:schemeClr val="accent3">
                    <a:lumMod val="75000"/>
                  </a:schemeClr>
                </a:solidFill>
              </a:rPr>
              <a:t>lost their lives.</a:t>
            </a:r>
            <a:endParaRPr lang="en-US" sz="3200" b="1" dirty="0">
              <a:solidFill>
                <a:schemeClr val="accent3">
                  <a:lumMod val="75000"/>
                </a:schemeClr>
              </a:solidFill>
            </a:endParaRPr>
          </a:p>
        </p:txBody>
      </p:sp>
    </p:spTree>
  </p:cSld>
  <p:clrMapOvr>
    <a:masterClrMapping/>
  </p:clrMapOvr>
  <p:transition advClick="0" advTm="4422">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724400" y="2632142"/>
            <a:ext cx="4419600" cy="4225858"/>
          </a:xfrm>
          <a:prstGeom prst="rect">
            <a:avLst/>
          </a:prstGeom>
          <a:noFill/>
          <a:ln w="9525">
            <a:noFill/>
            <a:miter lim="800000"/>
            <a:headEnd/>
            <a:tailEnd/>
          </a:ln>
          <a:effectLst/>
        </p:spPr>
      </p:pic>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81000" y="457200"/>
            <a:ext cx="8382000" cy="5016758"/>
          </a:xfrm>
          <a:prstGeom prst="rect">
            <a:avLst/>
          </a:prstGeom>
        </p:spPr>
        <p:txBody>
          <a:bodyPr wrap="square">
            <a:spAutoFit/>
          </a:bodyPr>
          <a:lstStyle/>
          <a:p>
            <a:r>
              <a:rPr lang="en-US" sz="3200" b="1" dirty="0" smtClean="0">
                <a:solidFill>
                  <a:schemeClr val="accent3">
                    <a:lumMod val="75000"/>
                  </a:schemeClr>
                </a:solidFill>
              </a:rPr>
              <a:t>Some Roman entertainment was cruel.   People would watch fights between wild animals and gladiators.  Gladiators were usually slaves or criminals who fought with swords against animals or one another.  A skillful </a:t>
            </a:r>
            <a:br>
              <a:rPr lang="en-US" sz="3200" b="1" dirty="0" smtClean="0">
                <a:solidFill>
                  <a:schemeClr val="accent3">
                    <a:lumMod val="75000"/>
                  </a:schemeClr>
                </a:solidFill>
              </a:rPr>
            </a:br>
            <a:r>
              <a:rPr lang="en-US" sz="3200" b="1" dirty="0" smtClean="0">
                <a:solidFill>
                  <a:schemeClr val="accent3">
                    <a:lumMod val="75000"/>
                  </a:schemeClr>
                </a:solidFill>
              </a:rPr>
              <a:t>gladiator might win his </a:t>
            </a:r>
            <a:br>
              <a:rPr lang="en-US" sz="3200" b="1" dirty="0" smtClean="0">
                <a:solidFill>
                  <a:schemeClr val="accent3">
                    <a:lumMod val="75000"/>
                  </a:schemeClr>
                </a:solidFill>
              </a:rPr>
            </a:br>
            <a:r>
              <a:rPr lang="en-US" sz="3200" b="1" dirty="0" smtClean="0">
                <a:solidFill>
                  <a:schemeClr val="accent3">
                    <a:lumMod val="75000"/>
                  </a:schemeClr>
                </a:solidFill>
              </a:rPr>
              <a:t>freedom by defeating </a:t>
            </a:r>
            <a:br>
              <a:rPr lang="en-US" sz="3200" b="1" dirty="0" smtClean="0">
                <a:solidFill>
                  <a:schemeClr val="accent3">
                    <a:lumMod val="75000"/>
                  </a:schemeClr>
                </a:solidFill>
              </a:rPr>
            </a:br>
            <a:r>
              <a:rPr lang="en-US" sz="3200" b="1" dirty="0" smtClean="0">
                <a:solidFill>
                  <a:schemeClr val="accent3">
                    <a:lumMod val="75000"/>
                  </a:schemeClr>
                </a:solidFill>
              </a:rPr>
              <a:t>an opponent. </a:t>
            </a:r>
            <a:r>
              <a:rPr lang="en-US" sz="3200" b="1" dirty="0" smtClean="0"/>
              <a:t> </a:t>
            </a:r>
            <a:r>
              <a:rPr lang="en-US" sz="3200" b="1" dirty="0" smtClean="0">
                <a:solidFill>
                  <a:srgbClr val="0E4E1F"/>
                </a:solidFill>
              </a:rPr>
              <a:t>More </a:t>
            </a:r>
            <a:br>
              <a:rPr lang="en-US" sz="3200" b="1" dirty="0" smtClean="0">
                <a:solidFill>
                  <a:srgbClr val="0E4E1F"/>
                </a:solidFill>
              </a:rPr>
            </a:br>
            <a:r>
              <a:rPr lang="en-US" sz="3200" b="1" dirty="0" smtClean="0">
                <a:solidFill>
                  <a:srgbClr val="0E4E1F"/>
                </a:solidFill>
              </a:rPr>
              <a:t>often, the gladiators </a:t>
            </a:r>
            <a:br>
              <a:rPr lang="en-US" sz="3200" b="1" dirty="0" smtClean="0">
                <a:solidFill>
                  <a:srgbClr val="0E4E1F"/>
                </a:solidFill>
              </a:rPr>
            </a:br>
            <a:r>
              <a:rPr lang="en-US" sz="3200" b="1" dirty="0" smtClean="0">
                <a:solidFill>
                  <a:srgbClr val="0E4E1F"/>
                </a:solidFill>
              </a:rPr>
              <a:t>lost their lives.</a:t>
            </a:r>
            <a:endParaRPr lang="en-US" sz="3200" b="1" dirty="0">
              <a:solidFill>
                <a:srgbClr val="0E4E1F"/>
              </a:solidFill>
            </a:endParaRPr>
          </a:p>
        </p:txBody>
      </p:sp>
    </p:spTree>
  </p:cSld>
  <p:clrMapOvr>
    <a:masterClrMapping/>
  </p:clrMapOvr>
  <p:transition advClick="0" advTm="3219">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228600" y="457200"/>
            <a:ext cx="8763000" cy="3539430"/>
          </a:xfrm>
          <a:prstGeom prst="rect">
            <a:avLst/>
          </a:prstGeom>
        </p:spPr>
        <p:txBody>
          <a:bodyPr wrap="square">
            <a:spAutoFit/>
          </a:bodyPr>
          <a:lstStyle/>
          <a:p>
            <a:r>
              <a:rPr lang="en-US" sz="3200" b="1" dirty="0" smtClean="0">
                <a:solidFill>
                  <a:srgbClr val="0E4E1F"/>
                </a:solidFill>
              </a:rPr>
              <a:t>The greatest Roman amphitheater, the </a:t>
            </a:r>
            <a:r>
              <a:rPr lang="en-US" sz="3200" b="1" dirty="0" err="1" smtClean="0">
                <a:solidFill>
                  <a:srgbClr val="0E4E1F"/>
                </a:solidFill>
              </a:rPr>
              <a:t>Colosseum</a:t>
            </a:r>
            <a:r>
              <a:rPr lang="en-US" sz="3200" b="1" dirty="0" smtClean="0">
                <a:solidFill>
                  <a:srgbClr val="0E4E1F"/>
                </a:solidFill>
              </a:rPr>
              <a:t>, still dominates the Roman skyline.  </a:t>
            </a:r>
            <a:r>
              <a:rPr lang="en-US" sz="3200" b="1" dirty="0" smtClean="0">
                <a:solidFill>
                  <a:schemeClr val="accent3">
                    <a:lumMod val="75000"/>
                  </a:schemeClr>
                </a:solidFill>
              </a:rPr>
              <a:t>Only a portion of the </a:t>
            </a:r>
            <a:r>
              <a:rPr lang="en-US" sz="3200" b="1" dirty="0" err="1" smtClean="0">
                <a:solidFill>
                  <a:schemeClr val="accent3">
                    <a:lumMod val="75000"/>
                  </a:schemeClr>
                </a:solidFill>
              </a:rPr>
              <a:t>Colosseum</a:t>
            </a:r>
            <a:r>
              <a:rPr lang="en-US" sz="3200" b="1" dirty="0" smtClean="0">
                <a:solidFill>
                  <a:schemeClr val="accent3">
                    <a:lumMod val="75000"/>
                  </a:schemeClr>
                </a:solidFill>
              </a:rPr>
              <a:t> remains standing.  Earthquakes destroyed some of the structure.  Some of the stone used to build St. Peter’s Basilica came from the </a:t>
            </a:r>
            <a:r>
              <a:rPr lang="en-US" sz="3200" b="1" dirty="0" err="1" smtClean="0">
                <a:solidFill>
                  <a:schemeClr val="accent3">
                    <a:lumMod val="75000"/>
                  </a:schemeClr>
                </a:solidFill>
              </a:rPr>
              <a:t>Colosseum</a:t>
            </a:r>
            <a:r>
              <a:rPr lang="en-US" sz="3200" b="1" dirty="0" smtClean="0">
                <a:solidFill>
                  <a:schemeClr val="accent3">
                    <a:lumMod val="75000"/>
                  </a:schemeClr>
                </a:solidFill>
              </a:rPr>
              <a:t>.  St. Peter’s Basilica is the church in the Vatican where the Pope resides.</a:t>
            </a:r>
            <a:endParaRPr lang="en-US" sz="3200" b="1" dirty="0">
              <a:solidFill>
                <a:schemeClr val="accent3">
                  <a:lumMod val="75000"/>
                </a:schemeClr>
              </a:solidFill>
            </a:endParaRPr>
          </a:p>
        </p:txBody>
      </p:sp>
      <p:pic>
        <p:nvPicPr>
          <p:cNvPr id="6" name="Picture 5" descr="702colosseum2.png"/>
          <p:cNvPicPr>
            <a:picLocks noChangeAspect="1"/>
          </p:cNvPicPr>
          <p:nvPr/>
        </p:nvPicPr>
        <p:blipFill>
          <a:blip r:embed="rId2" cstate="print"/>
          <a:stretch>
            <a:fillRect/>
          </a:stretch>
        </p:blipFill>
        <p:spPr>
          <a:xfrm>
            <a:off x="0" y="3970529"/>
            <a:ext cx="4267200" cy="2887472"/>
          </a:xfrm>
          <a:prstGeom prst="rect">
            <a:avLst/>
          </a:prstGeom>
        </p:spPr>
      </p:pic>
    </p:spTree>
  </p:cSld>
  <p:clrMapOvr>
    <a:masterClrMapping/>
  </p:clrMapOvr>
  <p:transition advClick="0" advTm="58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228600" y="457200"/>
            <a:ext cx="8763000" cy="3539430"/>
          </a:xfrm>
          <a:prstGeom prst="rect">
            <a:avLst/>
          </a:prstGeom>
        </p:spPr>
        <p:txBody>
          <a:bodyPr wrap="square">
            <a:spAutoFit/>
          </a:bodyPr>
          <a:lstStyle/>
          <a:p>
            <a:r>
              <a:rPr lang="en-US" sz="3200" b="1" dirty="0" smtClean="0">
                <a:solidFill>
                  <a:schemeClr val="accent3">
                    <a:lumMod val="75000"/>
                  </a:schemeClr>
                </a:solidFill>
              </a:rPr>
              <a:t>The greatest Roman amphitheater, the </a:t>
            </a:r>
            <a:r>
              <a:rPr lang="en-US" sz="3200" b="1" dirty="0" err="1" smtClean="0">
                <a:solidFill>
                  <a:schemeClr val="accent3">
                    <a:lumMod val="75000"/>
                  </a:schemeClr>
                </a:solidFill>
              </a:rPr>
              <a:t>Colosseum</a:t>
            </a:r>
            <a:r>
              <a:rPr lang="en-US" sz="3200" b="1" dirty="0" smtClean="0">
                <a:solidFill>
                  <a:schemeClr val="accent3">
                    <a:lumMod val="75000"/>
                  </a:schemeClr>
                </a:solidFill>
              </a:rPr>
              <a:t>, still dominates the Roman skyline. </a:t>
            </a:r>
            <a:r>
              <a:rPr lang="en-US" sz="3200" b="1" dirty="0" smtClean="0"/>
              <a:t> </a:t>
            </a:r>
            <a:r>
              <a:rPr lang="en-US" sz="3200" b="1" dirty="0" smtClean="0">
                <a:solidFill>
                  <a:srgbClr val="0E4E1F"/>
                </a:solidFill>
              </a:rPr>
              <a:t>Only a portion of the </a:t>
            </a:r>
            <a:r>
              <a:rPr lang="en-US" sz="3200" b="1" dirty="0" err="1" smtClean="0">
                <a:solidFill>
                  <a:srgbClr val="0E4E1F"/>
                </a:solidFill>
              </a:rPr>
              <a:t>Colosseum</a:t>
            </a:r>
            <a:r>
              <a:rPr lang="en-US" sz="3200" b="1" dirty="0" smtClean="0">
                <a:solidFill>
                  <a:srgbClr val="0E4E1F"/>
                </a:solidFill>
              </a:rPr>
              <a:t> remains standing.  </a:t>
            </a:r>
            <a:r>
              <a:rPr lang="en-US" sz="3200" b="1" dirty="0" smtClean="0">
                <a:solidFill>
                  <a:schemeClr val="accent3">
                    <a:lumMod val="75000"/>
                  </a:schemeClr>
                </a:solidFill>
              </a:rPr>
              <a:t>Earthquakes destroyed some of the structure.  Some of the stone used to build St. Peter’s Basilica came from the </a:t>
            </a:r>
            <a:r>
              <a:rPr lang="en-US" sz="3200" b="1" dirty="0" err="1" smtClean="0">
                <a:solidFill>
                  <a:schemeClr val="accent3">
                    <a:lumMod val="75000"/>
                  </a:schemeClr>
                </a:solidFill>
              </a:rPr>
              <a:t>Colosseum</a:t>
            </a:r>
            <a:r>
              <a:rPr lang="en-US" sz="3200" b="1" dirty="0" smtClean="0">
                <a:solidFill>
                  <a:schemeClr val="accent3">
                    <a:lumMod val="75000"/>
                  </a:schemeClr>
                </a:solidFill>
              </a:rPr>
              <a:t>.  St. Peter’s Basilica is the church in the Vatican where the Pope resides.</a:t>
            </a:r>
            <a:endParaRPr lang="en-US" sz="3200" b="1" dirty="0">
              <a:solidFill>
                <a:schemeClr val="accent3">
                  <a:lumMod val="75000"/>
                </a:schemeClr>
              </a:solidFill>
            </a:endParaRPr>
          </a:p>
        </p:txBody>
      </p:sp>
      <p:pic>
        <p:nvPicPr>
          <p:cNvPr id="6" name="Picture 5" descr="702colosseum2.png"/>
          <p:cNvPicPr>
            <a:picLocks noChangeAspect="1"/>
          </p:cNvPicPr>
          <p:nvPr/>
        </p:nvPicPr>
        <p:blipFill>
          <a:blip r:embed="rId2" cstate="print"/>
          <a:stretch>
            <a:fillRect/>
          </a:stretch>
        </p:blipFill>
        <p:spPr>
          <a:xfrm>
            <a:off x="0" y="3970529"/>
            <a:ext cx="4267200" cy="2887472"/>
          </a:xfrm>
          <a:prstGeom prst="rect">
            <a:avLst/>
          </a:prstGeom>
        </p:spPr>
      </p:pic>
    </p:spTree>
  </p:cSld>
  <p:clrMapOvr>
    <a:masterClrMapping/>
  </p:clrMapOvr>
  <p:transition advClick="0" advTm="3094">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228600" y="457200"/>
            <a:ext cx="8763000" cy="3539430"/>
          </a:xfrm>
          <a:prstGeom prst="rect">
            <a:avLst/>
          </a:prstGeom>
        </p:spPr>
        <p:txBody>
          <a:bodyPr wrap="square">
            <a:spAutoFit/>
          </a:bodyPr>
          <a:lstStyle/>
          <a:p>
            <a:r>
              <a:rPr lang="en-US" sz="3200" b="1" dirty="0" smtClean="0">
                <a:solidFill>
                  <a:schemeClr val="accent3">
                    <a:lumMod val="75000"/>
                  </a:schemeClr>
                </a:solidFill>
              </a:rPr>
              <a:t>The greatest Roman amphitheater, the </a:t>
            </a:r>
            <a:r>
              <a:rPr lang="en-US" sz="3200" b="1" dirty="0" err="1" smtClean="0">
                <a:solidFill>
                  <a:schemeClr val="accent3">
                    <a:lumMod val="75000"/>
                  </a:schemeClr>
                </a:solidFill>
              </a:rPr>
              <a:t>Colosseum</a:t>
            </a:r>
            <a:r>
              <a:rPr lang="en-US" sz="3200" b="1" dirty="0" smtClean="0">
                <a:solidFill>
                  <a:schemeClr val="accent3">
                    <a:lumMod val="75000"/>
                  </a:schemeClr>
                </a:solidFill>
              </a:rPr>
              <a:t>, still dominates the Roman skyline.  Only a portion of the </a:t>
            </a:r>
            <a:r>
              <a:rPr lang="en-US" sz="3200" b="1" dirty="0" err="1" smtClean="0">
                <a:solidFill>
                  <a:schemeClr val="accent3">
                    <a:lumMod val="75000"/>
                  </a:schemeClr>
                </a:solidFill>
              </a:rPr>
              <a:t>Colosseum</a:t>
            </a:r>
            <a:r>
              <a:rPr lang="en-US" sz="3200" b="1" dirty="0" smtClean="0">
                <a:solidFill>
                  <a:schemeClr val="accent3">
                    <a:lumMod val="75000"/>
                  </a:schemeClr>
                </a:solidFill>
              </a:rPr>
              <a:t> remains standing.  </a:t>
            </a:r>
            <a:r>
              <a:rPr lang="en-US" sz="3200" b="1" dirty="0" smtClean="0">
                <a:solidFill>
                  <a:srgbClr val="0E4E1F"/>
                </a:solidFill>
              </a:rPr>
              <a:t>Earthquakes destroyed some of the structure.  </a:t>
            </a:r>
            <a:r>
              <a:rPr lang="en-US" sz="3200" b="1" dirty="0" smtClean="0">
                <a:solidFill>
                  <a:schemeClr val="accent3">
                    <a:lumMod val="75000"/>
                  </a:schemeClr>
                </a:solidFill>
              </a:rPr>
              <a:t>Some of the stone used to build St. Peter’s Basilica came from the </a:t>
            </a:r>
            <a:r>
              <a:rPr lang="en-US" sz="3200" b="1" dirty="0" err="1" smtClean="0">
                <a:solidFill>
                  <a:schemeClr val="accent3">
                    <a:lumMod val="75000"/>
                  </a:schemeClr>
                </a:solidFill>
              </a:rPr>
              <a:t>Colosseum</a:t>
            </a:r>
            <a:r>
              <a:rPr lang="en-US" sz="3200" b="1" dirty="0" smtClean="0">
                <a:solidFill>
                  <a:schemeClr val="accent3">
                    <a:lumMod val="75000"/>
                  </a:schemeClr>
                </a:solidFill>
              </a:rPr>
              <a:t>.  St. Peter’s Basilica is the church in the Vatican where the Pope resides.</a:t>
            </a:r>
            <a:endParaRPr lang="en-US" sz="3200" b="1" dirty="0">
              <a:solidFill>
                <a:schemeClr val="accent3">
                  <a:lumMod val="75000"/>
                </a:schemeClr>
              </a:solidFill>
            </a:endParaRPr>
          </a:p>
        </p:txBody>
      </p:sp>
      <p:pic>
        <p:nvPicPr>
          <p:cNvPr id="6" name="Picture 5" descr="702colosseum2.png"/>
          <p:cNvPicPr>
            <a:picLocks noChangeAspect="1"/>
          </p:cNvPicPr>
          <p:nvPr/>
        </p:nvPicPr>
        <p:blipFill>
          <a:blip r:embed="rId2" cstate="print"/>
          <a:stretch>
            <a:fillRect/>
          </a:stretch>
        </p:blipFill>
        <p:spPr>
          <a:xfrm>
            <a:off x="0" y="3970529"/>
            <a:ext cx="4267200" cy="2887472"/>
          </a:xfrm>
          <a:prstGeom prst="rect">
            <a:avLst/>
          </a:prstGeom>
        </p:spPr>
      </p:pic>
    </p:spTree>
  </p:cSld>
  <p:clrMapOvr>
    <a:masterClrMapping/>
  </p:clrMapOvr>
  <p:transition advClick="0" advTm="2391">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228600" y="457200"/>
            <a:ext cx="8763000" cy="3539430"/>
          </a:xfrm>
          <a:prstGeom prst="rect">
            <a:avLst/>
          </a:prstGeom>
        </p:spPr>
        <p:txBody>
          <a:bodyPr wrap="square">
            <a:spAutoFit/>
          </a:bodyPr>
          <a:lstStyle/>
          <a:p>
            <a:r>
              <a:rPr lang="en-US" sz="3200" b="1" dirty="0" smtClean="0">
                <a:solidFill>
                  <a:schemeClr val="accent3">
                    <a:lumMod val="75000"/>
                  </a:schemeClr>
                </a:solidFill>
              </a:rPr>
              <a:t>The greatest Roman amphitheater, the </a:t>
            </a:r>
            <a:r>
              <a:rPr lang="en-US" sz="3200" b="1" dirty="0" err="1" smtClean="0">
                <a:solidFill>
                  <a:schemeClr val="accent3">
                    <a:lumMod val="75000"/>
                  </a:schemeClr>
                </a:solidFill>
              </a:rPr>
              <a:t>Colosseum</a:t>
            </a:r>
            <a:r>
              <a:rPr lang="en-US" sz="3200" b="1" dirty="0" smtClean="0">
                <a:solidFill>
                  <a:schemeClr val="accent3">
                    <a:lumMod val="75000"/>
                  </a:schemeClr>
                </a:solidFill>
              </a:rPr>
              <a:t>, still dominates the Roman skyline.  Only a portion of the </a:t>
            </a:r>
            <a:r>
              <a:rPr lang="en-US" sz="3200" b="1" dirty="0" err="1" smtClean="0">
                <a:solidFill>
                  <a:schemeClr val="accent3">
                    <a:lumMod val="75000"/>
                  </a:schemeClr>
                </a:solidFill>
              </a:rPr>
              <a:t>Colosseum</a:t>
            </a:r>
            <a:r>
              <a:rPr lang="en-US" sz="3200" b="1" dirty="0" smtClean="0">
                <a:solidFill>
                  <a:schemeClr val="accent3">
                    <a:lumMod val="75000"/>
                  </a:schemeClr>
                </a:solidFill>
              </a:rPr>
              <a:t> remains standing.  Earthquakes destroyed some of the structure.  </a:t>
            </a:r>
            <a:r>
              <a:rPr lang="en-US" sz="3200" b="1" dirty="0" smtClean="0">
                <a:solidFill>
                  <a:srgbClr val="0E4E1F"/>
                </a:solidFill>
              </a:rPr>
              <a:t>Some of the stone used to build St. Peter’s Basilica came from the </a:t>
            </a:r>
            <a:r>
              <a:rPr lang="en-US" sz="3200" b="1" dirty="0" err="1" smtClean="0">
                <a:solidFill>
                  <a:srgbClr val="0E4E1F"/>
                </a:solidFill>
              </a:rPr>
              <a:t>Colosseum</a:t>
            </a:r>
            <a:r>
              <a:rPr lang="en-US" sz="3200" b="1" dirty="0" smtClean="0">
                <a:solidFill>
                  <a:srgbClr val="0E4E1F"/>
                </a:solidFill>
              </a:rPr>
              <a:t>.</a:t>
            </a:r>
            <a:r>
              <a:rPr lang="en-US" sz="3200" b="1" dirty="0" smtClean="0"/>
              <a:t>  </a:t>
            </a:r>
            <a:r>
              <a:rPr lang="en-US" sz="3200" b="1" dirty="0" smtClean="0">
                <a:solidFill>
                  <a:schemeClr val="accent3">
                    <a:lumMod val="75000"/>
                  </a:schemeClr>
                </a:solidFill>
              </a:rPr>
              <a:t>St. Peter’s Basilica is the church in the Vatican where the Pope resides.</a:t>
            </a:r>
            <a:endParaRPr lang="en-US" sz="3200" b="1" dirty="0">
              <a:solidFill>
                <a:schemeClr val="accent3">
                  <a:lumMod val="75000"/>
                </a:schemeClr>
              </a:solidFill>
            </a:endParaRPr>
          </a:p>
        </p:txBody>
      </p:sp>
      <p:pic>
        <p:nvPicPr>
          <p:cNvPr id="6" name="Picture 5" descr="702colosseum2.png"/>
          <p:cNvPicPr>
            <a:picLocks noChangeAspect="1"/>
          </p:cNvPicPr>
          <p:nvPr/>
        </p:nvPicPr>
        <p:blipFill>
          <a:blip r:embed="rId2" cstate="print"/>
          <a:stretch>
            <a:fillRect/>
          </a:stretch>
        </p:blipFill>
        <p:spPr>
          <a:xfrm>
            <a:off x="0" y="3970529"/>
            <a:ext cx="4267200" cy="2887472"/>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4191000" y="3671313"/>
            <a:ext cx="4953001" cy="3186688"/>
          </a:xfrm>
          <a:prstGeom prst="rect">
            <a:avLst/>
          </a:prstGeom>
          <a:noFill/>
          <a:ln w="9525">
            <a:noFill/>
            <a:miter lim="800000"/>
            <a:headEnd/>
            <a:tailEnd/>
          </a:ln>
          <a:effectLst/>
        </p:spPr>
      </p:pic>
    </p:spTree>
  </p:cSld>
  <p:clrMapOvr>
    <a:masterClrMapping/>
  </p:clrMapOvr>
  <p:transition advClick="0" advTm="515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228600" y="457200"/>
            <a:ext cx="8763000" cy="3539430"/>
          </a:xfrm>
          <a:prstGeom prst="rect">
            <a:avLst/>
          </a:prstGeom>
        </p:spPr>
        <p:txBody>
          <a:bodyPr wrap="square">
            <a:spAutoFit/>
          </a:bodyPr>
          <a:lstStyle/>
          <a:p>
            <a:r>
              <a:rPr lang="en-US" sz="3200" b="1" dirty="0" smtClean="0">
                <a:solidFill>
                  <a:schemeClr val="accent3">
                    <a:lumMod val="75000"/>
                  </a:schemeClr>
                </a:solidFill>
              </a:rPr>
              <a:t>The greatest Roman amphitheater, the </a:t>
            </a:r>
            <a:r>
              <a:rPr lang="en-US" sz="3200" b="1" dirty="0" err="1" smtClean="0">
                <a:solidFill>
                  <a:schemeClr val="accent3">
                    <a:lumMod val="75000"/>
                  </a:schemeClr>
                </a:solidFill>
              </a:rPr>
              <a:t>Colosseum</a:t>
            </a:r>
            <a:r>
              <a:rPr lang="en-US" sz="3200" b="1" dirty="0" smtClean="0">
                <a:solidFill>
                  <a:schemeClr val="accent3">
                    <a:lumMod val="75000"/>
                  </a:schemeClr>
                </a:solidFill>
              </a:rPr>
              <a:t>, still dominates the Roman skyline.  Only a portion of the </a:t>
            </a:r>
            <a:r>
              <a:rPr lang="en-US" sz="3200" b="1" dirty="0" err="1" smtClean="0">
                <a:solidFill>
                  <a:schemeClr val="accent3">
                    <a:lumMod val="75000"/>
                  </a:schemeClr>
                </a:solidFill>
              </a:rPr>
              <a:t>Colosseum</a:t>
            </a:r>
            <a:r>
              <a:rPr lang="en-US" sz="3200" b="1" dirty="0" smtClean="0">
                <a:solidFill>
                  <a:schemeClr val="accent3">
                    <a:lumMod val="75000"/>
                  </a:schemeClr>
                </a:solidFill>
              </a:rPr>
              <a:t> remains standing.  Earthquakes destroyed some of the structure.  Some of the stone used to build St. Peter’s Basilica came from the </a:t>
            </a:r>
            <a:r>
              <a:rPr lang="en-US" sz="3200" b="1" dirty="0" err="1" smtClean="0">
                <a:solidFill>
                  <a:schemeClr val="accent3">
                    <a:lumMod val="75000"/>
                  </a:schemeClr>
                </a:solidFill>
              </a:rPr>
              <a:t>Colosseum</a:t>
            </a:r>
            <a:r>
              <a:rPr lang="en-US" sz="3200" b="1" dirty="0" smtClean="0">
                <a:solidFill>
                  <a:schemeClr val="accent3">
                    <a:lumMod val="75000"/>
                  </a:schemeClr>
                </a:solidFill>
              </a:rPr>
              <a:t>.  </a:t>
            </a:r>
            <a:r>
              <a:rPr lang="en-US" sz="3200" b="1" dirty="0" smtClean="0">
                <a:solidFill>
                  <a:srgbClr val="0E4E1F"/>
                </a:solidFill>
              </a:rPr>
              <a:t>St. Peter’s Basilica is the church in the Vatican where the Pope resides.</a:t>
            </a:r>
            <a:endParaRPr lang="en-US" sz="3200" b="1" dirty="0">
              <a:solidFill>
                <a:srgbClr val="0E4E1F"/>
              </a:solidFill>
            </a:endParaRPr>
          </a:p>
        </p:txBody>
      </p:sp>
      <p:pic>
        <p:nvPicPr>
          <p:cNvPr id="2050" name="Picture 2"/>
          <p:cNvPicPr>
            <a:picLocks noChangeAspect="1" noChangeArrowheads="1"/>
          </p:cNvPicPr>
          <p:nvPr/>
        </p:nvPicPr>
        <p:blipFill>
          <a:blip r:embed="rId2" cstate="print"/>
          <a:srcRect/>
          <a:stretch>
            <a:fillRect/>
          </a:stretch>
        </p:blipFill>
        <p:spPr bwMode="auto">
          <a:xfrm>
            <a:off x="4191000" y="3671313"/>
            <a:ext cx="4953001" cy="3186688"/>
          </a:xfrm>
          <a:prstGeom prst="rect">
            <a:avLst/>
          </a:prstGeom>
          <a:noFill/>
          <a:ln w="9525">
            <a:noFill/>
            <a:miter lim="800000"/>
            <a:headEnd/>
            <a:tailEnd/>
          </a:ln>
          <a:effectLst/>
        </p:spPr>
      </p:pic>
    </p:spTree>
  </p:cSld>
  <p:clrMapOvr>
    <a:masterClrMapping/>
  </p:clrMapOvr>
  <p:transition advClick="0" advTm="4297">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81000" y="457200"/>
            <a:ext cx="8382000" cy="6001643"/>
          </a:xfrm>
          <a:prstGeom prst="rect">
            <a:avLst/>
          </a:prstGeom>
        </p:spPr>
        <p:txBody>
          <a:bodyPr wrap="square">
            <a:spAutoFit/>
          </a:bodyPr>
          <a:lstStyle/>
          <a:p>
            <a:r>
              <a:rPr lang="en-US" sz="3200" b="1" dirty="0" smtClean="0">
                <a:solidFill>
                  <a:schemeClr val="accent3">
                    <a:lumMod val="75000"/>
                  </a:schemeClr>
                </a:solidFill>
              </a:rPr>
              <a:t>The Romans used great public projects to make their empire the most advanced of the ancient world.  </a:t>
            </a:r>
            <a:r>
              <a:rPr lang="en-US" sz="3200" b="1" dirty="0" smtClean="0">
                <a:solidFill>
                  <a:srgbClr val="0E4E1F"/>
                </a:solidFill>
              </a:rPr>
              <a:t>The Romans particularly excelled at building roads.  </a:t>
            </a:r>
            <a:r>
              <a:rPr lang="en-US" sz="3200" b="1" dirty="0" smtClean="0">
                <a:solidFill>
                  <a:schemeClr val="accent3">
                    <a:lumMod val="75000"/>
                  </a:schemeClr>
                </a:solidFill>
              </a:rPr>
              <a:t>The roads made it easier the Romans to travel, move troops, collect taxes and trade with faraway provinces.  The expression, “All Roads Lead To Rome” refers to </a:t>
            </a:r>
            <a:br>
              <a:rPr lang="en-US" sz="3200" b="1" dirty="0" smtClean="0">
                <a:solidFill>
                  <a:schemeClr val="accent3">
                    <a:lumMod val="75000"/>
                  </a:schemeClr>
                </a:solidFill>
              </a:rPr>
            </a:br>
            <a:r>
              <a:rPr lang="en-US" sz="3200" b="1" dirty="0" smtClean="0">
                <a:solidFill>
                  <a:schemeClr val="accent3">
                    <a:lumMod val="75000"/>
                  </a:schemeClr>
                </a:solidFill>
              </a:rPr>
              <a:t>the fact that Rome was the center </a:t>
            </a:r>
            <a:br>
              <a:rPr lang="en-US" sz="3200" b="1" dirty="0" smtClean="0">
                <a:solidFill>
                  <a:schemeClr val="accent3">
                    <a:lumMod val="75000"/>
                  </a:schemeClr>
                </a:solidFill>
              </a:rPr>
            </a:br>
            <a:r>
              <a:rPr lang="en-US" sz="3200" b="1" dirty="0" smtClean="0">
                <a:solidFill>
                  <a:schemeClr val="accent3">
                    <a:lumMod val="75000"/>
                  </a:schemeClr>
                </a:solidFill>
              </a:rPr>
              <a:t>of the ancient civilized world. </a:t>
            </a:r>
            <a:br>
              <a:rPr lang="en-US" sz="3200" b="1" dirty="0" smtClean="0">
                <a:solidFill>
                  <a:schemeClr val="accent3">
                    <a:lumMod val="75000"/>
                  </a:schemeClr>
                </a:solidFill>
              </a:rPr>
            </a:br>
            <a:r>
              <a:rPr lang="en-US" sz="3200" b="1" dirty="0" smtClean="0">
                <a:solidFill>
                  <a:schemeClr val="accent3">
                    <a:lumMod val="75000"/>
                  </a:schemeClr>
                </a:solidFill>
              </a:rPr>
              <a:t>Many of the roads, bridges and </a:t>
            </a:r>
            <a:br>
              <a:rPr lang="en-US" sz="3200" b="1" dirty="0" smtClean="0">
                <a:solidFill>
                  <a:schemeClr val="accent3">
                    <a:lumMod val="75000"/>
                  </a:schemeClr>
                </a:solidFill>
              </a:rPr>
            </a:br>
            <a:r>
              <a:rPr lang="en-US" sz="3200" b="1" dirty="0" smtClean="0">
                <a:solidFill>
                  <a:schemeClr val="accent3">
                    <a:lumMod val="75000"/>
                  </a:schemeClr>
                </a:solidFill>
              </a:rPr>
              <a:t>aqueducts of ancient Rome are </a:t>
            </a:r>
            <a:br>
              <a:rPr lang="en-US" sz="3200" b="1" dirty="0" smtClean="0">
                <a:solidFill>
                  <a:schemeClr val="accent3">
                    <a:lumMod val="75000"/>
                  </a:schemeClr>
                </a:solidFill>
              </a:rPr>
            </a:br>
            <a:r>
              <a:rPr lang="en-US" sz="3200" b="1" dirty="0" smtClean="0">
                <a:solidFill>
                  <a:schemeClr val="accent3">
                    <a:lumMod val="75000"/>
                  </a:schemeClr>
                </a:solidFill>
              </a:rPr>
              <a:t>still used today.</a:t>
            </a:r>
            <a:endParaRPr lang="en-US" sz="3200" b="1" dirty="0">
              <a:solidFill>
                <a:schemeClr val="accent3">
                  <a:lumMod val="75000"/>
                </a:schemeClr>
              </a:solidFill>
            </a:endParaRPr>
          </a:p>
        </p:txBody>
      </p:sp>
      <p:pic>
        <p:nvPicPr>
          <p:cNvPr id="7170" name="Picture 2" descr="http://ncolumn-image1.daum.net/_home/T/r/02FTr/1083226743219_appian.jpg"/>
          <p:cNvPicPr>
            <a:picLocks noChangeAspect="1" noChangeArrowheads="1"/>
          </p:cNvPicPr>
          <p:nvPr/>
        </p:nvPicPr>
        <p:blipFill>
          <a:blip r:embed="rId2" cstate="print"/>
          <a:srcRect/>
          <a:stretch>
            <a:fillRect/>
          </a:stretch>
        </p:blipFill>
        <p:spPr bwMode="auto">
          <a:xfrm>
            <a:off x="6477000" y="3558822"/>
            <a:ext cx="2667000" cy="3299178"/>
          </a:xfrm>
          <a:prstGeom prst="rect">
            <a:avLst/>
          </a:prstGeom>
          <a:noFill/>
        </p:spPr>
      </p:pic>
    </p:spTree>
  </p:cSld>
  <p:clrMapOvr>
    <a:masterClrMapping/>
  </p:clrMapOvr>
  <p:transition advClick="0" advTm="3687">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81000" y="457200"/>
            <a:ext cx="8610600" cy="6001643"/>
          </a:xfrm>
          <a:prstGeom prst="rect">
            <a:avLst/>
          </a:prstGeom>
        </p:spPr>
        <p:txBody>
          <a:bodyPr wrap="square">
            <a:spAutoFit/>
          </a:bodyPr>
          <a:lstStyle/>
          <a:p>
            <a:r>
              <a:rPr lang="en-US" sz="3200" b="1" dirty="0" smtClean="0">
                <a:solidFill>
                  <a:srgbClr val="0E4E1F"/>
                </a:solidFill>
              </a:rPr>
              <a:t>Perhaps the greatest Roman engineering achievement was their sewer system.  </a:t>
            </a:r>
            <a:r>
              <a:rPr lang="en-US" sz="3200" b="1" dirty="0" smtClean="0">
                <a:solidFill>
                  <a:schemeClr val="accent3">
                    <a:lumMod val="75000"/>
                  </a:schemeClr>
                </a:solidFill>
              </a:rPr>
              <a:t>Rome, being set in a valley among seven hills, presented a sanitation problem -- there is nowhere for dirty water to go.  Sewers solved this problem and made it possible for Rome to become the most populated city of the ancient world.  At the height of the empire, the </a:t>
            </a:r>
            <a:br>
              <a:rPr lang="en-US" sz="3200" b="1" dirty="0" smtClean="0">
                <a:solidFill>
                  <a:schemeClr val="accent3">
                    <a:lumMod val="75000"/>
                  </a:schemeClr>
                </a:solidFill>
              </a:rPr>
            </a:br>
            <a:r>
              <a:rPr lang="en-US" sz="3200" b="1" dirty="0" smtClean="0">
                <a:solidFill>
                  <a:schemeClr val="accent3">
                    <a:lumMod val="75000"/>
                  </a:schemeClr>
                </a:solidFill>
              </a:rPr>
              <a:t>population of the </a:t>
            </a:r>
            <a:br>
              <a:rPr lang="en-US" sz="3200" b="1" dirty="0" smtClean="0">
                <a:solidFill>
                  <a:schemeClr val="accent3">
                    <a:lumMod val="75000"/>
                  </a:schemeClr>
                </a:solidFill>
              </a:rPr>
            </a:br>
            <a:r>
              <a:rPr lang="en-US" sz="3200" b="1" dirty="0" smtClean="0">
                <a:solidFill>
                  <a:schemeClr val="accent3">
                    <a:lumMod val="75000"/>
                  </a:schemeClr>
                </a:solidFill>
              </a:rPr>
              <a:t>city swelled to </a:t>
            </a:r>
            <a:br>
              <a:rPr lang="en-US" sz="3200" b="1" dirty="0" smtClean="0">
                <a:solidFill>
                  <a:schemeClr val="accent3">
                    <a:lumMod val="75000"/>
                  </a:schemeClr>
                </a:solidFill>
              </a:rPr>
            </a:br>
            <a:r>
              <a:rPr lang="en-US" sz="3200" b="1" dirty="0" smtClean="0">
                <a:solidFill>
                  <a:schemeClr val="accent3">
                    <a:lumMod val="75000"/>
                  </a:schemeClr>
                </a:solidFill>
              </a:rPr>
              <a:t>more than one </a:t>
            </a:r>
            <a:br>
              <a:rPr lang="en-US" sz="3200" b="1" dirty="0" smtClean="0">
                <a:solidFill>
                  <a:schemeClr val="accent3">
                    <a:lumMod val="75000"/>
                  </a:schemeClr>
                </a:solidFill>
              </a:rPr>
            </a:br>
            <a:r>
              <a:rPr lang="en-US" sz="3200" b="1" dirty="0" smtClean="0">
                <a:solidFill>
                  <a:schemeClr val="accent3">
                    <a:lumMod val="75000"/>
                  </a:schemeClr>
                </a:solidFill>
              </a:rPr>
              <a:t>million people. </a:t>
            </a:r>
            <a:endParaRPr lang="en-US" sz="3200" b="1" dirty="0">
              <a:solidFill>
                <a:schemeClr val="accent3">
                  <a:lumMod val="75000"/>
                </a:scheme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3811587" y="4397375"/>
            <a:ext cx="5332413" cy="2460625"/>
          </a:xfrm>
          <a:prstGeom prst="rect">
            <a:avLst/>
          </a:prstGeom>
          <a:noFill/>
          <a:ln w="9525">
            <a:noFill/>
            <a:miter lim="800000"/>
            <a:headEnd/>
            <a:tailEnd/>
          </a:ln>
          <a:effectLst/>
        </p:spPr>
      </p:pic>
    </p:spTree>
  </p:cSld>
  <p:clrMapOvr>
    <a:masterClrMapping/>
  </p:clrMapOvr>
  <p:transition advClick="0" advTm="48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81000" y="457200"/>
            <a:ext cx="8610600" cy="6001643"/>
          </a:xfrm>
          <a:prstGeom prst="rect">
            <a:avLst/>
          </a:prstGeom>
        </p:spPr>
        <p:txBody>
          <a:bodyPr wrap="square">
            <a:spAutoFit/>
          </a:bodyPr>
          <a:lstStyle/>
          <a:p>
            <a:r>
              <a:rPr lang="en-US" sz="3200" b="1" dirty="0" smtClean="0">
                <a:solidFill>
                  <a:schemeClr val="accent3">
                    <a:lumMod val="75000"/>
                  </a:schemeClr>
                </a:solidFill>
              </a:rPr>
              <a:t>Perhaps the greatest Roman engineering achievement was their sewer system.  </a:t>
            </a:r>
            <a:r>
              <a:rPr lang="en-US" sz="3200" b="1" dirty="0" smtClean="0">
                <a:solidFill>
                  <a:srgbClr val="0E4E1F"/>
                </a:solidFill>
              </a:rPr>
              <a:t>Rome, being set in a valley among seven hills, presented a sanitation problem -- there is nowhere for dirty water to go.</a:t>
            </a:r>
            <a:r>
              <a:rPr lang="en-US" sz="3200" b="1" dirty="0" smtClean="0">
                <a:solidFill>
                  <a:schemeClr val="accent3">
                    <a:lumMod val="75000"/>
                  </a:schemeClr>
                </a:solidFill>
              </a:rPr>
              <a:t>  Sewers solved this problem and made it possible for Rome to become the most populated city of the ancient world.  At the height of the empire, the </a:t>
            </a:r>
            <a:br>
              <a:rPr lang="en-US" sz="3200" b="1" dirty="0" smtClean="0">
                <a:solidFill>
                  <a:schemeClr val="accent3">
                    <a:lumMod val="75000"/>
                  </a:schemeClr>
                </a:solidFill>
              </a:rPr>
            </a:br>
            <a:r>
              <a:rPr lang="en-US" sz="3200" b="1" dirty="0" smtClean="0">
                <a:solidFill>
                  <a:schemeClr val="accent3">
                    <a:lumMod val="75000"/>
                  </a:schemeClr>
                </a:solidFill>
              </a:rPr>
              <a:t>population of the </a:t>
            </a:r>
            <a:br>
              <a:rPr lang="en-US" sz="3200" b="1" dirty="0" smtClean="0">
                <a:solidFill>
                  <a:schemeClr val="accent3">
                    <a:lumMod val="75000"/>
                  </a:schemeClr>
                </a:solidFill>
              </a:rPr>
            </a:br>
            <a:r>
              <a:rPr lang="en-US" sz="3200" b="1" dirty="0" smtClean="0">
                <a:solidFill>
                  <a:schemeClr val="accent3">
                    <a:lumMod val="75000"/>
                  </a:schemeClr>
                </a:solidFill>
              </a:rPr>
              <a:t>city swelled to </a:t>
            </a:r>
            <a:br>
              <a:rPr lang="en-US" sz="3200" b="1" dirty="0" smtClean="0">
                <a:solidFill>
                  <a:schemeClr val="accent3">
                    <a:lumMod val="75000"/>
                  </a:schemeClr>
                </a:solidFill>
              </a:rPr>
            </a:br>
            <a:r>
              <a:rPr lang="en-US" sz="3200" b="1" dirty="0" smtClean="0">
                <a:solidFill>
                  <a:schemeClr val="accent3">
                    <a:lumMod val="75000"/>
                  </a:schemeClr>
                </a:solidFill>
              </a:rPr>
              <a:t>more than one </a:t>
            </a:r>
            <a:br>
              <a:rPr lang="en-US" sz="3200" b="1" dirty="0" smtClean="0">
                <a:solidFill>
                  <a:schemeClr val="accent3">
                    <a:lumMod val="75000"/>
                  </a:schemeClr>
                </a:solidFill>
              </a:rPr>
            </a:br>
            <a:r>
              <a:rPr lang="en-US" sz="3200" b="1" dirty="0" smtClean="0">
                <a:solidFill>
                  <a:schemeClr val="accent3">
                    <a:lumMod val="75000"/>
                  </a:schemeClr>
                </a:solidFill>
              </a:rPr>
              <a:t>million people. </a:t>
            </a:r>
            <a:endParaRPr lang="en-US" sz="3200" b="1" dirty="0">
              <a:solidFill>
                <a:schemeClr val="accent3">
                  <a:lumMod val="75000"/>
                </a:scheme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3811587" y="4397375"/>
            <a:ext cx="5332413" cy="2460625"/>
          </a:xfrm>
          <a:prstGeom prst="rect">
            <a:avLst/>
          </a:prstGeom>
          <a:noFill/>
          <a:ln w="9525">
            <a:noFill/>
            <a:miter lim="800000"/>
            <a:headEnd/>
            <a:tailEnd/>
          </a:ln>
          <a:effectLst/>
        </p:spPr>
      </p:pic>
    </p:spTree>
  </p:cSld>
  <p:clrMapOvr>
    <a:masterClrMapping/>
  </p:clrMapOvr>
  <p:transition advClick="0" advTm="9047">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81000" y="457200"/>
            <a:ext cx="8610600" cy="6001643"/>
          </a:xfrm>
          <a:prstGeom prst="rect">
            <a:avLst/>
          </a:prstGeom>
        </p:spPr>
        <p:txBody>
          <a:bodyPr wrap="square">
            <a:spAutoFit/>
          </a:bodyPr>
          <a:lstStyle/>
          <a:p>
            <a:r>
              <a:rPr lang="en-US" sz="3200" b="1" dirty="0" smtClean="0">
                <a:solidFill>
                  <a:schemeClr val="accent3">
                    <a:lumMod val="75000"/>
                  </a:schemeClr>
                </a:solidFill>
              </a:rPr>
              <a:t>Perhaps the greatest Roman engineering achievement was their sewer system.  Rome, being set in a valley among seven hills, presented a sanitation problem -- there is nowhere for dirty water to go.  </a:t>
            </a:r>
            <a:r>
              <a:rPr lang="en-US" sz="3200" b="1" dirty="0" smtClean="0">
                <a:solidFill>
                  <a:srgbClr val="0E4E1F"/>
                </a:solidFill>
              </a:rPr>
              <a:t>Sewers solved this problem and made it possible for Rome to become the most populated city of the ancient world.  </a:t>
            </a:r>
            <a:r>
              <a:rPr lang="en-US" sz="3200" b="1" dirty="0" smtClean="0">
                <a:solidFill>
                  <a:schemeClr val="accent3">
                    <a:lumMod val="75000"/>
                  </a:schemeClr>
                </a:solidFill>
              </a:rPr>
              <a:t>At the height of the empire, the </a:t>
            </a:r>
            <a:br>
              <a:rPr lang="en-US" sz="3200" b="1" dirty="0" smtClean="0">
                <a:solidFill>
                  <a:schemeClr val="accent3">
                    <a:lumMod val="75000"/>
                  </a:schemeClr>
                </a:solidFill>
              </a:rPr>
            </a:br>
            <a:r>
              <a:rPr lang="en-US" sz="3200" b="1" dirty="0" smtClean="0">
                <a:solidFill>
                  <a:schemeClr val="accent3">
                    <a:lumMod val="75000"/>
                  </a:schemeClr>
                </a:solidFill>
              </a:rPr>
              <a:t>population of the </a:t>
            </a:r>
            <a:br>
              <a:rPr lang="en-US" sz="3200" b="1" dirty="0" smtClean="0">
                <a:solidFill>
                  <a:schemeClr val="accent3">
                    <a:lumMod val="75000"/>
                  </a:schemeClr>
                </a:solidFill>
              </a:rPr>
            </a:br>
            <a:r>
              <a:rPr lang="en-US" sz="3200" b="1" dirty="0" smtClean="0">
                <a:solidFill>
                  <a:schemeClr val="accent3">
                    <a:lumMod val="75000"/>
                  </a:schemeClr>
                </a:solidFill>
              </a:rPr>
              <a:t>city swelled to </a:t>
            </a:r>
            <a:br>
              <a:rPr lang="en-US" sz="3200" b="1" dirty="0" smtClean="0">
                <a:solidFill>
                  <a:schemeClr val="accent3">
                    <a:lumMod val="75000"/>
                  </a:schemeClr>
                </a:solidFill>
              </a:rPr>
            </a:br>
            <a:r>
              <a:rPr lang="en-US" sz="3200" b="1" dirty="0" smtClean="0">
                <a:solidFill>
                  <a:schemeClr val="accent3">
                    <a:lumMod val="75000"/>
                  </a:schemeClr>
                </a:solidFill>
              </a:rPr>
              <a:t>more than one </a:t>
            </a:r>
            <a:br>
              <a:rPr lang="en-US" sz="3200" b="1" dirty="0" smtClean="0">
                <a:solidFill>
                  <a:schemeClr val="accent3">
                    <a:lumMod val="75000"/>
                  </a:schemeClr>
                </a:solidFill>
              </a:rPr>
            </a:br>
            <a:r>
              <a:rPr lang="en-US" sz="3200" b="1" dirty="0" smtClean="0">
                <a:solidFill>
                  <a:schemeClr val="accent3">
                    <a:lumMod val="75000"/>
                  </a:schemeClr>
                </a:solidFill>
              </a:rPr>
              <a:t>million people. </a:t>
            </a:r>
            <a:endParaRPr lang="en-US" sz="3200" b="1" dirty="0">
              <a:solidFill>
                <a:schemeClr val="accent3">
                  <a:lumMod val="75000"/>
                </a:scheme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3811587" y="4397375"/>
            <a:ext cx="5332413" cy="2460625"/>
          </a:xfrm>
          <a:prstGeom prst="rect">
            <a:avLst/>
          </a:prstGeom>
          <a:noFill/>
          <a:ln w="9525">
            <a:noFill/>
            <a:miter lim="800000"/>
            <a:headEnd/>
            <a:tailEnd/>
          </a:ln>
          <a:effectLst/>
        </p:spPr>
      </p:pic>
    </p:spTree>
  </p:cSld>
  <p:clrMapOvr>
    <a:masterClrMapping/>
  </p:clrMapOvr>
  <p:transition advClick="0" advTm="7407">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81000" y="457200"/>
            <a:ext cx="8610600" cy="6001643"/>
          </a:xfrm>
          <a:prstGeom prst="rect">
            <a:avLst/>
          </a:prstGeom>
        </p:spPr>
        <p:txBody>
          <a:bodyPr wrap="square">
            <a:spAutoFit/>
          </a:bodyPr>
          <a:lstStyle/>
          <a:p>
            <a:r>
              <a:rPr lang="en-US" sz="3200" b="1" dirty="0" smtClean="0">
                <a:solidFill>
                  <a:schemeClr val="accent3">
                    <a:lumMod val="75000"/>
                  </a:schemeClr>
                </a:solidFill>
              </a:rPr>
              <a:t>Perhaps the greatest Roman engineering achievement was their sewer system.  Rome, being set in a valley among seven hills, presented a sanitation problem -- there is nowhere for dirty water to go.  Sewers solved this problem and made it possible for Rome to become the most populated city of the ancient world.  </a:t>
            </a:r>
            <a:r>
              <a:rPr lang="en-US" sz="3200" b="1" dirty="0" smtClean="0">
                <a:solidFill>
                  <a:srgbClr val="0E4E1F"/>
                </a:solidFill>
              </a:rPr>
              <a:t>At the height of the empire, the </a:t>
            </a:r>
            <a:br>
              <a:rPr lang="en-US" sz="3200" b="1" dirty="0" smtClean="0">
                <a:solidFill>
                  <a:srgbClr val="0E4E1F"/>
                </a:solidFill>
              </a:rPr>
            </a:br>
            <a:r>
              <a:rPr lang="en-US" sz="3200" b="1" dirty="0" smtClean="0">
                <a:solidFill>
                  <a:srgbClr val="0E4E1F"/>
                </a:solidFill>
              </a:rPr>
              <a:t>population of the </a:t>
            </a:r>
            <a:br>
              <a:rPr lang="en-US" sz="3200" b="1" dirty="0" smtClean="0">
                <a:solidFill>
                  <a:srgbClr val="0E4E1F"/>
                </a:solidFill>
              </a:rPr>
            </a:br>
            <a:r>
              <a:rPr lang="en-US" sz="3200" b="1" dirty="0" smtClean="0">
                <a:solidFill>
                  <a:srgbClr val="0E4E1F"/>
                </a:solidFill>
              </a:rPr>
              <a:t>city swelled to </a:t>
            </a:r>
            <a:br>
              <a:rPr lang="en-US" sz="3200" b="1" dirty="0" smtClean="0">
                <a:solidFill>
                  <a:srgbClr val="0E4E1F"/>
                </a:solidFill>
              </a:rPr>
            </a:br>
            <a:r>
              <a:rPr lang="en-US" sz="3200" b="1" dirty="0" smtClean="0">
                <a:solidFill>
                  <a:srgbClr val="0E4E1F"/>
                </a:solidFill>
              </a:rPr>
              <a:t>more than one </a:t>
            </a:r>
            <a:br>
              <a:rPr lang="en-US" sz="3200" b="1" dirty="0" smtClean="0">
                <a:solidFill>
                  <a:srgbClr val="0E4E1F"/>
                </a:solidFill>
              </a:rPr>
            </a:br>
            <a:r>
              <a:rPr lang="en-US" sz="3200" b="1" dirty="0" smtClean="0">
                <a:solidFill>
                  <a:srgbClr val="0E4E1F"/>
                </a:solidFill>
              </a:rPr>
              <a:t>million people. </a:t>
            </a:r>
            <a:endParaRPr lang="en-US" sz="3200" b="1" dirty="0">
              <a:solidFill>
                <a:srgbClr val="0E4E1F"/>
              </a:solidFill>
            </a:endParaRPr>
          </a:p>
        </p:txBody>
      </p:sp>
      <p:pic>
        <p:nvPicPr>
          <p:cNvPr id="1027" name="Picture 3"/>
          <p:cNvPicPr>
            <a:picLocks noChangeAspect="1" noChangeArrowheads="1"/>
          </p:cNvPicPr>
          <p:nvPr/>
        </p:nvPicPr>
        <p:blipFill>
          <a:blip r:embed="rId2" cstate="print"/>
          <a:srcRect/>
          <a:stretch>
            <a:fillRect/>
          </a:stretch>
        </p:blipFill>
        <p:spPr bwMode="auto">
          <a:xfrm>
            <a:off x="3811587" y="4397375"/>
            <a:ext cx="5332413" cy="2460625"/>
          </a:xfrm>
          <a:prstGeom prst="rect">
            <a:avLst/>
          </a:prstGeom>
          <a:noFill/>
          <a:ln w="9525">
            <a:noFill/>
            <a:miter lim="800000"/>
            <a:headEnd/>
            <a:tailEnd/>
          </a:ln>
          <a:effectLst/>
        </p:spPr>
      </p:pic>
    </p:spTree>
  </p:cSld>
  <p:clrMapOvr>
    <a:masterClrMapping/>
  </p:clrMapOvr>
  <p:transition advClick="0" advTm="7312">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The Fertile Cres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The Fertile Cres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8" name="AutoShape 6" descr="The Fertile Cres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0" name="AutoShape 8" descr="http://1-ps.googleusercontent.com/h/www.mrdowling.com/images/636x442x603fertilecrescent4.png.pagespeed.ic.RCFRHe81hc.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2" name="AutoShape 10" descr="http://1-ps.googleusercontent.com/h/www.mrdowling.com/images/636x442x603fertilecrescent4.png.pagespeed.ic.RCFRHe81hc.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2" name="AutoShape 2" descr="data:image/jpeg;base64,/9j/4AAQSkZJRgABAQAAAQABAAD/2wCEAAkGBhQSERQUExQWFBUVFxoYGBgXFxgVFxcYFRgYGhoYFRgcGyYeHBojGhgXHy8gJCcpLCwsFh4xNTAqNSYrLCkBCQoKDgwOGg8PGiwkHyQpLCwsLCwsLCwpLCwsLCwsLCwsLCwsLCwsLCwsKSksLCwsLCwsLCwsLCwsLCwsLCwsLP/AABEIAM4A9AMBIgACEQEDEQH/xAAcAAACAgMBAQAAAAAAAAAAAAAEBQMGAQIHAAj/xAA3EAABAwIEAwYFAwQDAQEAAAABAAIRAyEEEjFBBVFhBiJxgZGhEzKxwfBCUuEHFNHxI3KCkhX/xAAaAQACAwEBAAAAAAAAAAAAAAADBAECBQYA/8QALxEAAgIBBAEEAQIEBwAAAAAAAAECEQMEEiExQQUTIlFhFIEjMpHxFTNCcaHB0f/aAAwDAQACEQMRAD8AoeHxGR0gwnTnh7AZvFz9VXcsvPtKa8OJzO1gC/SbK+twqUPc8oztPNxlQRSpki3mVNIgCbmfJZoTIF4nYDUjdbVxDnEXta3MgT7rBatmk0rPU62WzrFSf3DeaFwmJE5XAzf8hG0aIJgCfRCkqYvOKi+jU4oASdkg4nxo1SGtsASfHlb81R3Hsze7cfcFV3DtuVuem6eLXuPsVm+0SuElYyxZblbtokrb4QGm+iMCy2AUpwzhsfRRVabgNDc72VFmxvplnjkeWQtXGxjZYa+UVNMG4tBOHrkFGiHXHpv/ACloUgvCV1GmjlX5C4sriNaT3N0IM8zf7Kao5zbxI6XGkqDDuD2968fl1loyzDo8DryELncuNQk4SRo48qmuUMcNiMwsVI3HckqqUTqBrytChYwi8etv9pf2l4Z6WGLHjq2YEHfXl5nZVV7pJKc0K0Tq0EXt42KWYrDx3h8p9jy8OS1tBlUZbJCOo02xbkDq0dhO0P8Ab1vhuj4VTWSAGuAPevbaD5KsLC1cmNZIuLEoycXaO+0sIHw9pF7gjS95BHisVcO5ukeMa85XJOy3HMUK1GlTrOa0uAyky3LJJEG2krqbuLU82QuGYmCJ9rbrmtTpJYp7VzfJo48+5WxhhiHBGCiI2UbA0AQs5JWfSvgNJ8cgmOLnU3sy3iWuJEEtMibW2VSZinz3jlcHd4mAdbzAk2+vmnp7QMdin4WS17IuSIdLQSG9RmCScSwbhVdMuvMgRI8B0RnvxgbTXA8pY1jhIc3leeVvaF5LqHGmBoBaRFgIm3isoO5sJUfs5dxykwuZWYbPdBtFwJ058/BGYOkG0uru86dhyHkkFWoZbJkA2GwzawnFA/8AFA2+sk/SF0erhKGFRvz/AGKYa32wp7IaGzEuN+YAsfzqs43EMpgEzlIGnqDHIrHEWTQmbxI2mREKuiqTGbTb3/PJK6XSrMtzfktlyPdwN2cTpgyWu8iLctvVMaGLY1pdmEm/rtrr0VdoBpc0fLPzEkeZHgPFPG0g6wAyxAJA0mLdDzU6zDix1SYPHun5BcXxenVgOY6JMm0+n8oZ3CmmC10A3uL+abvwbZjIyQNT05KXD4aZBaBa19Tug/qVBfwk4/uGjppS5kIW8NDSZdPhqjcNQAsGwPc+uyfYbgOYkOFiJsQY8Z0917/8hrYDdvy/kUPJqZ5OJOxuGnURLlIkZRJ3N9eS3OAzCCAQGzOvmdIT99Lu2EEWHMAeKGNOAdhAnaUDc/AV47Kvi+GiXFpAnaLf6QB4e5sCLdL6K2VMGTp73HkhnYLmPZP4dbkhx2LPSJledhHiLLelh3RJEX3srB/aNmYEcoW5wbQbA/7R/wDEcn4IWiQopUnAQNNZ+3sp2Ycbid+qOo4c9OUlYoUoA0NxJ/NkhkyObsajiUVQG1uR28Tp/G6Z0KbHiRAPt5qWrw4PJMmYs2OWvj/CU06bmgk7aEa+dtkHapclZY7Dq/DiJg3HK/4ED8IgEESD8wP1CYYLGuqCDEt06gj80Rhw7CBM+S9Fy6YpOez4yXBUsdhcjoGhEj7jxCGV6438FmFl7M8uGWO7eCZJ10n1VKxD2ky1uUcpzR4GJXRaPNLJD5L9zKzRjGXxZ7C4h1N7XtMOaQ4HqCrnh8U+qRVYyM5zw0Exe8SDIBB9FR107sVxikcPSpB0PAyllz3iSSdIvr5q+plsW5KwSgp8N0WXhXFC8lrmOYQJv5TfaJ/0moxcHQRGqWjE5LNy7AwIPTa62ZWDgQTHjaSuZyuLnaVGxCLUKm7I8Tw2jUrCsWNzgWcRcR9766ohwBvChoPA1MqR1QQl5zvgmMUmBVeGU3GY9LLyINPqvIV/kJsRwKl3iBpBTvCj/jdAm8ZhEabHf/SSUTBmb/fmrBgn/wDGAb3JEanc28ZXX6/iH7i2NfJG9KiKrYzaatNrdRqDySavTyuInNEQYjbceyOq8WcKjXMOUtsRfLa1+chAVRa5Nvpy+6rpsUsfL6+geSSbCcHSqAEt0cCCIJ08uv1Vlw7GgBpIJygTzMCDczoqph3QZDiJ35Hr0VoYe6O9yEwIM6baWSnqCdoJp6vgNdw4XcLuHP7nzWKLAQJgEd6QLQdY8QpMNiSIBBO0yP4iyEqYoNIAtFyBfWYEze59llqLZrLhFkwdewzNE6g7kG9+akbwolr3DrH8c7JLwrEFxaJLQbkftE3Hhr5K20HjKTciLWvB18OughLzuLpDEUmhBSoDUzGltv4QuMw7Xno2/n1U/EnCmSXObEWA2F9UmfxcOJIAE3O2qNGLfJRyS4Yy+DbnbayV4/ECi1zy0kN+5iEbhsWQ24N9EBx6pNB4cSABMzF9gBveBdWiqZaLi5JMqWP7QVnuJacjdg0C3iYlNOHcbbkpio7M90ydhBsHciqvK3yztomGkzYlpYSVLg6AKXS3Pl0WXZZAEE+BM+MDTqUt4RV+NQvc3a4b+PmPujeE4ZlLPGaHRabDLedJ8/FDjDyzFacZOMu0G4UAOBdE2giRvsEVxrANc0vpi4vF8pkbW9uiDeGvc07fNE3AmInnCP4YXYhrp7oaS0iJJjQtsIG3qqy45PNJ8CPhlNrYL5Dmk2HJM8fiWMAcwRsTc+MqV+CZ3ocCev3KHfWLiWOLQzKRAvJM36GPoquKbBywpqmJO0PEg9rWDUEmxt4myQqWub+3pb7KJdPpkliVHLTTUmmeTbs7jfhPLsrXWFnTz1EEXtqlK3oOhw8Uaa3KgUk2uDtnDajMU1jg237XDRwifHxRWIw4Y6CCfPXSIG3ggOwgnDtk6E+5n/KZcUyyC97RsJ09FyeptZHH8mrpJ74RvyhdWr5XQAfopmhKqtAvOae6dHAwDG4Efmyjbj3s0Mtv1P54JdwtcGhLT+YjosPVeQVLjEj5J6gj7xvK8h0/oH7Ujhlc3b4I7DYojvA6fnp/lCVGX+i3wrYMczfzXdzipLkSiyU1LklSfFMWmDqJMHTbTYeiLocNZWMU33GrXA/ZD4vAPpk5vlbuLtuY1QFlg3t8/RRwZpRqgEgX/PqjGcTIeGHMZE7C20BLGmBIN/8ASgw0l5cSZJ33UTwrK/ki8Vt5L3hMS1o75juzuTcT6nRJmccpud3gWmT3hca27vJJnvd+47xe3ooqLvJLY/T4pvcwmTUNpV4L1w7GC2UwRvqD1BGn8J83jOSj3v1X5zzj82XO6GPewQDHr9vAL1fiNSoIc63IC5H12Sk/TpOXaoZWu2qq5HbcS2q4lzsztmg6D7+S86ux7zTZcyG/9dZM9FVW1ZMbbK59nsHDZg5gJjT88f8ACpq9NDBHddi2Kc8s+RpRwkgC4MW32tKo+Oo3fOZ5tczmI5dCDIPgup4PBuiWs2mLzPRIHcFqOGd2GqOIdNRsd4GQXlkHvNJMCJWbgmm3bOk0eWMG7KPxPgYpPHeEQJ8eXUoatT6O8tPRdXz0nU8racB3zS0S0/tcHXHoh8FwaiMxFNsk2MSdvr0T2z6HlqqXKKD2axLab3tqWa+0nYidfVWHE4I6tOYG4tIIItflummJ4A1ziXAGTYtGWOojeUw4LwkAOZEhpkHSM0yPW/ml8yeNbkIatRn/ABI9+Sq0qTgQeXh7pxwvDNBc5xPeaBlG9t+ggGyP4zwW8t+XkNTA/wBpPQeGExJA0noh7t64E0ueQ2phmsJGk6cvTmtnYFvwwWEZhNgIm1x4/wALLajakSATfynojKGEygCQYmNPzZeuhirKNieHjNmyy114/a79QPJL8dhMtw0gdeun0V6xGClwIEW238eYher8C+JTJjymfUapjHqZY2qf/hn5dBCbb8nOSpaOGc491pPkn7uBw4tMxPLRYp4GsG9zvRqNwButF691wv8AkzpenT8Dvs7xh9GmWVe6ItcLbE8ZfiSKVMGBYugwASfUqHgfDjIdUMZjrOax6c7qzVOHU6TJY4Tq4n5p2udFkZpqc9z7H9LoFiirZhnDA1oa5xER8xJdHST9VqMM23w3ZiBBmx6QIAXsJSE5nS+0TsTzHl91IKFMXaw5uht9kDk0lRE7DDeBPIn7FYUn9y0axPWSV5W5LUcbdTWGddkyx/A61JuZ7Tk3cLjz5JTTqA23XYQyQyK4uzlpRlF00Zo1iNvzmsNkkkmd4XoWwfAV9pO4y4DX0C9mUcrcNUoq+ezYrLVkBahhmNFJXyWLAvw7A17srzHea+TBPIAQQl/GOJ0qtqDPhtbM6DPpEiJtexS34l4GnPqt2UwlI6aKnvbbCyyOqMYYX8F0ngVPvNvNmCdZgRJ8/qqdwLAZ3iRLRr4nTxXTez2BaNGzuTeJtAHQe/gsr1XInUF4H9Fh43MeYSA35dPqjKVcEGBHXST91tmNhYD3Uj6jdIXONJGi7l4EfFuHF4zi9RoNps8a5HDbodj0JBWYapnIDDaOUGd97eHNWiq0QllTg7C5zsxYXG8eXpMJzTan2/jPomMmuGLatDKCPpv5rbh+IIeWiJe2082T9QT/APKmxlH4UXBYbd67gbZb6Rr7JFh+NtqVK1MCKuHqA5dy0FpDhbeSPPqn5OObG6L/AOZFllq05aQduW4OqrHEsBlLrGBMRqLb81YcPxilUYXsdN8sEHNIMEEeSj4s0ikYN+YHP89llY24yoUxzv4vtFRwj4/TB1nn+BOBigJBkGJ8Z5Jc2mDOx08z08lgREzmtBn/AAnHyNRe0ZtoF0mQLC53lD0296IBPKY05AhRYerkjLdpt+ckVXa0ljrzMGOW/wBlWgnY0wPDw4AlsRyMnW8iNf8AK87glMkmTECQLHncxKi4ZxZzKjg+IEFl9fwIp/Fe87ufMbxaY3QWpJleCapQaW5WtjkQN9lpQ4E0OzOc55Ox2vsIW+HxYfEG06G3SER/dEuhrZAtJsOVih/Los6C2sa0ARB0sPdKsVgA1zRd2Y6AgCebjyRYq6uOgGyF+I6GPNvmA6ch46q0EyhHV4XSnVo/+v8AI+i8oq9GTpK8iUvstRYK+Da5pYY00gHUclxnjf8ATPE0HDI012m+amDIjZzTce4XZazzNlM0GFbTauenfx6MKUN3LZ80vDgSHAggkEEQQRYgg7rAErs/FP6XUKz6ry+oHVHFwjLlaXGTAy3E9VQ+0P8ATnEYQFzYrU5F2A5hP7mXMdRK6TB6jhyPbfIvKDRW6dNSBixSPkeSnhPuQEga268Siv7CoQe4bCTzA8NUK6kW6qiyxl0ym5ETgiqDEKU/7N4L4lUE2ayHOP0Hr9Cq5sixwcmXxrdJIfcJwuRgaB3gJJ5kxaemiueA402nTyNHfME9YtbkheEcNM0zYBziSNbACJ8jPmEzxXBGF+dlo2At5Lj809825HR4I1ChtSrh7JEeS1zQOqX8NpFmcc4KIfiItG6Ta5G4x4N2knVaupDzXqTpAUzGqrKz4IPhBwLXCQeaTcR4LleX0hTNVzY74aKjmsjuh1pgGb8hOtn56IfFcIbUfTqkua6lOUtdFnRmBG4IEJnFklHpmZlyTxy3R/oUTsnxFrK1VlcFlR7yRNhmMNLfHuz1m2ivdag19ONfy0rmnG8MaOLqtc74gc7NJPeLaneEjQxMf+U4odoarGgNcHNtBIMzyNxfx5JmeBze+I9n0ssklmxeaYbjOHFjyWj0g+nkgq2GEF028b+nJPuDcVNefiBjXRLTHzRqCDrFj5rNfCBomBabcx0Q3JwdSF3kcHtmuSpsxwvAAB2J5c/ojMPixIP6dYEa/wAI/FcJbVbIkGNY36jdJjQ+G6CLg+RhHjKMwuPJY1fSFWxIP7YtlWC6rQGU94dRB+nKFBQvv18L8+Sc0Hh7Qx1yNCNQDzO/+FSXAz2A4bEfEN7GLQBBR9LMRJLmjYCCD7ShsVQ+Ce6A7zt1jZT8Re4tY9hJDIJA5bz0/wAKa5Buydz+8Kekiek6KcuDWljhLbeIjQhC1Blh+0DU89fyylo1c4j301tCq1R6jalhZaJuY2mF5YY4saB08V5V4I3FhaROkLL6U6Lb4a9MIO1M59SafBrRMarNbEMGputXv0sfutBTGoFuqNDElHdIs5WxHxnsdhMU0yxrHzIqMaGPB6273gZSLF/04bTaBRMndzj3jy2geSvbANlHXe0C5A9lR6nI1sTdfR72U+WcZrUnMcWmxaYtzVg4R2AOJYS92Q2M/ObzYienNWqhwSicS+rlB7rSBAcMxLhm8Yb9UywWNpjEupiQ80s+XbK18AxsZcfHyVseScXcCn6Vdsp7v6R0s0f3DrXIDBMeOaAZnZWDDdkaGGplrZjYm5J5k81Y/h7kzIiNv5QeNeM4J0G2lwry1GTLSnJ0O4dOsbuIFwXD/CdUJBBJJMkG7oFuQgNELfBYste7UgmIG3VaYOoC50uvfN1J59F4tAMtt6Jebts1MeKo0E4shjpg+mo1UT3tnx6KfD4ofK64OkrfEYMZh0QbQSMmnTI2MCIptstWM5Kb4KqCyOyDIsuplSupRotni6lMTmrKzx3soMQ8VAYcG5D1EyCOspTieFObTIcwNeBBdbK4jQgjn1V6iLLR9OSncWocVRWGqyYqj2kcwx2LIwzYMOa4gCNzydqN+lltwXH4wuc51QGkxgyNLdnTILomwHOLq5YjslQe55IIDolojKCARIBBAQtThJYMjO+2DDSNI1AOlxa8XTPu48n8w9+swTjtkv6ol4Oc7BUAMO57GdulvZA9psKC0OGxPh+SFjgfEPguNJxc5s90wW5QRMGdtRtonuN+G4hpLZcMwFs1v1N3slXCWOf4EW/ZyuD68f8ARRqBgj3kyNfVMaYIII5zOwHLmVtxbhrjUJbly2mBBJuhLttB5ef7YR7UkaEJD+hUbVaQRBAuDy6eyFbQ+G8/DmCLzpPTdL8OQ6YMEbkkeWqZYOuXgtPzb9QqVQQnbVGQtmW+pE6ygqwyE6FpEjUnNtfrssOwdSkQZhtyQdTykcuqgo4wPM6GdP8AH8KxFDX/APSDoMN0Gu1tLLCr2Mw7mvORuYf9yIOhFzzHuvKdiAODs6g4rUha4ho81vRHdWdFuzF2cGoC3svFy1J2CussqohR5tkL+huEv4safwKnxJLcpLgNTNgB1kiOsJiaYbHXVLOLtAyBwkGrRtsf+Rv+/Jejw7QWXVEnA+DmlRDDGfV2wBiA0dB7kk7qscfxowmMoVwC8Oc6jVcBlGV4bAvuCC4TyIsughtnEawqP2mwbagdSd3TUGZjjoyozSN5nXoSmMElHJ8ug7g3i48DypxMRH6mki9r/n1Vbfxl1WtVMkMpltMNGpdOZ7ieksHmgMRj316AeXBtZhNPENmA17PlqdA4DUbqPs5QYcPlZVa/EE56rRNpM5dLx3RZHWDapNoOs8G4/kunDqQy5iBm5oHGucXRF+azgsSGtGZ1nR6xBCnrDMQQQLJFxdmlF0SYYG1rhEuxBm9whGXMzCYfBkILVEza7PGsNluMYQo2sAUZCHzZSosMbiZU2aUvBhSU65CmwUsS8E76izTcsZ9+ay4iBCvYnPGavElKeL4xtEZnNcW/qLRZokXceSa/E2CGxmGbUY5jgSHAgjmCCD9UbFJKSsUy42k6OU9oOP1Mzod3CTAB66/ykuE7QVmV2Vg8l7LCb20ynpFlrx/hhw9d9I3yGx5tN2nzEJeuww44PHwuGYMYOLt9nZsJiWYjDis0EZmlxbu0iZuNpBhL8Rhi1ocB3SfMEfYqsdge0BY/+3eR8OpYTqHdD4T5q8V2HKab4N9QDtEWG/LoRquf1OF4MjXg6PQ590al2LKTGfNGbxgRNtJuJjms06waJaWg3GUAzFosbc5W7MHJLrRbXlvbTfXwRw4eHm7cgbaSf8H6pe0aikiJznCS8d2ARF9735fZLcfgNSCJE8reJCJq4Z9wzOWgaSIPOxi38arSpggJDxlcDprBgRmGvLorRdEuYjxBOYy5x0/TOy8iGcOfUuDAmBPdPjA8VlE3oHvOhOxkmYtKPpbcoSlp7osmmBqy0dAspToRzYuE0SVzCjZY33UzwChjUgmZt9F6ErF3GyZ7JA6IfG4MVGxJEQQ5vzNc0yCNpnmig8ZSQZC1w9QO0RV9nnH7AeEY4upnN87XOY//ALNMT0BEEDqk/GycjSBOV0+sAj0R+Pwz2VTUptzB4h7RAdacrhJAMEwehHJDYmuDRdIktJBFiA4QdRM2Kuu7GsU1W1nJu2lH4WKlpJZWYH7iziZa7Yw4HwtyS/heONKqyoJ7pBMbjceYsnHbbBuIp1ToCWHpm7wtoND6hVmi7ZdbpWsuBX/sZOWOydI64KYdTabxGdsXsb35eSxgcY5rmgj5zlF/t56pL2C4uSx1E6NuOeUm8coMf/XRNcaSKgixDg4fpGsiOWywM2L25uDNvTZ98S3YPCOAEw6EW8jwSmhxyTew2mCD0nmpa/FWQXWtf/YSDiNODlyERIm4H3lAVMX3yyDYSTt4IehxU1RaR9L8ltSwzpABi0ybmfBeUF5CJUMqceu6301QWDw2QmTMn9XPoj23sgzjT4IbPNKmidFA6xhbMfCF0UlHcrRu2kVt8FbseDpotiUeFGdnUkUnt32TdiA2pSZmeO6bgS0TGpiQfqVyitQLTBX0UQqD2+7Ftcw16ZLSxt2ASD3pkcjc/wALb0Os9t+3PoxM2Jp7kczoVixwc0wWkEHkQraf6kVC4F1NhG5EtfPjJEdI9FUqlAjUKOVt5MWPL/MrBQyOLuLO1cD4m3EU21BZrwP2mHCQQbzPTXpF1LjHBpLY20MjN1EiCPOy41geI1KJmm9zJ1yuifHY+YVsw39SHNDZpAxAdle5pdzc2xDf59MbL6dOMvhyjWxeoKvmXU1DlDGwNJIcDt80wZJ5DSNUtxlOk3KKj20zB7z3Nm27QZIB1mdkqq9v8PIyMdEEuzta6/7W+1+iqfFuPVMSMuVrKbJdDRc7A1HG7iBYeJjVVxaGbfy4RXLr7dQOifCeAPhvzMgZXATI5yvKsdkO1rKGH+HUqObDyWjLmhpANv8A1mWFE9DJSaRRayVcnUMTTyg+/gpsCQGdTdSOwweSHaQd9yl0mm8MBkaDz38VgpWjeSTW0Z0HGOfRRVm94ahbYRkb3U4Zv+aqqFcrUZAdSRNzHJF8OEA9UNiL+qLwrSEaPQtJ8o0x4lhG+xSUOaGZQIIEED92pnmTOqecQ+XzSCs/vuk2JtAjYanxCvDhUwn+pUV7tFwj4lF4I7rxAI0DtRfmDC5KWka2IsRyI1Xbq7AaDxUOUWIygG+8+S5T2swHwq7nNuyr3gRpmtmA87/+lvel5u4MW1kOpGOznExSrMqftOk5QdiHEbeNua6jxRrKgBBGVzQQ4aQdI9FxvCG0LpHAQK3D2tZPceWunUOnNDekEEeJR/UMfCmC0sqnQzqUAWCHExrvpynohq2JLKctP8rwJDbbHKdvEbbELepRgZTcDe2p+uqx+uzYg34JOGYjKwHXoBF+ieYXFNguOp6fRLMFggAI9eQPP83TCkMpIIk/miBOmMq6C7O0BM6Cw15fVGijlOv4EGXguaTqJNuhgoinVzHzQJRsg843XmOWxZMjdepMmRuNEKvBbpGhGU+KJov5rSkAdVrUYW+Cq47eUDlU1TDMl0Dxak91GoKZh+U5bAyeRnY6eaPoukStQwJqEuLMTNDmjk/ZThLMZWpsfThtCnFYaFzw58Axe/dn/qQkPbLgzMLin06ZJbY31bmE5esAi669g+FmnjatUDuV6TQ7o+kYHjma4/8Ax1XOv6jYhj8a6BdjGtJNszozSP8AyQPJbml1DnlTXVdGVkgsa/cpS8iBh50169F7+zdMfqmI6rY3oFuRFSpFxDWiSSAANSToArlxfsj/AGmCfmM1XCXcgACco97qyf0/7EMpMbiaomqZyjZg0nq489kV20oZgJu0y0/+hFvIrG1euvIoQ68/k0dLh3XJnGDWheU3EuEvo1Cx22h2cNiF5a8csWrTAPHXZ9FYivLy2QDFhuQNTC0GHBOfTn4r3w75iJd+bqSj3jpYfVcHuVcHVVRNluCFJC8BC22UJ8GbmtsAxMSATqocNWfSDWQ6p3oDpBhp0zXBgabnTW6I/tyTJUWKqkANaMxOwMT57AayiRl4KuHRrxjEEU3d8MgE5oBywNSDt0Sjs241aIc6SHlxaXANkOc4yBtIMxyK1p4Co0f81Qvgd7ZroMwG7D3O8osuyi1pmItBO48boqXFB4Rae5m2IcKQEga2JFvA7afdc87evIofI0NfVO05TBPdOx3tbVdLocPkd7L0l2awuY6zqq3xfgH91hqlKQx+eWXkSy19e6biyc0c1jyKUimqTcKicdwzosm3DOL1cO7NSeWmZI1a6P3NNjqguL8JfhqzqVQd5vLQgiQR0UNF02Oq6z45I/aZkHV+H8WbjcNnDQ1zSRUaNBYHMOhHNQ1q8AuBu1wdAkW2tHIe6qvYviPw6xpGza4yH/t+n6keat3EacBxiTEeIC53U4ViybfHg1dJl3KmHU8aXwQSJFxtCYUGl0OOv1hK+HEOpgkAFsNEC/jG+iO4NVqP1NgZ0ynks+S+jUixrUcAM23L89FHQrOEkti5iPr1uiKbW3Gp/wAoSrh4MkSdOViUNMsyTHV3NIy8pvtMKdjswkKPFtMNJsNDOtxpGh/hbcO+U7bHx6KJJNFbJKdS5jkiazLeSgwrAHH0U7jZDn2Abrk9gT3VMVHRHdC3KlKoozs7TmyN6qHaPsBTr96kRSeS5zycz88jxsZ3VxcFik1Hw5ZY3cWIzipLkqeB/pthmMbnL3vAuQcgJJnQfclMeH9l8PRfmALnTmBflLgYy2cGg6bJtVeg6mJvCs9Vll5Lw00H4CnVYEAWSnieE+KxzdCdNoRjKw5rJpz1QE3djsFs4Kc7AvpnKbxoTBsvK6OwsxIExGk6LyY9wPUHyFhsxbVSspQZUjaWi9VMLLGnK+CQNCjdfdQZ99Vq6vzVkhWUeTavW290HRDi8HLzAB1jc/nJbYhpyiNSQjmjQ7/bkjRVIomkCY1gy5jpfrpKBrVhlEiRbofEHZNMVAFr++pQ2HZ+4RbbbwXouhm7QtOKljyXM0iwGYEmxkdL+SXUaLy8PB7saQROW8RqdrppisGfhEgjKCfEzz67rathD8GdCGGAbFpjW28JhSolrgovbLDitQque2alMBzHAEEDMAWnm2Dp52XOKTu8Oq7JjsGAQJDw9pYW7Q4H5ui41iGhrzl0DrbmJ0XRenZLg4mTqYbcg+7NUQ7F0Q5waPiNMnmDIHmQB5rpPEWTf+PFcowtXLUY6PlcHWMEwQbHYrtFdzH0fiU3FzXtzAgWIOg5A/Qyg+pJ7oyJ0bqTRr2Yowwh0H+UybXbMNIgWsknBOLtaMrgQR7x+eygrVsrX3+ZxdpsbifZYrhbZvJlioOEEt3Pv1RIaC2T5pHwOoQwAj5ifaNfJHYgFrwcwylpgX+YeyHVSPPojxLSLPlzdiNj1sjKFmjZeYM2U6HeFs9veDVWTtkBOGYs1RC3p07BaVnSbILdsXmTtAAHgsRdRAFSAq26zNnHk1eV5iyQsALyfIGSBMS+6W13XTOuzWeSWOarR7G8NUa0wjsK/QEG/soqNJFYfDmZCuRkmmSupleUzqJOvsV5eAKYawoWq4Xv4eKkc9DhpI1SN2zXgqNKei9XbcFb06cNC8ymPREXAPJ9gWIqGw5GfRGUK1hzQ9VneUVOrfqY97K12DUVQbVPPU6cyoWgkbg8jY3CipvEsBBLnHXa1/SURQqSRO4JN50UtUSrRH8drAe4D03POZ30QnEapN4ufGIEXJ9tUdiGCZ9EpxdYiPS1tTuPNEg7YeP2J31YrMiwBiNvy647iqRzOn9x63ldjxNDK8E3MzzF4Ihcu49hPh4is0aCo6PAmQPddD6ZJJtGXr+GmB0X5myrR2e7YnD0zRqMz0nGRBhzJ1jmN45+Kp9F+V3QowiQtbLijljtkItuL3ROnjBsqUhWoulpBgjmP0kajf0UeErB2untsJVd/p5xQtr/AADdlUERyIBIPsrRjMM1jzA0MDw/zb3XN58ftZPbf7Gvo9R7i5LBw6iWgAncxy029UZRIy7WkKvcPxhyjXWB0B1/OiNpY3LRkTDp11ABj1SU42aaHFOrJsLc/BTUYcZhAYN0iesCellNRqEpaRDQya+y1Y260pBTNCEmxeaSRhosslqy4wsvKJ0IyVkZK0c5YehqlResH7VmMTUlQUKfNa1KimwusokVQWUdsSelRRVJsLZrLLYhHhFLliTtkb6sLyiebryrTJ+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data:image/jpeg;base64,/9j/4AAQSkZJRgABAQAAAQABAAD/2wCEAAkGBhQSERQUExQWFBUVFxoYGBgXFxgVFxcYFRgYGhoYFRgcGyYeHBojGhgXHy8gJCcpLCwsFh4xNTAqNSYrLCkBCQoKDgwOGg8PGiwkHyQpLCwsLCwsLCwpLCwsLCwsLCwsLCwsLCwsLCwsKSksLCwsLCwsLCwsLCwsLCwsLCwsLP/AABEIAM4A9AMBIgACEQEDEQH/xAAcAAACAgMBAQAAAAAAAAAAAAAEBQMGAQIHAAj/xAA3EAABAwIEAwYFAwQDAQEAAAABAAIRAyEEEjFBBVFhBiJxgZGhEzKxwfBCUuEHFNHxI3KCkhX/xAAaAQACAwEBAAAAAAAAAAAAAAADBAECBQYA/8QALxEAAgIBBAEEAQIEBwAAAAAAAAECEQMEEiExQQUTIlFhFIEjMpHxFTNCcaHB0f/aAAwDAQACEQMRAD8AoeHxGR0gwnTnh7AZvFz9VXcsvPtKa8OJzO1gC/SbK+twqUPc8oztPNxlQRSpki3mVNIgCbmfJZoTIF4nYDUjdbVxDnEXta3MgT7rBatmk0rPU62WzrFSf3DeaFwmJE5XAzf8hG0aIJgCfRCkqYvOKi+jU4oASdkg4nxo1SGtsASfHlb81R3Hsze7cfcFV3DtuVuem6eLXuPsVm+0SuElYyxZblbtokrb4QGm+iMCy2AUpwzhsfRRVabgNDc72VFmxvplnjkeWQtXGxjZYa+UVNMG4tBOHrkFGiHXHpv/ACloUgvCV1GmjlX5C4sriNaT3N0IM8zf7Kao5zbxI6XGkqDDuD2968fl1loyzDo8DryELncuNQk4SRo48qmuUMcNiMwsVI3HckqqUTqBrytChYwi8etv9pf2l4Z6WGLHjq2YEHfXl5nZVV7pJKc0K0Tq0EXt42KWYrDx3h8p9jy8OS1tBlUZbJCOo02xbkDq0dhO0P8Ab1vhuj4VTWSAGuAPevbaD5KsLC1cmNZIuLEoycXaO+0sIHw9pF7gjS95BHisVcO5ukeMa85XJOy3HMUK1GlTrOa0uAyky3LJJEG2krqbuLU82QuGYmCJ9rbrmtTpJYp7VzfJo48+5WxhhiHBGCiI2UbA0AQs5JWfSvgNJ8cgmOLnU3sy3iWuJEEtMibW2VSZinz3jlcHd4mAdbzAk2+vmnp7QMdin4WS17IuSIdLQSG9RmCScSwbhVdMuvMgRI8B0RnvxgbTXA8pY1jhIc3leeVvaF5LqHGmBoBaRFgIm3isoO5sJUfs5dxykwuZWYbPdBtFwJ058/BGYOkG0uru86dhyHkkFWoZbJkA2GwzawnFA/8AFA2+sk/SF0erhKGFRvz/AGKYa32wp7IaGzEuN+YAsfzqs43EMpgEzlIGnqDHIrHEWTQmbxI2mREKuiqTGbTb3/PJK6XSrMtzfktlyPdwN2cTpgyWu8iLctvVMaGLY1pdmEm/rtrr0VdoBpc0fLPzEkeZHgPFPG0g6wAyxAJA0mLdDzU6zDix1SYPHun5BcXxenVgOY6JMm0+n8oZ3CmmC10A3uL+abvwbZjIyQNT05KXD4aZBaBa19Tug/qVBfwk4/uGjppS5kIW8NDSZdPhqjcNQAsGwPc+uyfYbgOYkOFiJsQY8Z0917/8hrYDdvy/kUPJqZ5OJOxuGnURLlIkZRJ3N9eS3OAzCCAQGzOvmdIT99Lu2EEWHMAeKGNOAdhAnaUDc/AV47Kvi+GiXFpAnaLf6QB4e5sCLdL6K2VMGTp73HkhnYLmPZP4dbkhx2LPSJledhHiLLelh3RJEX3srB/aNmYEcoW5wbQbA/7R/wDEcn4IWiQopUnAQNNZ+3sp2Ycbid+qOo4c9OUlYoUoA0NxJ/NkhkyObsajiUVQG1uR28Tp/G6Z0KbHiRAPt5qWrw4PJMmYs2OWvj/CU06bmgk7aEa+dtkHapclZY7Dq/DiJg3HK/4ED8IgEESD8wP1CYYLGuqCDEt06gj80Rhw7CBM+S9Fy6YpOez4yXBUsdhcjoGhEj7jxCGV6438FmFl7M8uGWO7eCZJ10n1VKxD2ky1uUcpzR4GJXRaPNLJD5L9zKzRjGXxZ7C4h1N7XtMOaQ4HqCrnh8U+qRVYyM5zw0Exe8SDIBB9FR107sVxikcPSpB0PAyllz3iSSdIvr5q+plsW5KwSgp8N0WXhXFC8lrmOYQJv5TfaJ/0moxcHQRGqWjE5LNy7AwIPTa62ZWDgQTHjaSuZyuLnaVGxCLUKm7I8Tw2jUrCsWNzgWcRcR9766ohwBvChoPA1MqR1QQl5zvgmMUmBVeGU3GY9LLyINPqvIV/kJsRwKl3iBpBTvCj/jdAm8ZhEabHf/SSUTBmb/fmrBgn/wDGAb3JEanc28ZXX6/iH7i2NfJG9KiKrYzaatNrdRqDySavTyuInNEQYjbceyOq8WcKjXMOUtsRfLa1+chAVRa5Nvpy+6rpsUsfL6+geSSbCcHSqAEt0cCCIJ08uv1Vlw7GgBpIJygTzMCDczoqph3QZDiJ35Hr0VoYe6O9yEwIM6baWSnqCdoJp6vgNdw4XcLuHP7nzWKLAQJgEd6QLQdY8QpMNiSIBBO0yP4iyEqYoNIAtFyBfWYEze59llqLZrLhFkwdewzNE6g7kG9+akbwolr3DrH8c7JLwrEFxaJLQbkftE3Hhr5K20HjKTciLWvB18OughLzuLpDEUmhBSoDUzGltv4QuMw7Xno2/n1U/EnCmSXObEWA2F9UmfxcOJIAE3O2qNGLfJRyS4Yy+DbnbayV4/ECi1zy0kN+5iEbhsWQ24N9EBx6pNB4cSABMzF9gBveBdWiqZaLi5JMqWP7QVnuJacjdg0C3iYlNOHcbbkpio7M90ydhBsHciqvK3yztomGkzYlpYSVLg6AKXS3Pl0WXZZAEE+BM+MDTqUt4RV+NQvc3a4b+PmPujeE4ZlLPGaHRabDLedJ8/FDjDyzFacZOMu0G4UAOBdE2giRvsEVxrANc0vpi4vF8pkbW9uiDeGvc07fNE3AmInnCP4YXYhrp7oaS0iJJjQtsIG3qqy45PNJ8CPhlNrYL5Dmk2HJM8fiWMAcwRsTc+MqV+CZ3ocCev3KHfWLiWOLQzKRAvJM36GPoquKbBywpqmJO0PEg9rWDUEmxt4myQqWub+3pb7KJdPpkliVHLTTUmmeTbs7jfhPLsrXWFnTz1EEXtqlK3oOhw8Uaa3KgUk2uDtnDajMU1jg237XDRwifHxRWIw4Y6CCfPXSIG3ggOwgnDtk6E+5n/KZcUyyC97RsJ09FyeptZHH8mrpJ74RvyhdWr5XQAfopmhKqtAvOae6dHAwDG4Efmyjbj3s0Mtv1P54JdwtcGhLT+YjosPVeQVLjEj5J6gj7xvK8h0/oH7Ujhlc3b4I7DYojvA6fnp/lCVGX+i3wrYMczfzXdzipLkSiyU1LklSfFMWmDqJMHTbTYeiLocNZWMU33GrXA/ZD4vAPpk5vlbuLtuY1QFlg3t8/RRwZpRqgEgX/PqjGcTIeGHMZE7C20BLGmBIN/8ASgw0l5cSZJ33UTwrK/ki8Vt5L3hMS1o75juzuTcT6nRJmccpud3gWmT3hca27vJJnvd+47xe3ooqLvJLY/T4pvcwmTUNpV4L1w7GC2UwRvqD1BGn8J83jOSj3v1X5zzj82XO6GPewQDHr9vAL1fiNSoIc63IC5H12Sk/TpOXaoZWu2qq5HbcS2q4lzsztmg6D7+S86ux7zTZcyG/9dZM9FVW1ZMbbK59nsHDZg5gJjT88f8ACpq9NDBHddi2Kc8s+RpRwkgC4MW32tKo+Oo3fOZ5tczmI5dCDIPgup4PBuiWs2mLzPRIHcFqOGd2GqOIdNRsd4GQXlkHvNJMCJWbgmm3bOk0eWMG7KPxPgYpPHeEQJ8eXUoatT6O8tPRdXz0nU8racB3zS0S0/tcHXHoh8FwaiMxFNsk2MSdvr0T2z6HlqqXKKD2axLab3tqWa+0nYidfVWHE4I6tOYG4tIIItflummJ4A1ziXAGTYtGWOojeUw4LwkAOZEhpkHSM0yPW/ml8yeNbkIatRn/ABI9+Sq0qTgQeXh7pxwvDNBc5xPeaBlG9t+ggGyP4zwW8t+XkNTA/wBpPQeGExJA0noh7t64E0ueQ2phmsJGk6cvTmtnYFvwwWEZhNgIm1x4/wALLajakSATfynojKGEygCQYmNPzZeuhirKNieHjNmyy114/a79QPJL8dhMtw0gdeun0V6xGClwIEW238eYher8C+JTJjymfUapjHqZY2qf/hn5dBCbb8nOSpaOGc491pPkn7uBw4tMxPLRYp4GsG9zvRqNwButF691wv8AkzpenT8Dvs7xh9GmWVe6ItcLbE8ZfiSKVMGBYugwASfUqHgfDjIdUMZjrOax6c7qzVOHU6TJY4Tq4n5p2udFkZpqc9z7H9LoFiirZhnDA1oa5xER8xJdHST9VqMM23w3ZiBBmx6QIAXsJSE5nS+0TsTzHl91IKFMXaw5uht9kDk0lRE7DDeBPIn7FYUn9y0axPWSV5W5LUcbdTWGddkyx/A61JuZ7Tk3cLjz5JTTqA23XYQyQyK4uzlpRlF00Zo1iNvzmsNkkkmd4XoWwfAV9pO4y4DX0C9mUcrcNUoq+ezYrLVkBahhmNFJXyWLAvw7A17srzHea+TBPIAQQl/GOJ0qtqDPhtbM6DPpEiJtexS34l4GnPqt2UwlI6aKnvbbCyyOqMYYX8F0ngVPvNvNmCdZgRJ8/qqdwLAZ3iRLRr4nTxXTez2BaNGzuTeJtAHQe/gsr1XInUF4H9Fh43MeYSA35dPqjKVcEGBHXST91tmNhYD3Uj6jdIXONJGi7l4EfFuHF4zi9RoNps8a5HDbodj0JBWYapnIDDaOUGd97eHNWiq0QllTg7C5zsxYXG8eXpMJzTan2/jPomMmuGLatDKCPpv5rbh+IIeWiJe2082T9QT/APKmxlH4UXBYbd67gbZb6Rr7JFh+NtqVK1MCKuHqA5dy0FpDhbeSPPqn5OObG6L/AOZFllq05aQduW4OqrHEsBlLrGBMRqLb81YcPxilUYXsdN8sEHNIMEEeSj4s0ikYN+YHP89llY24yoUxzv4vtFRwj4/TB1nn+BOBigJBkGJ8Z5Jc2mDOx08z08lgREzmtBn/AAnHyNRe0ZtoF0mQLC53lD0296IBPKY05AhRYerkjLdpt+ckVXa0ljrzMGOW/wBlWgnY0wPDw4AlsRyMnW8iNf8AK87glMkmTECQLHncxKi4ZxZzKjg+IEFl9fwIp/Fe87ufMbxaY3QWpJleCapQaW5WtjkQN9lpQ4E0OzOc55Ox2vsIW+HxYfEG06G3SER/dEuhrZAtJsOVih/Los6C2sa0ARB0sPdKsVgA1zRd2Y6AgCebjyRYq6uOgGyF+I6GPNvmA6ch46q0EyhHV4XSnVo/+v8AI+i8oq9GTpK8iUvstRYK+Da5pYY00gHUclxnjf8ATPE0HDI012m+amDIjZzTce4XZazzNlM0GFbTauenfx6MKUN3LZ80vDgSHAggkEEQQRYgg7rAErs/FP6XUKz6ry+oHVHFwjLlaXGTAy3E9VQ+0P8ATnEYQFzYrU5F2A5hP7mXMdRK6TB6jhyPbfIvKDRW6dNSBixSPkeSnhPuQEga268Siv7CoQe4bCTzA8NUK6kW6qiyxl0ym5ETgiqDEKU/7N4L4lUE2ayHOP0Hr9Cq5sixwcmXxrdJIfcJwuRgaB3gJJ5kxaemiueA402nTyNHfME9YtbkheEcNM0zYBziSNbACJ8jPmEzxXBGF+dlo2At5Lj809825HR4I1ChtSrh7JEeS1zQOqX8NpFmcc4KIfiItG6Ta5G4x4N2knVaupDzXqTpAUzGqrKz4IPhBwLXCQeaTcR4LleX0hTNVzY74aKjmsjuh1pgGb8hOtn56IfFcIbUfTqkua6lOUtdFnRmBG4IEJnFklHpmZlyTxy3R/oUTsnxFrK1VlcFlR7yRNhmMNLfHuz1m2ivdag19ONfy0rmnG8MaOLqtc74gc7NJPeLaneEjQxMf+U4odoarGgNcHNtBIMzyNxfx5JmeBze+I9n0ssklmxeaYbjOHFjyWj0g+nkgq2GEF028b+nJPuDcVNefiBjXRLTHzRqCDrFj5rNfCBomBabcx0Q3JwdSF3kcHtmuSpsxwvAAB2J5c/ojMPixIP6dYEa/wAI/FcJbVbIkGNY36jdJjQ+G6CLg+RhHjKMwuPJY1fSFWxIP7YtlWC6rQGU94dRB+nKFBQvv18L8+Sc0Hh7Qx1yNCNQDzO/+FSXAz2A4bEfEN7GLQBBR9LMRJLmjYCCD7ShsVQ+Ce6A7zt1jZT8Re4tY9hJDIJA5bz0/wAKa5Buydz+8Kekiek6KcuDWljhLbeIjQhC1Blh+0DU89fyylo1c4j301tCq1R6jalhZaJuY2mF5YY4saB08V5V4I3FhaROkLL6U6Lb4a9MIO1M59SafBrRMarNbEMGputXv0sfutBTGoFuqNDElHdIs5WxHxnsdhMU0yxrHzIqMaGPB6273gZSLF/04bTaBRMndzj3jy2geSvbANlHXe0C5A9lR6nI1sTdfR72U+WcZrUnMcWmxaYtzVg4R2AOJYS92Q2M/ObzYienNWqhwSicS+rlB7rSBAcMxLhm8Yb9UywWNpjEupiQ80s+XbK18AxsZcfHyVseScXcCn6Vdsp7v6R0s0f3DrXIDBMeOaAZnZWDDdkaGGplrZjYm5J5k81Y/h7kzIiNv5QeNeM4J0G2lwry1GTLSnJ0O4dOsbuIFwXD/CdUJBBJJMkG7oFuQgNELfBYste7UgmIG3VaYOoC50uvfN1J59F4tAMtt6Jebts1MeKo0E4shjpg+mo1UT3tnx6KfD4ofK64OkrfEYMZh0QbQSMmnTI2MCIptstWM5Kb4KqCyOyDIsuplSupRotni6lMTmrKzx3soMQ8VAYcG5D1EyCOspTieFObTIcwNeBBdbK4jQgjn1V6iLLR9OSncWocVRWGqyYqj2kcwx2LIwzYMOa4gCNzydqN+lltwXH4wuc51QGkxgyNLdnTILomwHOLq5YjslQe55IIDolojKCARIBBAQtThJYMjO+2DDSNI1AOlxa8XTPu48n8w9+swTjtkv6ol4Oc7BUAMO57GdulvZA9psKC0OGxPh+SFjgfEPguNJxc5s90wW5QRMGdtRtonuN+G4hpLZcMwFs1v1N3slXCWOf4EW/ZyuD68f8ARRqBgj3kyNfVMaYIII5zOwHLmVtxbhrjUJbly2mBBJuhLttB5ef7YR7UkaEJD+hUbVaQRBAuDy6eyFbQ+G8/DmCLzpPTdL8OQ6YMEbkkeWqZYOuXgtPzb9QqVQQnbVGQtmW+pE6ygqwyE6FpEjUnNtfrssOwdSkQZhtyQdTykcuqgo4wPM6GdP8AH8KxFDX/APSDoMN0Gu1tLLCr2Mw7mvORuYf9yIOhFzzHuvKdiAODs6g4rUha4ho81vRHdWdFuzF2cGoC3svFy1J2CussqohR5tkL+huEv4safwKnxJLcpLgNTNgB1kiOsJiaYbHXVLOLtAyBwkGrRtsf+Rv+/Jejw7QWXVEnA+DmlRDDGfV2wBiA0dB7kk7qscfxowmMoVwC8Oc6jVcBlGV4bAvuCC4TyIsughtnEawqP2mwbagdSd3TUGZjjoyozSN5nXoSmMElHJ8ug7g3i48DypxMRH6mki9r/n1Vbfxl1WtVMkMpltMNGpdOZ7ieksHmgMRj316AeXBtZhNPENmA17PlqdA4DUbqPs5QYcPlZVa/EE56rRNpM5dLx3RZHWDapNoOs8G4/kunDqQy5iBm5oHGucXRF+azgsSGtGZ1nR6xBCnrDMQQQLJFxdmlF0SYYG1rhEuxBm9whGXMzCYfBkILVEza7PGsNluMYQo2sAUZCHzZSosMbiZU2aUvBhSU65CmwUsS8E76izTcsZ9+ay4iBCvYnPGavElKeL4xtEZnNcW/qLRZokXceSa/E2CGxmGbUY5jgSHAgjmCCD9UbFJKSsUy42k6OU9oOP1Mzod3CTAB66/ykuE7QVmV2Vg8l7LCb20ynpFlrx/hhw9d9I3yGx5tN2nzEJeuww44PHwuGYMYOLt9nZsJiWYjDis0EZmlxbu0iZuNpBhL8Rhi1ocB3SfMEfYqsdge0BY/+3eR8OpYTqHdD4T5q8V2HKab4N9QDtEWG/LoRquf1OF4MjXg6PQ590al2LKTGfNGbxgRNtJuJjms06waJaWg3GUAzFosbc5W7MHJLrRbXlvbTfXwRw4eHm7cgbaSf8H6pe0aikiJznCS8d2ARF9735fZLcfgNSCJE8reJCJq4Z9wzOWgaSIPOxi38arSpggJDxlcDprBgRmGvLorRdEuYjxBOYy5x0/TOy8iGcOfUuDAmBPdPjA8VlE3oHvOhOxkmYtKPpbcoSlp7osmmBqy0dAspToRzYuE0SVzCjZY33UzwChjUgmZt9F6ErF3GyZ7JA6IfG4MVGxJEQQ5vzNc0yCNpnmig8ZSQZC1w9QO0RV9nnH7AeEY4upnN87XOY//ALNMT0BEEDqk/GycjSBOV0+sAj0R+Pwz2VTUptzB4h7RAdacrhJAMEwehHJDYmuDRdIktJBFiA4QdRM2Kuu7GsU1W1nJu2lH4WKlpJZWYH7iziZa7Yw4HwtyS/heONKqyoJ7pBMbjceYsnHbbBuIp1ToCWHpm7wtoND6hVmi7ZdbpWsuBX/sZOWOydI64KYdTabxGdsXsb35eSxgcY5rmgj5zlF/t56pL2C4uSx1E6NuOeUm8coMf/XRNcaSKgixDg4fpGsiOWywM2L25uDNvTZ98S3YPCOAEw6EW8jwSmhxyTew2mCD0nmpa/FWQXWtf/YSDiNODlyERIm4H3lAVMX3yyDYSTt4IehxU1RaR9L8ltSwzpABi0ybmfBeUF5CJUMqceu6301QWDw2QmTMn9XPoj23sgzjT4IbPNKmidFA6xhbMfCF0UlHcrRu2kVt8FbseDpotiUeFGdnUkUnt32TdiA2pSZmeO6bgS0TGpiQfqVyitQLTBX0UQqD2+7Ftcw16ZLSxt2ASD3pkcjc/wALb0Os9t+3PoxM2Jp7kczoVixwc0wWkEHkQraf6kVC4F1NhG5EtfPjJEdI9FUqlAjUKOVt5MWPL/MrBQyOLuLO1cD4m3EU21BZrwP2mHCQQbzPTXpF1LjHBpLY20MjN1EiCPOy41geI1KJmm9zJ1yuifHY+YVsw39SHNDZpAxAdle5pdzc2xDf59MbL6dOMvhyjWxeoKvmXU1DlDGwNJIcDt80wZJ5DSNUtxlOk3KKj20zB7z3Nm27QZIB1mdkqq9v8PIyMdEEuzta6/7W+1+iqfFuPVMSMuVrKbJdDRc7A1HG7iBYeJjVVxaGbfy4RXLr7dQOifCeAPhvzMgZXATI5yvKsdkO1rKGH+HUqObDyWjLmhpANv8A1mWFE9DJSaRRayVcnUMTTyg+/gpsCQGdTdSOwweSHaQd9yl0mm8MBkaDz38VgpWjeSTW0Z0HGOfRRVm94ahbYRkb3U4Zv+aqqFcrUZAdSRNzHJF8OEA9UNiL+qLwrSEaPQtJ8o0x4lhG+xSUOaGZQIIEED92pnmTOqecQ+XzSCs/vuk2JtAjYanxCvDhUwn+pUV7tFwj4lF4I7rxAI0DtRfmDC5KWka2IsRyI1Xbq7AaDxUOUWIygG+8+S5T2swHwq7nNuyr3gRpmtmA87/+lvel5u4MW1kOpGOznExSrMqftOk5QdiHEbeNua6jxRrKgBBGVzQQ4aQdI9FxvCG0LpHAQK3D2tZPceWunUOnNDekEEeJR/UMfCmC0sqnQzqUAWCHExrvpynohq2JLKctP8rwJDbbHKdvEbbELepRgZTcDe2p+uqx+uzYg34JOGYjKwHXoBF+ieYXFNguOp6fRLMFggAI9eQPP83TCkMpIIk/miBOmMq6C7O0BM6Cw15fVGijlOv4EGXguaTqJNuhgoinVzHzQJRsg843XmOWxZMjdepMmRuNEKvBbpGhGU+KJov5rSkAdVrUYW+Cq47eUDlU1TDMl0Dxak91GoKZh+U5bAyeRnY6eaPoukStQwJqEuLMTNDmjk/ZThLMZWpsfThtCnFYaFzw58Axe/dn/qQkPbLgzMLin06ZJbY31bmE5esAi669g+FmnjatUDuV6TQ7o+kYHjma4/8Ax1XOv6jYhj8a6BdjGtJNszozSP8AyQPJbml1DnlTXVdGVkgsa/cpS8iBh50169F7+zdMfqmI6rY3oFuRFSpFxDWiSSAANSToArlxfsj/AGmCfmM1XCXcgACco97qyf0/7EMpMbiaomqZyjZg0nq489kV20oZgJu0y0/+hFvIrG1euvIoQ68/k0dLh3XJnGDWheU3EuEvo1Cx22h2cNiF5a8csWrTAPHXZ9FYivLy2QDFhuQNTC0GHBOfTn4r3w75iJd+bqSj3jpYfVcHuVcHVVRNluCFJC8BC22UJ8GbmtsAxMSATqocNWfSDWQ6p3oDpBhp0zXBgabnTW6I/tyTJUWKqkANaMxOwMT57AayiRl4KuHRrxjEEU3d8MgE5oBywNSDt0Sjs241aIc6SHlxaXANkOc4yBtIMxyK1p4Co0f81Qvgd7ZroMwG7D3O8osuyi1pmItBO48boqXFB4Rae5m2IcKQEga2JFvA7afdc87evIofI0NfVO05TBPdOx3tbVdLocPkd7L0l2awuY6zqq3xfgH91hqlKQx+eWXkSy19e6biyc0c1jyKUimqTcKicdwzosm3DOL1cO7NSeWmZI1a6P3NNjqguL8JfhqzqVQd5vLQgiQR0UNF02Oq6z45I/aZkHV+H8WbjcNnDQ1zSRUaNBYHMOhHNQ1q8AuBu1wdAkW2tHIe6qvYviPw6xpGza4yH/t+n6keat3EacBxiTEeIC53U4ViybfHg1dJl3KmHU8aXwQSJFxtCYUGl0OOv1hK+HEOpgkAFsNEC/jG+iO4NVqP1NgZ0ynks+S+jUixrUcAM23L89FHQrOEkti5iPr1uiKbW3Gp/wAoSrh4MkSdOViUNMsyTHV3NIy8pvtMKdjswkKPFtMNJsNDOtxpGh/hbcO+U7bHx6KJJNFbJKdS5jkiazLeSgwrAHH0U7jZDn2Abrk9gT3VMVHRHdC3KlKoozs7TmyN6qHaPsBTr96kRSeS5zycz88jxsZ3VxcFik1Hw5ZY3cWIzipLkqeB/pthmMbnL3vAuQcgJJnQfclMeH9l8PRfmALnTmBflLgYy2cGg6bJtVeg6mJvCs9Vll5Lw00H4CnVYEAWSnieE+KxzdCdNoRjKw5rJpz1QE3djsFs4Kc7AvpnKbxoTBsvK6OwsxIExGk6LyY9wPUHyFhsxbVSspQZUjaWi9VMLLGnK+CQNCjdfdQZ99Vq6vzVkhWUeTavW290HRDi8HLzAB1jc/nJbYhpyiNSQjmjQ7/bkjRVIomkCY1gy5jpfrpKBrVhlEiRbofEHZNMVAFr++pQ2HZ+4RbbbwXouhm7QtOKljyXM0iwGYEmxkdL+SXUaLy8PB7saQROW8RqdrppisGfhEgjKCfEzz67rathD8GdCGGAbFpjW28JhSolrgovbLDitQque2alMBzHAEEDMAWnm2Dp52XOKTu8Oq7JjsGAQJDw9pYW7Q4H5ui41iGhrzl0DrbmJ0XRenZLg4mTqYbcg+7NUQ7F0Q5waPiNMnmDIHmQB5rpPEWTf+PFcowtXLUY6PlcHWMEwQbHYrtFdzH0fiU3FzXtzAgWIOg5A/Qyg+pJ7oyJ0bqTRr2Yowwh0H+UybXbMNIgWsknBOLtaMrgQR7x+eygrVsrX3+ZxdpsbifZYrhbZvJlioOEEt3Pv1RIaC2T5pHwOoQwAj5ifaNfJHYgFrwcwylpgX+YeyHVSPPojxLSLPlzdiNj1sjKFmjZeYM2U6HeFs9veDVWTtkBOGYs1RC3p07BaVnSbILdsXmTtAAHgsRdRAFSAq26zNnHk1eV5iyQsALyfIGSBMS+6W13XTOuzWeSWOarR7G8NUa0wjsK/QEG/soqNJFYfDmZCuRkmmSupleUzqJOvsV5eAKYawoWq4Xv4eKkc9DhpI1SN2zXgqNKei9XbcFb06cNC8ymPREXAPJ9gWIqGw5GfRGUK1hzQ9VneUVOrfqY97K12DUVQbVPPU6cyoWgkbg8jY3CipvEsBBLnHXa1/SURQqSRO4JN50UtUSrRH8drAe4D03POZ30QnEapN4ufGIEXJ9tUdiGCZ9EpxdYiPS1tTuPNEg7YeP2J31YrMiwBiNvy647iqRzOn9x63ldjxNDK8E3MzzF4Ihcu49hPh4is0aCo6PAmQPddD6ZJJtGXr+GmB0X5myrR2e7YnD0zRqMz0nGRBhzJ1jmN45+Kp9F+V3QowiQtbLijljtkItuL3ROnjBsqUhWoulpBgjmP0kajf0UeErB2untsJVd/p5xQtr/AADdlUERyIBIPsrRjMM1jzA0MDw/zb3XN58ftZPbf7Gvo9R7i5LBw6iWgAncxy029UZRIy7WkKvcPxhyjXWB0B1/OiNpY3LRkTDp11ABj1SU42aaHFOrJsLc/BTUYcZhAYN0iesCellNRqEpaRDQya+y1Y260pBTNCEmxeaSRhosslqy4wsvKJ0IyVkZK0c5YehqlResH7VmMTUlQUKfNa1KimwusokVQWUdsSelRRVJsLZrLLYhHhFLliTtkb6sLyiebryrTJ+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304800" y="4495800"/>
            <a:ext cx="8458200" cy="1077218"/>
          </a:xfrm>
          <a:prstGeom prst="rect">
            <a:avLst/>
          </a:prstGeom>
          <a:ln>
            <a:noFill/>
          </a:ln>
        </p:spPr>
        <p:txBody>
          <a:bodyPr wrap="square">
            <a:spAutoFit/>
          </a:bodyPr>
          <a:lstStyle/>
          <a:p>
            <a:pPr algn="ctr"/>
            <a:r>
              <a:rPr lang="en-US" sz="3200" b="1" dirty="0" smtClean="0">
                <a:solidFill>
                  <a:schemeClr val="accent3">
                    <a:lumMod val="50000"/>
                  </a:schemeClr>
                </a:solidFill>
              </a:rPr>
              <a:t>Learn more about history at</a:t>
            </a:r>
          </a:p>
          <a:p>
            <a:pPr algn="ctr"/>
            <a:r>
              <a:rPr lang="en-US" sz="3200" b="1" dirty="0" smtClean="0">
                <a:solidFill>
                  <a:schemeClr val="accent3">
                    <a:lumMod val="50000"/>
                  </a:schemeClr>
                </a:solidFill>
              </a:rPr>
              <a:t>www.mrdowling.com</a:t>
            </a:r>
            <a:endParaRPr lang="en-US" sz="3200" dirty="0">
              <a:solidFill>
                <a:schemeClr val="accent3">
                  <a:lumMod val="50000"/>
                </a:schemeClr>
              </a:solidFill>
            </a:endParaRPr>
          </a:p>
        </p:txBody>
      </p:sp>
      <p:pic>
        <p:nvPicPr>
          <p:cNvPr id="13" name="Picture 12"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1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Tree>
  </p:cSld>
  <p:clrMapOvr>
    <a:masterClrMapping/>
  </p:clrMapOvr>
  <p:transition advClick="0" advTm="85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81000" y="457200"/>
            <a:ext cx="8382000" cy="6001643"/>
          </a:xfrm>
          <a:prstGeom prst="rect">
            <a:avLst/>
          </a:prstGeom>
        </p:spPr>
        <p:txBody>
          <a:bodyPr wrap="square">
            <a:spAutoFit/>
          </a:bodyPr>
          <a:lstStyle/>
          <a:p>
            <a:r>
              <a:rPr lang="en-US" sz="3200" b="1" dirty="0" smtClean="0">
                <a:solidFill>
                  <a:schemeClr val="accent3">
                    <a:lumMod val="75000"/>
                  </a:schemeClr>
                </a:solidFill>
              </a:rPr>
              <a:t>The Romans used great public projects to make their empire the most advanced of the ancient world.  The Romans particularly excelled at building roads.  </a:t>
            </a:r>
            <a:r>
              <a:rPr lang="en-US" sz="3200" b="1" dirty="0" smtClean="0">
                <a:solidFill>
                  <a:srgbClr val="0E4E1F"/>
                </a:solidFill>
              </a:rPr>
              <a:t>The roads made it easier the Romans to travel, move troops, collect taxes and trade with faraway provinces.  </a:t>
            </a:r>
            <a:r>
              <a:rPr lang="en-US" sz="3200" b="1" dirty="0" smtClean="0">
                <a:solidFill>
                  <a:schemeClr val="accent3">
                    <a:lumMod val="75000"/>
                  </a:schemeClr>
                </a:solidFill>
              </a:rPr>
              <a:t>The expression, “All Roads Lead To Rome” refers to </a:t>
            </a:r>
            <a:br>
              <a:rPr lang="en-US" sz="3200" b="1" dirty="0" smtClean="0">
                <a:solidFill>
                  <a:schemeClr val="accent3">
                    <a:lumMod val="75000"/>
                  </a:schemeClr>
                </a:solidFill>
              </a:rPr>
            </a:br>
            <a:r>
              <a:rPr lang="en-US" sz="3200" b="1" dirty="0" smtClean="0">
                <a:solidFill>
                  <a:schemeClr val="accent3">
                    <a:lumMod val="75000"/>
                  </a:schemeClr>
                </a:solidFill>
              </a:rPr>
              <a:t>the fact that Rome was the center </a:t>
            </a:r>
            <a:br>
              <a:rPr lang="en-US" sz="3200" b="1" dirty="0" smtClean="0">
                <a:solidFill>
                  <a:schemeClr val="accent3">
                    <a:lumMod val="75000"/>
                  </a:schemeClr>
                </a:solidFill>
              </a:rPr>
            </a:br>
            <a:r>
              <a:rPr lang="en-US" sz="3200" b="1" dirty="0" smtClean="0">
                <a:solidFill>
                  <a:schemeClr val="accent3">
                    <a:lumMod val="75000"/>
                  </a:schemeClr>
                </a:solidFill>
              </a:rPr>
              <a:t>of the ancient civilized world. </a:t>
            </a:r>
            <a:br>
              <a:rPr lang="en-US" sz="3200" b="1" dirty="0" smtClean="0">
                <a:solidFill>
                  <a:schemeClr val="accent3">
                    <a:lumMod val="75000"/>
                  </a:schemeClr>
                </a:solidFill>
              </a:rPr>
            </a:br>
            <a:r>
              <a:rPr lang="en-US" sz="3200" b="1" dirty="0" smtClean="0">
                <a:solidFill>
                  <a:schemeClr val="accent3">
                    <a:lumMod val="75000"/>
                  </a:schemeClr>
                </a:solidFill>
              </a:rPr>
              <a:t>Many of the roads, bridges and </a:t>
            </a:r>
            <a:br>
              <a:rPr lang="en-US" sz="3200" b="1" dirty="0" smtClean="0">
                <a:solidFill>
                  <a:schemeClr val="accent3">
                    <a:lumMod val="75000"/>
                  </a:schemeClr>
                </a:solidFill>
              </a:rPr>
            </a:br>
            <a:r>
              <a:rPr lang="en-US" sz="3200" b="1" dirty="0" smtClean="0">
                <a:solidFill>
                  <a:schemeClr val="accent3">
                    <a:lumMod val="75000"/>
                  </a:schemeClr>
                </a:solidFill>
              </a:rPr>
              <a:t>aqueducts of ancient Rome are </a:t>
            </a:r>
            <a:br>
              <a:rPr lang="en-US" sz="3200" b="1" dirty="0" smtClean="0">
                <a:solidFill>
                  <a:schemeClr val="accent3">
                    <a:lumMod val="75000"/>
                  </a:schemeClr>
                </a:solidFill>
              </a:rPr>
            </a:br>
            <a:r>
              <a:rPr lang="en-US" sz="3200" b="1" dirty="0" smtClean="0">
                <a:solidFill>
                  <a:schemeClr val="accent3">
                    <a:lumMod val="75000"/>
                  </a:schemeClr>
                </a:solidFill>
              </a:rPr>
              <a:t>still used today.</a:t>
            </a:r>
            <a:endParaRPr lang="en-US" sz="3200" b="1" dirty="0">
              <a:solidFill>
                <a:schemeClr val="accent3">
                  <a:lumMod val="75000"/>
                </a:schemeClr>
              </a:solidFill>
            </a:endParaRPr>
          </a:p>
        </p:txBody>
      </p:sp>
      <p:pic>
        <p:nvPicPr>
          <p:cNvPr id="7170" name="Picture 2" descr="http://ncolumn-image1.daum.net/_home/T/r/02FTr/1083226743219_appian.jpg"/>
          <p:cNvPicPr>
            <a:picLocks noChangeAspect="1" noChangeArrowheads="1"/>
          </p:cNvPicPr>
          <p:nvPr/>
        </p:nvPicPr>
        <p:blipFill>
          <a:blip r:embed="rId2" cstate="print"/>
          <a:srcRect/>
          <a:stretch>
            <a:fillRect/>
          </a:stretch>
        </p:blipFill>
        <p:spPr bwMode="auto">
          <a:xfrm>
            <a:off x="6477000" y="3558822"/>
            <a:ext cx="2667000" cy="3299178"/>
          </a:xfrm>
          <a:prstGeom prst="rect">
            <a:avLst/>
          </a:prstGeom>
          <a:noFill/>
        </p:spPr>
      </p:pic>
    </p:spTree>
  </p:cSld>
  <p:clrMapOvr>
    <a:masterClrMapping/>
  </p:clrMapOvr>
  <p:transition advClick="0" advTm="7813">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81000" y="457200"/>
            <a:ext cx="8382000" cy="6001643"/>
          </a:xfrm>
          <a:prstGeom prst="rect">
            <a:avLst/>
          </a:prstGeom>
        </p:spPr>
        <p:txBody>
          <a:bodyPr wrap="square">
            <a:spAutoFit/>
          </a:bodyPr>
          <a:lstStyle/>
          <a:p>
            <a:r>
              <a:rPr lang="en-US" sz="3200" b="1" dirty="0" smtClean="0">
                <a:solidFill>
                  <a:schemeClr val="accent3">
                    <a:lumMod val="75000"/>
                  </a:schemeClr>
                </a:solidFill>
              </a:rPr>
              <a:t>The Romans used great public projects to make their empire the most advanced of the ancient world.  The Romans particularly excelled at building roads.  The roads made it easier the Romans to travel, move troops, collect taxes and trade with faraway provinces. </a:t>
            </a:r>
            <a:r>
              <a:rPr lang="en-US" sz="3200" b="1" dirty="0" smtClean="0"/>
              <a:t> </a:t>
            </a:r>
            <a:r>
              <a:rPr lang="en-US" sz="3200" b="1" dirty="0" smtClean="0">
                <a:solidFill>
                  <a:srgbClr val="0E4E1F"/>
                </a:solidFill>
              </a:rPr>
              <a:t>The expression, “All Roads Lead To Rome” refers to </a:t>
            </a:r>
            <a:br>
              <a:rPr lang="en-US" sz="3200" b="1" dirty="0" smtClean="0">
                <a:solidFill>
                  <a:srgbClr val="0E4E1F"/>
                </a:solidFill>
              </a:rPr>
            </a:br>
            <a:r>
              <a:rPr lang="en-US" sz="3200" b="1" dirty="0" smtClean="0">
                <a:solidFill>
                  <a:srgbClr val="0E4E1F"/>
                </a:solidFill>
              </a:rPr>
              <a:t>the fact that Rome was the center </a:t>
            </a:r>
            <a:br>
              <a:rPr lang="en-US" sz="3200" b="1" dirty="0" smtClean="0">
                <a:solidFill>
                  <a:srgbClr val="0E4E1F"/>
                </a:solidFill>
              </a:rPr>
            </a:br>
            <a:r>
              <a:rPr lang="en-US" sz="3200" b="1" dirty="0" smtClean="0">
                <a:solidFill>
                  <a:srgbClr val="0E4E1F"/>
                </a:solidFill>
              </a:rPr>
              <a:t>of the ancient civilized world. </a:t>
            </a:r>
            <a:r>
              <a:rPr lang="en-US" sz="3200" b="1" dirty="0" smtClean="0">
                <a:solidFill>
                  <a:schemeClr val="accent3">
                    <a:lumMod val="75000"/>
                  </a:schemeClr>
                </a:solidFill>
              </a:rPr>
              <a:t/>
            </a:r>
            <a:br>
              <a:rPr lang="en-US" sz="3200" b="1" dirty="0" smtClean="0">
                <a:solidFill>
                  <a:schemeClr val="accent3">
                    <a:lumMod val="75000"/>
                  </a:schemeClr>
                </a:solidFill>
              </a:rPr>
            </a:br>
            <a:r>
              <a:rPr lang="en-US" sz="3200" b="1" dirty="0" smtClean="0">
                <a:solidFill>
                  <a:schemeClr val="accent3">
                    <a:lumMod val="75000"/>
                  </a:schemeClr>
                </a:solidFill>
              </a:rPr>
              <a:t>Many of the roads, bridges and </a:t>
            </a:r>
            <a:br>
              <a:rPr lang="en-US" sz="3200" b="1" dirty="0" smtClean="0">
                <a:solidFill>
                  <a:schemeClr val="accent3">
                    <a:lumMod val="75000"/>
                  </a:schemeClr>
                </a:solidFill>
              </a:rPr>
            </a:br>
            <a:r>
              <a:rPr lang="en-US" sz="3200" b="1" dirty="0" smtClean="0">
                <a:solidFill>
                  <a:schemeClr val="accent3">
                    <a:lumMod val="75000"/>
                  </a:schemeClr>
                </a:solidFill>
              </a:rPr>
              <a:t>aqueducts of ancient Rome are </a:t>
            </a:r>
            <a:br>
              <a:rPr lang="en-US" sz="3200" b="1" dirty="0" smtClean="0">
                <a:solidFill>
                  <a:schemeClr val="accent3">
                    <a:lumMod val="75000"/>
                  </a:schemeClr>
                </a:solidFill>
              </a:rPr>
            </a:br>
            <a:r>
              <a:rPr lang="en-US" sz="3200" b="1" dirty="0" smtClean="0">
                <a:solidFill>
                  <a:schemeClr val="accent3">
                    <a:lumMod val="75000"/>
                  </a:schemeClr>
                </a:solidFill>
              </a:rPr>
              <a:t>still used today.</a:t>
            </a:r>
            <a:endParaRPr lang="en-US" sz="3200" b="1" dirty="0">
              <a:solidFill>
                <a:schemeClr val="accent3">
                  <a:lumMod val="75000"/>
                </a:schemeClr>
              </a:solidFill>
            </a:endParaRPr>
          </a:p>
        </p:txBody>
      </p:sp>
      <p:pic>
        <p:nvPicPr>
          <p:cNvPr id="7170" name="Picture 2" descr="http://ncolumn-image1.daum.net/_home/T/r/02FTr/1083226743219_appian.jpg"/>
          <p:cNvPicPr>
            <a:picLocks noChangeAspect="1" noChangeArrowheads="1"/>
          </p:cNvPicPr>
          <p:nvPr/>
        </p:nvPicPr>
        <p:blipFill>
          <a:blip r:embed="rId2" cstate="print"/>
          <a:srcRect/>
          <a:stretch>
            <a:fillRect/>
          </a:stretch>
        </p:blipFill>
        <p:spPr bwMode="auto">
          <a:xfrm>
            <a:off x="6477000" y="3558822"/>
            <a:ext cx="2667000" cy="3299178"/>
          </a:xfrm>
          <a:prstGeom prst="rect">
            <a:avLst/>
          </a:prstGeom>
          <a:noFill/>
        </p:spPr>
      </p:pic>
    </p:spTree>
  </p:cSld>
  <p:clrMapOvr>
    <a:masterClrMapping/>
  </p:clrMapOvr>
  <p:transition advClick="0" advTm="7672">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81000" y="457200"/>
            <a:ext cx="8382000" cy="6001643"/>
          </a:xfrm>
          <a:prstGeom prst="rect">
            <a:avLst/>
          </a:prstGeom>
        </p:spPr>
        <p:txBody>
          <a:bodyPr wrap="square">
            <a:spAutoFit/>
          </a:bodyPr>
          <a:lstStyle/>
          <a:p>
            <a:r>
              <a:rPr lang="en-US" sz="3200" b="1" dirty="0" smtClean="0">
                <a:solidFill>
                  <a:schemeClr val="accent3">
                    <a:lumMod val="75000"/>
                  </a:schemeClr>
                </a:solidFill>
              </a:rPr>
              <a:t>The Romans used great public projects to make their empire the most advanced of the ancient world.  The Romans particularly excelled at building roads.  The roads made it easier the Romans to travel, move troops, collect taxes and trade with faraway provinces.  The expression, “All Roads Lead To Rome” refers to </a:t>
            </a:r>
            <a:br>
              <a:rPr lang="en-US" sz="3200" b="1" dirty="0" smtClean="0">
                <a:solidFill>
                  <a:schemeClr val="accent3">
                    <a:lumMod val="75000"/>
                  </a:schemeClr>
                </a:solidFill>
              </a:rPr>
            </a:br>
            <a:r>
              <a:rPr lang="en-US" sz="3200" b="1" dirty="0" smtClean="0">
                <a:solidFill>
                  <a:schemeClr val="accent3">
                    <a:lumMod val="75000"/>
                  </a:schemeClr>
                </a:solidFill>
              </a:rPr>
              <a:t>the fact that Rome was the center </a:t>
            </a:r>
            <a:br>
              <a:rPr lang="en-US" sz="3200" b="1" dirty="0" smtClean="0">
                <a:solidFill>
                  <a:schemeClr val="accent3">
                    <a:lumMod val="75000"/>
                  </a:schemeClr>
                </a:solidFill>
              </a:rPr>
            </a:br>
            <a:r>
              <a:rPr lang="en-US" sz="3200" b="1" dirty="0" smtClean="0">
                <a:solidFill>
                  <a:schemeClr val="accent3">
                    <a:lumMod val="75000"/>
                  </a:schemeClr>
                </a:solidFill>
              </a:rPr>
              <a:t>of the ancient civilized world. </a:t>
            </a:r>
            <a:br>
              <a:rPr lang="en-US" sz="3200" b="1" dirty="0" smtClean="0">
                <a:solidFill>
                  <a:schemeClr val="accent3">
                    <a:lumMod val="75000"/>
                  </a:schemeClr>
                </a:solidFill>
              </a:rPr>
            </a:br>
            <a:r>
              <a:rPr lang="en-US" sz="3200" b="1" dirty="0" smtClean="0">
                <a:solidFill>
                  <a:srgbClr val="0E4E1F"/>
                </a:solidFill>
              </a:rPr>
              <a:t>Many of the roads, bridges and </a:t>
            </a:r>
            <a:br>
              <a:rPr lang="en-US" sz="3200" b="1" dirty="0" smtClean="0">
                <a:solidFill>
                  <a:srgbClr val="0E4E1F"/>
                </a:solidFill>
              </a:rPr>
            </a:br>
            <a:r>
              <a:rPr lang="en-US" sz="3200" b="1" dirty="0" smtClean="0">
                <a:solidFill>
                  <a:srgbClr val="0E4E1F"/>
                </a:solidFill>
              </a:rPr>
              <a:t>aqueducts of ancient Rome are </a:t>
            </a:r>
            <a:br>
              <a:rPr lang="en-US" sz="3200" b="1" dirty="0" smtClean="0">
                <a:solidFill>
                  <a:srgbClr val="0E4E1F"/>
                </a:solidFill>
              </a:rPr>
            </a:br>
            <a:r>
              <a:rPr lang="en-US" sz="3200" b="1" dirty="0" smtClean="0">
                <a:solidFill>
                  <a:srgbClr val="0E4E1F"/>
                </a:solidFill>
              </a:rPr>
              <a:t>still used today.</a:t>
            </a:r>
            <a:endParaRPr lang="en-US" sz="3200" b="1" dirty="0">
              <a:solidFill>
                <a:srgbClr val="0E4E1F"/>
              </a:solidFill>
            </a:endParaRPr>
          </a:p>
        </p:txBody>
      </p:sp>
      <p:pic>
        <p:nvPicPr>
          <p:cNvPr id="7170" name="Picture 2" descr="http://ncolumn-image1.daum.net/_home/T/r/02FTr/1083226743219_appian.jpg"/>
          <p:cNvPicPr>
            <a:picLocks noChangeAspect="1" noChangeArrowheads="1"/>
          </p:cNvPicPr>
          <p:nvPr/>
        </p:nvPicPr>
        <p:blipFill>
          <a:blip r:embed="rId2" cstate="print"/>
          <a:srcRect/>
          <a:stretch>
            <a:fillRect/>
          </a:stretch>
        </p:blipFill>
        <p:spPr bwMode="auto">
          <a:xfrm>
            <a:off x="6477000" y="3558822"/>
            <a:ext cx="2667000" cy="3299178"/>
          </a:xfrm>
          <a:prstGeom prst="rect">
            <a:avLst/>
          </a:prstGeom>
          <a:noFill/>
        </p:spPr>
      </p:pic>
    </p:spTree>
  </p:cSld>
  <p:clrMapOvr>
    <a:masterClrMapping/>
  </p:clrMapOvr>
  <p:transition advClick="0" advTm="4969">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04800" y="3581400"/>
            <a:ext cx="8534400" cy="3046988"/>
          </a:xfrm>
          <a:prstGeom prst="rect">
            <a:avLst/>
          </a:prstGeom>
        </p:spPr>
        <p:txBody>
          <a:bodyPr wrap="square">
            <a:spAutoFit/>
          </a:bodyPr>
          <a:lstStyle/>
          <a:p>
            <a:r>
              <a:rPr lang="en-US" sz="3200" b="1" dirty="0" smtClean="0">
                <a:solidFill>
                  <a:srgbClr val="0E4E1F"/>
                </a:solidFill>
              </a:rPr>
              <a:t>Roman engineers brought water into the city by building water bridges called aqueducts.  </a:t>
            </a:r>
            <a:r>
              <a:rPr lang="en-US" sz="3200" b="1" dirty="0" smtClean="0">
                <a:solidFill>
                  <a:schemeClr val="accent3">
                    <a:lumMod val="75000"/>
                  </a:schemeClr>
                </a:solidFill>
              </a:rPr>
              <a:t>Nine aqueducts provided the Roman people with 38 million gallons of water every day.  Parts of the ancient Roman aqueduct system still supply water to fountains in Rome.</a:t>
            </a:r>
            <a:endParaRPr lang="en-US" sz="3200" b="1" dirty="0">
              <a:solidFill>
                <a:schemeClr val="accent3">
                  <a:lumMod val="75000"/>
                </a:schemeClr>
              </a:solidFill>
            </a:endParaRPr>
          </a:p>
        </p:txBody>
      </p:sp>
      <p:pic>
        <p:nvPicPr>
          <p:cNvPr id="5122" name="Picture 2"/>
          <p:cNvPicPr>
            <a:picLocks noChangeAspect="1" noChangeArrowheads="1"/>
          </p:cNvPicPr>
          <p:nvPr/>
        </p:nvPicPr>
        <p:blipFill>
          <a:blip r:embed="rId2" cstate="print"/>
          <a:srcRect/>
          <a:stretch>
            <a:fillRect/>
          </a:stretch>
        </p:blipFill>
        <p:spPr bwMode="auto">
          <a:xfrm>
            <a:off x="2514600" y="685800"/>
            <a:ext cx="4266260" cy="2844758"/>
          </a:xfrm>
          <a:prstGeom prst="rect">
            <a:avLst/>
          </a:prstGeom>
          <a:noFill/>
          <a:ln w="9525">
            <a:noFill/>
            <a:miter lim="800000"/>
            <a:headEnd/>
            <a:tailEnd/>
          </a:ln>
          <a:effectLst/>
        </p:spPr>
      </p:pic>
    </p:spTree>
  </p:cSld>
  <p:clrMapOvr>
    <a:masterClrMapping/>
  </p:clrMapOvr>
  <p:transition advClick="0" advTm="565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04800" y="3581400"/>
            <a:ext cx="8534400" cy="3046988"/>
          </a:xfrm>
          <a:prstGeom prst="rect">
            <a:avLst/>
          </a:prstGeom>
        </p:spPr>
        <p:txBody>
          <a:bodyPr wrap="square">
            <a:spAutoFit/>
          </a:bodyPr>
          <a:lstStyle/>
          <a:p>
            <a:r>
              <a:rPr lang="en-US" sz="3200" b="1" dirty="0" smtClean="0">
                <a:solidFill>
                  <a:schemeClr val="accent3">
                    <a:lumMod val="75000"/>
                  </a:schemeClr>
                </a:solidFill>
              </a:rPr>
              <a:t>Roman engineers brought water into the city by building water bridges called aqueducts.  </a:t>
            </a:r>
            <a:r>
              <a:rPr lang="en-US" sz="3200" b="1" dirty="0" smtClean="0">
                <a:solidFill>
                  <a:srgbClr val="0E4E1F"/>
                </a:solidFill>
              </a:rPr>
              <a:t>Nine aqueducts provided the Roman people with 38 million gallons of water every day.</a:t>
            </a:r>
            <a:r>
              <a:rPr lang="en-US" sz="3200" b="1" dirty="0" smtClean="0"/>
              <a:t> </a:t>
            </a:r>
            <a:r>
              <a:rPr lang="en-US" sz="3200" b="1" dirty="0" smtClean="0">
                <a:solidFill>
                  <a:schemeClr val="accent3">
                    <a:lumMod val="75000"/>
                  </a:schemeClr>
                </a:solidFill>
              </a:rPr>
              <a:t> Parts of the ancient Roman aqueduct system still supply water to fountains in Rome.</a:t>
            </a:r>
            <a:endParaRPr lang="en-US" sz="3200" b="1" dirty="0">
              <a:solidFill>
                <a:schemeClr val="accent3">
                  <a:lumMod val="75000"/>
                </a:schemeClr>
              </a:solidFill>
            </a:endParaRPr>
          </a:p>
        </p:txBody>
      </p:sp>
      <p:pic>
        <p:nvPicPr>
          <p:cNvPr id="5122" name="Picture 2"/>
          <p:cNvPicPr>
            <a:picLocks noChangeAspect="1" noChangeArrowheads="1"/>
          </p:cNvPicPr>
          <p:nvPr/>
        </p:nvPicPr>
        <p:blipFill>
          <a:blip r:embed="rId2" cstate="print"/>
          <a:srcRect/>
          <a:stretch>
            <a:fillRect/>
          </a:stretch>
        </p:blipFill>
        <p:spPr bwMode="auto">
          <a:xfrm>
            <a:off x="2514600" y="685800"/>
            <a:ext cx="4266260" cy="2844758"/>
          </a:xfrm>
          <a:prstGeom prst="rect">
            <a:avLst/>
          </a:prstGeom>
          <a:noFill/>
          <a:ln w="9525">
            <a:noFill/>
            <a:miter lim="800000"/>
            <a:headEnd/>
            <a:tailEnd/>
          </a:ln>
          <a:effectLst/>
        </p:spPr>
      </p:pic>
    </p:spTree>
  </p:cSld>
  <p:clrMapOvr>
    <a:masterClrMapping/>
  </p:clrMapOvr>
  <p:transition advClick="0" advTm="7313">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304800" y="3581400"/>
            <a:ext cx="8534400" cy="3046988"/>
          </a:xfrm>
          <a:prstGeom prst="rect">
            <a:avLst/>
          </a:prstGeom>
        </p:spPr>
        <p:txBody>
          <a:bodyPr wrap="square">
            <a:spAutoFit/>
          </a:bodyPr>
          <a:lstStyle/>
          <a:p>
            <a:r>
              <a:rPr lang="en-US" sz="3200" b="1" dirty="0" smtClean="0">
                <a:solidFill>
                  <a:schemeClr val="accent3">
                    <a:lumMod val="75000"/>
                  </a:schemeClr>
                </a:solidFill>
              </a:rPr>
              <a:t>Roman engineers brought water into the city by building water bridges called aqueducts.  Nine aqueducts provided the Roman people with 38 million gallons of water every day.  </a:t>
            </a:r>
            <a:r>
              <a:rPr lang="en-US" sz="3200" b="1" dirty="0" smtClean="0">
                <a:solidFill>
                  <a:srgbClr val="0E4E1F"/>
                </a:solidFill>
              </a:rPr>
              <a:t>Parts of the ancient Roman aqueduct system still supply water to fountains in Rome.</a:t>
            </a:r>
            <a:endParaRPr lang="en-US" sz="3200" b="1" dirty="0">
              <a:solidFill>
                <a:srgbClr val="0E4E1F"/>
              </a:solidFill>
            </a:endParaRPr>
          </a:p>
        </p:txBody>
      </p:sp>
      <p:pic>
        <p:nvPicPr>
          <p:cNvPr id="5122" name="Picture 2"/>
          <p:cNvPicPr>
            <a:picLocks noChangeAspect="1" noChangeArrowheads="1"/>
          </p:cNvPicPr>
          <p:nvPr/>
        </p:nvPicPr>
        <p:blipFill>
          <a:blip r:embed="rId2" cstate="print"/>
          <a:srcRect/>
          <a:stretch>
            <a:fillRect/>
          </a:stretch>
        </p:blipFill>
        <p:spPr bwMode="auto">
          <a:xfrm>
            <a:off x="2514600" y="685800"/>
            <a:ext cx="4266260" cy="2844758"/>
          </a:xfrm>
          <a:prstGeom prst="rect">
            <a:avLst/>
          </a:prstGeom>
          <a:noFill/>
          <a:ln w="9525">
            <a:noFill/>
            <a:miter lim="800000"/>
            <a:headEnd/>
            <a:tailEnd/>
          </a:ln>
          <a:effectLst/>
        </p:spPr>
      </p:pic>
    </p:spTree>
  </p:cSld>
  <p:clrMapOvr>
    <a:masterClrMapping/>
  </p:clrMapOvr>
  <p:transition advClick="0" advTm="5219">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6037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effectLst/>
                <a:uLnTx/>
                <a:uFillTx/>
                <a:latin typeface="Arial Black" pitchFamily="34" charset="0"/>
                <a:ea typeface="+mj-ea"/>
                <a:cs typeface="+mj-cs"/>
              </a:rPr>
              <a:t>Roman Technology                              Ancient Rome</a:t>
            </a:r>
            <a:endParaRPr kumimoji="0" lang="en-US" sz="2600" b="0" i="0" u="none" strike="noStrike" kern="1200" cap="none" spc="0" normalizeH="0" baseline="0" noProof="0" dirty="0">
              <a:ln>
                <a:noFill/>
              </a:ln>
              <a:effectLst/>
              <a:uLnTx/>
              <a:uFillTx/>
              <a:latin typeface="Arial Black" pitchFamily="34" charset="0"/>
              <a:ea typeface="+mj-ea"/>
              <a:cs typeface="+mj-cs"/>
            </a:endParaRPr>
          </a:p>
        </p:txBody>
      </p:sp>
      <p:sp>
        <p:nvSpPr>
          <p:cNvPr id="5" name="Rectangle 4"/>
          <p:cNvSpPr/>
          <p:nvPr/>
        </p:nvSpPr>
        <p:spPr>
          <a:xfrm>
            <a:off x="4572000" y="1676400"/>
            <a:ext cx="4038600" cy="4031873"/>
          </a:xfrm>
          <a:prstGeom prst="rect">
            <a:avLst/>
          </a:prstGeom>
        </p:spPr>
        <p:txBody>
          <a:bodyPr wrap="square">
            <a:spAutoFit/>
          </a:bodyPr>
          <a:lstStyle/>
          <a:p>
            <a:r>
              <a:rPr lang="en-US" sz="3200" b="1" dirty="0" smtClean="0">
                <a:solidFill>
                  <a:srgbClr val="0E4E1F"/>
                </a:solidFill>
              </a:rPr>
              <a:t>The Romans built many huge stadiums called amphitheaters.  </a:t>
            </a:r>
            <a:r>
              <a:rPr lang="en-US" sz="3200" b="1" dirty="0" smtClean="0">
                <a:solidFill>
                  <a:schemeClr val="accent3">
                    <a:lumMod val="75000"/>
                  </a:schemeClr>
                </a:solidFill>
              </a:rPr>
              <a:t>People would gather in amphitheaters to watch shows with clowns, jugglers and acrobats. </a:t>
            </a:r>
            <a:endParaRPr lang="en-US" sz="3200" b="1" dirty="0">
              <a:solidFill>
                <a:schemeClr val="accent3">
                  <a:lumMod val="75000"/>
                </a:schemeClr>
              </a:solidFill>
            </a:endParaRPr>
          </a:p>
        </p:txBody>
      </p:sp>
      <p:pic>
        <p:nvPicPr>
          <p:cNvPr id="4100" name="Picture 4"/>
          <p:cNvPicPr>
            <a:picLocks noChangeAspect="1" noChangeArrowheads="1"/>
          </p:cNvPicPr>
          <p:nvPr/>
        </p:nvPicPr>
        <p:blipFill>
          <a:blip r:embed="rId2" cstate="print"/>
          <a:srcRect/>
          <a:stretch>
            <a:fillRect/>
          </a:stretch>
        </p:blipFill>
        <p:spPr bwMode="auto">
          <a:xfrm>
            <a:off x="0" y="533400"/>
            <a:ext cx="4208497" cy="6324600"/>
          </a:xfrm>
          <a:prstGeom prst="rect">
            <a:avLst/>
          </a:prstGeom>
          <a:noFill/>
          <a:ln w="9525">
            <a:noFill/>
            <a:miter lim="800000"/>
            <a:headEnd/>
            <a:tailEnd/>
          </a:ln>
          <a:effectLst/>
        </p:spPr>
      </p:pic>
    </p:spTree>
  </p:cSld>
  <p:clrMapOvr>
    <a:masterClrMapping/>
  </p:clrMapOvr>
  <p:transition advClick="0" advTm="353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2999</TotalTime>
  <Words>1278</Words>
  <Application>Microsoft Office PowerPoint</Application>
  <PresentationFormat>On-screen Show (4:3)</PresentationFormat>
  <Paragraphs>49</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mikedow</dc:creator>
  <cp:lastModifiedBy>mikedow1@gmail.com</cp:lastModifiedBy>
  <cp:revision>212</cp:revision>
  <dcterms:created xsi:type="dcterms:W3CDTF">2013-06-28T00:05:01Z</dcterms:created>
  <dcterms:modified xsi:type="dcterms:W3CDTF">2014-02-17T18:28:04Z</dcterms:modified>
</cp:coreProperties>
</file>