
<file path=[Content_Types].xml><?xml version="1.0" encoding="utf-8"?>
<Types xmlns="http://schemas.openxmlformats.org/package/2006/content-types">
  <Default Extension="xml" ContentType="application/xml"/>
  <Default Extension="mp3" ContentType="audio/mpeg"/>
  <Default Extension="jpeg" ContentType="image/jpeg"/>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17" r:id="rId2"/>
    <p:sldId id="340" r:id="rId3"/>
    <p:sldId id="339" r:id="rId4"/>
    <p:sldId id="319" r:id="rId5"/>
    <p:sldId id="320" r:id="rId6"/>
    <p:sldId id="341" r:id="rId7"/>
    <p:sldId id="321" r:id="rId8"/>
    <p:sldId id="342" r:id="rId9"/>
    <p:sldId id="343" r:id="rId10"/>
    <p:sldId id="322" r:id="rId11"/>
    <p:sldId id="338" r:id="rId12"/>
    <p:sldId id="323" r:id="rId13"/>
    <p:sldId id="336" r:id="rId14"/>
    <p:sldId id="337" r:id="rId15"/>
    <p:sldId id="324" r:id="rId16"/>
    <p:sldId id="335" r:id="rId17"/>
    <p:sldId id="325" r:id="rId18"/>
    <p:sldId id="326" r:id="rId19"/>
    <p:sldId id="334" r:id="rId20"/>
    <p:sldId id="333" r:id="rId21"/>
    <p:sldId id="327" r:id="rId22"/>
    <p:sldId id="332" r:id="rId23"/>
    <p:sldId id="328" r:id="rId24"/>
    <p:sldId id="329" r:id="rId25"/>
    <p:sldId id="330" r:id="rId26"/>
    <p:sldId id="331" r:id="rId27"/>
    <p:sldId id="318"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60093"/>
    <a:srgbClr val="FFCC99"/>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43"/>
  </p:normalViewPr>
  <p:slideViewPr>
    <p:cSldViewPr>
      <p:cViewPr varScale="1">
        <p:scale>
          <a:sx n="110" d="100"/>
          <a:sy n="110" d="100"/>
        </p:scale>
        <p:origin x="2320"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7/17/16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7/17/16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7/17/16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77D469-071F-4F5A-9ED1-7FB48E4F862B}" type="datetimeFigureOut">
              <a:rPr lang="en-US" smtClean="0"/>
              <a:pPr/>
              <a:t>7/17/16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77D469-071F-4F5A-9ED1-7FB48E4F862B}" type="datetimeFigureOut">
              <a:rPr lang="en-US" smtClean="0"/>
              <a:pPr/>
              <a:t>7/17/16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77D469-071F-4F5A-9ED1-7FB48E4F862B}" type="datetimeFigureOut">
              <a:rPr lang="en-US" smtClean="0"/>
              <a:pPr/>
              <a:t>7/17/16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77D469-071F-4F5A-9ED1-7FB48E4F862B}" type="datetimeFigureOut">
              <a:rPr lang="en-US" smtClean="0"/>
              <a:pPr/>
              <a:t>7/17/16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77D469-071F-4F5A-9ED1-7FB48E4F862B}" type="datetimeFigureOut">
              <a:rPr lang="en-US" smtClean="0"/>
              <a:pPr/>
              <a:t>7/17/16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77D469-071F-4F5A-9ED1-7FB48E4F862B}" type="datetimeFigureOut">
              <a:rPr lang="en-US" smtClean="0"/>
              <a:pPr/>
              <a:t>7/17/16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7/17/16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77D469-071F-4F5A-9ED1-7FB48E4F862B}" type="datetimeFigureOut">
              <a:rPr lang="en-US" smtClean="0"/>
              <a:pPr/>
              <a:t>7/17/16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647B1B-7AE5-4EB3-9D01-B87B14D814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duotone>
              <a:prstClr val="black"/>
              <a:schemeClr val="accent1">
                <a:tint val="45000"/>
                <a:satMod val="400000"/>
              </a:schemeClr>
            </a:duotone>
            <a:lum bright="22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77D469-071F-4F5A-9ED1-7FB48E4F862B}" type="datetimeFigureOut">
              <a:rPr lang="en-US" smtClean="0"/>
              <a:pPr/>
              <a:t>7/17/16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47B1B-7AE5-4EB3-9D01-B87B14D814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2.png"/><Relationship Id="rId5"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microsoft.com/office/2007/relationships/hdphoto" Target="../media/hdphoto1.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 Id="rId3"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143000"/>
            <a:ext cx="8382000" cy="5016757"/>
          </a:xfrm>
          <a:prstGeom prst="rect">
            <a:avLst/>
          </a:prstGeom>
          <a:ln>
            <a:noFill/>
          </a:ln>
        </p:spPr>
        <p:txBody>
          <a:bodyPr wrap="square">
            <a:spAutoFit/>
          </a:bodyPr>
          <a:lstStyle/>
          <a:p>
            <a:r>
              <a:rPr lang="en-US" sz="3200" b="1" dirty="0">
                <a:solidFill>
                  <a:srgbClr val="000000"/>
                </a:solidFill>
                <a:cs typeface="Arial" pitchFamily="34" charset="0"/>
              </a:rPr>
              <a:t>Over thousands of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years</a:t>
            </a:r>
            <a:r>
              <a:rPr lang="en-US" sz="3200" b="1" dirty="0">
                <a:solidFill>
                  <a:srgbClr val="000000"/>
                </a:solidFill>
                <a:cs typeface="Arial" pitchFamily="34" charset="0"/>
              </a:rPr>
              <a:t>, </a:t>
            </a:r>
            <a:r>
              <a:rPr lang="en-US" sz="3200" b="1" dirty="0" smtClean="0">
                <a:solidFill>
                  <a:srgbClr val="000000"/>
                </a:solidFill>
                <a:cs typeface="Arial" pitchFamily="34" charset="0"/>
              </a:rPr>
              <a:t>people </a:t>
            </a:r>
            <a:r>
              <a:rPr lang="en-US" sz="3200" b="1" dirty="0">
                <a:solidFill>
                  <a:srgbClr val="000000"/>
                </a:solidFill>
                <a:cs typeface="Arial" pitchFamily="34" charset="0"/>
              </a:rPr>
              <a:t>spread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out </a:t>
            </a:r>
            <a:r>
              <a:rPr lang="en-US" sz="3200" b="1" dirty="0">
                <a:solidFill>
                  <a:srgbClr val="000000"/>
                </a:solidFill>
                <a:cs typeface="Arial" pitchFamily="34" charset="0"/>
              </a:rPr>
              <a:t>from </a:t>
            </a:r>
            <a:r>
              <a:rPr lang="en-US" sz="3200" b="1" dirty="0" smtClean="0">
                <a:solidFill>
                  <a:srgbClr val="000000"/>
                </a:solidFill>
                <a:cs typeface="Arial" pitchFamily="34" charset="0"/>
              </a:rPr>
              <a:t>Africa </a:t>
            </a:r>
            <a:r>
              <a:rPr lang="en-US" sz="3200" b="1" dirty="0">
                <a:solidFill>
                  <a:srgbClr val="000000"/>
                </a:solidFill>
                <a:cs typeface="Arial" pitchFamily="34" charset="0"/>
              </a:rPr>
              <a:t>into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Europe </a:t>
            </a:r>
            <a:r>
              <a:rPr lang="en-US" sz="3200" b="1" dirty="0">
                <a:solidFill>
                  <a:srgbClr val="000000"/>
                </a:solidFill>
                <a:cs typeface="Arial" pitchFamily="34" charset="0"/>
              </a:rPr>
              <a:t>and Asia.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Long </a:t>
            </a:r>
            <a:r>
              <a:rPr lang="en-US" sz="3200" b="1" dirty="0">
                <a:solidFill>
                  <a:schemeClr val="tx2">
                    <a:lumMod val="60000"/>
                    <a:lumOff val="40000"/>
                  </a:schemeClr>
                </a:solidFill>
                <a:cs typeface="Arial" pitchFamily="34" charset="0"/>
              </a:rPr>
              <a:t>before the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invention </a:t>
            </a:r>
            <a:r>
              <a:rPr lang="en-US" sz="3200" b="1" dirty="0">
                <a:solidFill>
                  <a:schemeClr val="tx2">
                    <a:lumMod val="60000"/>
                    <a:lumOff val="40000"/>
                  </a:schemeClr>
                </a:solidFill>
                <a:cs typeface="Arial" pitchFamily="34" charset="0"/>
              </a:rPr>
              <a:t>of farming,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wheel or writing,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first hunters reached Beringia.  Beringia is a modern name for a strip of land that once connected Asia to Alaska in North America.</a:t>
            </a:r>
          </a:p>
        </p:txBody>
      </p:sp>
      <p:pic>
        <p:nvPicPr>
          <p:cNvPr id="6" name="Picture 5"/>
          <p:cNvPicPr>
            <a:picLocks noChangeAspect="1"/>
          </p:cNvPicPr>
          <p:nvPr/>
        </p:nvPicPr>
        <p:blipFill>
          <a:blip r:embed="rId4"/>
          <a:stretch>
            <a:fillRect/>
          </a:stretch>
        </p:blipFill>
        <p:spPr>
          <a:xfrm>
            <a:off x="4343399" y="1295400"/>
            <a:ext cx="4129289" cy="3086100"/>
          </a:xfrm>
          <a:prstGeom prst="rect">
            <a:avLst/>
          </a:prstGeom>
        </p:spPr>
      </p:pic>
      <p:pic>
        <p:nvPicPr>
          <p:cNvPr id="3" name="711firstamericans.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506200" y="2362200"/>
            <a:ext cx="812800" cy="812800"/>
          </a:xfrm>
          <a:prstGeom prst="rect">
            <a:avLst/>
          </a:prstGeom>
        </p:spPr>
      </p:pic>
    </p:spTree>
  </p:cSld>
  <p:clrMapOvr>
    <a:masterClrMapping/>
  </p:clrMapOvr>
  <p:transition advClick="0" advTm="565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extLst mod="1">
    <p:ext uri="{E180D4A7-C9FB-4DFB-919C-405C955672EB}">
      <p14:showEvtLst xmlns:p14="http://schemas.microsoft.com/office/powerpoint/2010/main">
        <p14:playEvt time="9" objId="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609600" y="1447800"/>
            <a:ext cx="8077200" cy="4031873"/>
          </a:xfrm>
          <a:prstGeom prst="rect">
            <a:avLst/>
          </a:prstGeom>
          <a:ln>
            <a:noFill/>
          </a:ln>
        </p:spPr>
        <p:txBody>
          <a:bodyPr wrap="square">
            <a:spAutoFit/>
          </a:bodyPr>
          <a:lstStyle/>
          <a:p>
            <a:r>
              <a:rPr lang="en-US" sz="3200" b="1" dirty="0">
                <a:solidFill>
                  <a:srgbClr val="000000"/>
                </a:solidFill>
                <a:cs typeface="Arial" pitchFamily="34" charset="0"/>
              </a:rPr>
              <a:t>Scientists fear modern industry has made the earth warmer, causing ice at the Polar Regions to melt.   </a:t>
            </a:r>
            <a:r>
              <a:rPr lang="en-US" sz="3200" b="1" dirty="0">
                <a:solidFill>
                  <a:schemeClr val="tx2">
                    <a:lumMod val="60000"/>
                    <a:lumOff val="40000"/>
                  </a:schemeClr>
                </a:solidFill>
                <a:cs typeface="Arial" pitchFamily="34" charset="0"/>
              </a:rPr>
              <a:t>These melting ice caps could cause the oceans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to </a:t>
            </a:r>
            <a:r>
              <a:rPr lang="en-US" sz="3200" b="1" dirty="0">
                <a:solidFill>
                  <a:schemeClr val="tx2">
                    <a:lumMod val="60000"/>
                    <a:lumOff val="40000"/>
                  </a:schemeClr>
                </a:solidFill>
                <a:cs typeface="Arial" pitchFamily="34" charset="0"/>
              </a:rPr>
              <a:t>rise and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coastal </a:t>
            </a:r>
            <a:r>
              <a:rPr lang="en-US" sz="3200" b="1" dirty="0">
                <a:solidFill>
                  <a:schemeClr val="tx2">
                    <a:lumMod val="60000"/>
                    <a:lumOff val="40000"/>
                  </a:schemeClr>
                </a:solidFill>
                <a:cs typeface="Arial" pitchFamily="34" charset="0"/>
              </a:rPr>
              <a:t>lands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to </a:t>
            </a:r>
            <a:r>
              <a:rPr lang="en-US" sz="3200" b="1" dirty="0">
                <a:solidFill>
                  <a:schemeClr val="tx2">
                    <a:lumMod val="60000"/>
                    <a:lumOff val="40000"/>
                  </a:schemeClr>
                </a:solidFill>
                <a:cs typeface="Arial" pitchFamily="34" charset="0"/>
              </a:rPr>
              <a:t>be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submerged</a:t>
            </a:r>
            <a:r>
              <a:rPr lang="en-US" sz="3200" b="1" dirty="0">
                <a:solidFill>
                  <a:schemeClr val="tx2">
                    <a:lumMod val="60000"/>
                    <a:lumOff val="40000"/>
                  </a:schemeClr>
                </a:solidFill>
                <a:cs typeface="Arial" pitchFamily="34" charset="0"/>
              </a:rPr>
              <a:t>.</a:t>
            </a:r>
          </a:p>
        </p:txBody>
      </p:sp>
      <p:pic>
        <p:nvPicPr>
          <p:cNvPr id="3" name="Picture 2" descr="Untitled-1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0" y="3200400"/>
            <a:ext cx="4724400" cy="2162557"/>
          </a:xfrm>
          <a:prstGeom prst="rect">
            <a:avLst/>
          </a:prstGeom>
        </p:spPr>
      </p:pic>
    </p:spTree>
    <p:extLst>
      <p:ext uri="{BB962C8B-B14F-4D97-AF65-F5344CB8AC3E}">
        <p14:creationId xmlns:p14="http://schemas.microsoft.com/office/powerpoint/2010/main" val="827623720"/>
      </p:ext>
    </p:extLst>
  </p:cSld>
  <p:clrMapOvr>
    <a:masterClrMapping/>
  </p:clrMapOvr>
  <p:transition advClick="0" advTm="6995">
    <p:fade/>
  </p:transition>
  <p:timing>
    <p:tnLst>
      <p:par>
        <p:cTn id="1" dur="indefinite" restart="never" nodeType="tmRoot"/>
      </p:par>
    </p:tnLst>
  </p:timing>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609600" y="1447800"/>
            <a:ext cx="8077200" cy="4031873"/>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Scientists fear modern industry has made the earth warmer, causing ice at the Polar Regions to melt.   </a:t>
            </a:r>
            <a:r>
              <a:rPr lang="en-US" sz="3200" b="1" dirty="0">
                <a:solidFill>
                  <a:srgbClr val="000000"/>
                </a:solidFill>
                <a:cs typeface="Arial" pitchFamily="34" charset="0"/>
              </a:rPr>
              <a:t>These melting ice caps could cause the oceans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to </a:t>
            </a:r>
            <a:r>
              <a:rPr lang="en-US" sz="3200" b="1" dirty="0">
                <a:solidFill>
                  <a:srgbClr val="000000"/>
                </a:solidFill>
                <a:cs typeface="Arial" pitchFamily="34" charset="0"/>
              </a:rPr>
              <a:t>rise and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coastal </a:t>
            </a:r>
            <a:r>
              <a:rPr lang="en-US" sz="3200" b="1" dirty="0">
                <a:solidFill>
                  <a:srgbClr val="000000"/>
                </a:solidFill>
                <a:cs typeface="Arial" pitchFamily="34" charset="0"/>
              </a:rPr>
              <a:t>lands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to </a:t>
            </a:r>
            <a:r>
              <a:rPr lang="en-US" sz="3200" b="1" dirty="0">
                <a:solidFill>
                  <a:srgbClr val="000000"/>
                </a:solidFill>
                <a:cs typeface="Arial" pitchFamily="34" charset="0"/>
              </a:rPr>
              <a:t>be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a:solidFill>
                  <a:srgbClr val="000000"/>
                </a:solidFill>
                <a:cs typeface="Arial" pitchFamily="34" charset="0"/>
              </a:rPr>
              <a:t>submerged.</a:t>
            </a:r>
          </a:p>
        </p:txBody>
      </p:sp>
      <p:pic>
        <p:nvPicPr>
          <p:cNvPr id="3" name="Picture 2" descr="Untitled-10.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00400" y="3200400"/>
            <a:ext cx="4724400" cy="2162557"/>
          </a:xfrm>
          <a:prstGeom prst="rect">
            <a:avLst/>
          </a:prstGeom>
        </p:spPr>
      </p:pic>
    </p:spTree>
    <p:extLst>
      <p:ext uri="{BB962C8B-B14F-4D97-AF65-F5344CB8AC3E}">
        <p14:creationId xmlns:p14="http://schemas.microsoft.com/office/powerpoint/2010/main" val="1883188072"/>
      </p:ext>
    </p:extLst>
  </p:cSld>
  <p:clrMapOvr>
    <a:masterClrMapping/>
  </p:clrMapOvr>
  <p:transition advClick="0" advTm="5328">
    <p:fade/>
  </p:transition>
  <p:timing>
    <p:tnLst>
      <p:par>
        <p:cTn id="1" dur="indefinite" restart="never" nodeType="tmRoot"/>
      </p:par>
    </p:tnLst>
  </p:timing>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rgbClr val="000000"/>
                </a:solidFill>
                <a:cs typeface="Arial" pitchFamily="34" charset="0"/>
              </a:rPr>
              <a:t>Although the climate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of </a:t>
            </a:r>
            <a:r>
              <a:rPr lang="en-US" sz="3200" b="1" dirty="0">
                <a:solidFill>
                  <a:srgbClr val="000000"/>
                </a:solidFill>
                <a:cs typeface="Arial" pitchFamily="34" charset="0"/>
              </a:rPr>
              <a:t>Beringia was very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cold</a:t>
            </a:r>
            <a:r>
              <a:rPr lang="en-US" sz="3200" b="1" dirty="0">
                <a:solidFill>
                  <a:srgbClr val="000000"/>
                </a:solidFill>
                <a:cs typeface="Arial" pitchFamily="34" charset="0"/>
              </a:rPr>
              <a:t>, it appears to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have </a:t>
            </a:r>
            <a:r>
              <a:rPr lang="en-US" sz="3200" b="1" dirty="0">
                <a:solidFill>
                  <a:srgbClr val="000000"/>
                </a:solidFill>
                <a:cs typeface="Arial" pitchFamily="34" charset="0"/>
              </a:rPr>
              <a:t>been warmer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than </a:t>
            </a:r>
            <a:r>
              <a:rPr lang="en-US" sz="3200" b="1" dirty="0">
                <a:solidFill>
                  <a:srgbClr val="000000"/>
                </a:solidFill>
                <a:cs typeface="Arial" pitchFamily="34" charset="0"/>
              </a:rPr>
              <a:t>nearby land is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today</a:t>
            </a:r>
            <a:r>
              <a:rPr lang="en-US" sz="3200" b="1" dirty="0">
                <a:solidFill>
                  <a:srgbClr val="000000"/>
                </a:solidFill>
                <a:cs typeface="Arial" pitchFamily="34" charset="0"/>
              </a:rPr>
              <a:t>.  </a:t>
            </a:r>
            <a:r>
              <a:rPr lang="en-US" sz="3200" b="1" dirty="0">
                <a:solidFill>
                  <a:schemeClr val="tx2">
                    <a:lumMod val="60000"/>
                    <a:lumOff val="40000"/>
                  </a:schemeClr>
                </a:solidFill>
                <a:cs typeface="Arial" pitchFamily="34" charset="0"/>
              </a:rPr>
              <a:t>Beringia was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not </a:t>
            </a:r>
            <a:r>
              <a:rPr lang="en-US" sz="3200" b="1" dirty="0">
                <a:solidFill>
                  <a:schemeClr val="tx2">
                    <a:lumMod val="60000"/>
                    <a:lumOff val="40000"/>
                  </a:schemeClr>
                </a:solidFill>
                <a:cs typeface="Arial" pitchFamily="34" charset="0"/>
              </a:rPr>
              <a:t>covered with ice because there was very little snowfall in the region.  Instead, Beringia was covered with grass and small trees that fed large mammals such as bears, bison and the now extinct woolly mammoths and mastodons.  </a:t>
            </a:r>
          </a:p>
        </p:txBody>
      </p:sp>
      <p:pic>
        <p:nvPicPr>
          <p:cNvPr id="3" name="Picture 2" descr="beringi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7200" y="1219200"/>
            <a:ext cx="4394200" cy="2131187"/>
          </a:xfrm>
          <a:prstGeom prst="rect">
            <a:avLst/>
          </a:prstGeom>
        </p:spPr>
      </p:pic>
    </p:spTree>
    <p:extLst>
      <p:ext uri="{BB962C8B-B14F-4D97-AF65-F5344CB8AC3E}">
        <p14:creationId xmlns:p14="http://schemas.microsoft.com/office/powerpoint/2010/main" val="2909947054"/>
      </p:ext>
    </p:extLst>
  </p:cSld>
  <p:clrMapOvr>
    <a:masterClrMapping/>
  </p:clrMapOvr>
  <p:transition advClick="0" advTm="6921">
    <p:fade/>
  </p:transition>
  <p:timing>
    <p:tnLst>
      <p:par>
        <p:cTn id="1" dur="indefinite" restart="never" nodeType="tmRoot"/>
      </p:par>
    </p:tnLst>
  </p:timing>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Although the climate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of </a:t>
            </a:r>
            <a:r>
              <a:rPr lang="en-US" sz="3200" b="1" dirty="0">
                <a:solidFill>
                  <a:schemeClr val="tx2">
                    <a:lumMod val="60000"/>
                    <a:lumOff val="40000"/>
                  </a:schemeClr>
                </a:solidFill>
                <a:cs typeface="Arial" pitchFamily="34" charset="0"/>
              </a:rPr>
              <a:t>Beringia was very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cold</a:t>
            </a:r>
            <a:r>
              <a:rPr lang="en-US" sz="3200" b="1" dirty="0">
                <a:solidFill>
                  <a:schemeClr val="tx2">
                    <a:lumMod val="60000"/>
                    <a:lumOff val="40000"/>
                  </a:schemeClr>
                </a:solidFill>
                <a:cs typeface="Arial" pitchFamily="34" charset="0"/>
              </a:rPr>
              <a:t>, it appears to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have </a:t>
            </a:r>
            <a:r>
              <a:rPr lang="en-US" sz="3200" b="1" dirty="0">
                <a:solidFill>
                  <a:schemeClr val="tx2">
                    <a:lumMod val="60000"/>
                    <a:lumOff val="40000"/>
                  </a:schemeClr>
                </a:solidFill>
                <a:cs typeface="Arial" pitchFamily="34" charset="0"/>
              </a:rPr>
              <a:t>been warmer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than </a:t>
            </a:r>
            <a:r>
              <a:rPr lang="en-US" sz="3200" b="1" dirty="0">
                <a:solidFill>
                  <a:schemeClr val="tx2">
                    <a:lumMod val="60000"/>
                    <a:lumOff val="40000"/>
                  </a:schemeClr>
                </a:solidFill>
                <a:cs typeface="Arial" pitchFamily="34" charset="0"/>
              </a:rPr>
              <a:t>nearby land is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today</a:t>
            </a:r>
            <a:r>
              <a:rPr lang="en-US" sz="3200" b="1" dirty="0">
                <a:solidFill>
                  <a:schemeClr val="tx2">
                    <a:lumMod val="60000"/>
                    <a:lumOff val="40000"/>
                  </a:schemeClr>
                </a:solidFill>
                <a:cs typeface="Arial" pitchFamily="34" charset="0"/>
              </a:rPr>
              <a:t>.  </a:t>
            </a:r>
            <a:r>
              <a:rPr lang="en-US" sz="3200" b="1" dirty="0">
                <a:solidFill>
                  <a:srgbClr val="000000"/>
                </a:solidFill>
                <a:cs typeface="Arial" pitchFamily="34" charset="0"/>
              </a:rPr>
              <a:t>Beringia was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not </a:t>
            </a:r>
            <a:r>
              <a:rPr lang="en-US" sz="3200" b="1" dirty="0">
                <a:solidFill>
                  <a:srgbClr val="000000"/>
                </a:solidFill>
                <a:cs typeface="Arial" pitchFamily="34" charset="0"/>
              </a:rPr>
              <a:t>covered with ice because there was very little snowfall in the region.  </a:t>
            </a:r>
            <a:r>
              <a:rPr lang="en-US" sz="3200" b="1" dirty="0">
                <a:solidFill>
                  <a:schemeClr val="tx2">
                    <a:lumMod val="60000"/>
                    <a:lumOff val="40000"/>
                  </a:schemeClr>
                </a:solidFill>
                <a:cs typeface="Arial" pitchFamily="34" charset="0"/>
              </a:rPr>
              <a:t>Instead, Beringia was covered with grass and small trees that fed large mammals such as bears, bison and the now extinct woolly mammoths and mastodons.  </a:t>
            </a:r>
          </a:p>
        </p:txBody>
      </p:sp>
      <p:pic>
        <p:nvPicPr>
          <p:cNvPr id="3" name="Picture 2" descr="beringi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7200" y="1219200"/>
            <a:ext cx="4394200" cy="2131187"/>
          </a:xfrm>
          <a:prstGeom prst="rect">
            <a:avLst/>
          </a:prstGeom>
        </p:spPr>
      </p:pic>
    </p:spTree>
    <p:extLst>
      <p:ext uri="{BB962C8B-B14F-4D97-AF65-F5344CB8AC3E}">
        <p14:creationId xmlns:p14="http://schemas.microsoft.com/office/powerpoint/2010/main" val="2715014359"/>
      </p:ext>
    </p:extLst>
  </p:cSld>
  <p:clrMapOvr>
    <a:masterClrMapping/>
  </p:clrMapOvr>
  <p:transition advClick="0" advTm="4410">
    <p:fade/>
  </p:transition>
  <p:timing>
    <p:tnLst>
      <p:par>
        <p:cTn id="1" dur="indefinite" restart="never" nodeType="tmRoot"/>
      </p:par>
    </p:tnLst>
  </p:timing>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Although the climate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of </a:t>
            </a:r>
            <a:r>
              <a:rPr lang="en-US" sz="3200" b="1" dirty="0">
                <a:solidFill>
                  <a:schemeClr val="tx2">
                    <a:lumMod val="60000"/>
                    <a:lumOff val="40000"/>
                  </a:schemeClr>
                </a:solidFill>
                <a:cs typeface="Arial" pitchFamily="34" charset="0"/>
              </a:rPr>
              <a:t>Beringia was very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cold</a:t>
            </a:r>
            <a:r>
              <a:rPr lang="en-US" sz="3200" b="1" dirty="0">
                <a:solidFill>
                  <a:schemeClr val="tx2">
                    <a:lumMod val="60000"/>
                    <a:lumOff val="40000"/>
                  </a:schemeClr>
                </a:solidFill>
                <a:cs typeface="Arial" pitchFamily="34" charset="0"/>
              </a:rPr>
              <a:t>, it appears to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have </a:t>
            </a:r>
            <a:r>
              <a:rPr lang="en-US" sz="3200" b="1" dirty="0">
                <a:solidFill>
                  <a:schemeClr val="tx2">
                    <a:lumMod val="60000"/>
                    <a:lumOff val="40000"/>
                  </a:schemeClr>
                </a:solidFill>
                <a:cs typeface="Arial" pitchFamily="34" charset="0"/>
              </a:rPr>
              <a:t>been warmer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than </a:t>
            </a:r>
            <a:r>
              <a:rPr lang="en-US" sz="3200" b="1" dirty="0">
                <a:solidFill>
                  <a:schemeClr val="tx2">
                    <a:lumMod val="60000"/>
                    <a:lumOff val="40000"/>
                  </a:schemeClr>
                </a:solidFill>
                <a:cs typeface="Arial" pitchFamily="34" charset="0"/>
              </a:rPr>
              <a:t>nearby land is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today</a:t>
            </a:r>
            <a:r>
              <a:rPr lang="en-US" sz="3200" b="1" dirty="0">
                <a:solidFill>
                  <a:schemeClr val="tx2">
                    <a:lumMod val="60000"/>
                    <a:lumOff val="40000"/>
                  </a:schemeClr>
                </a:solidFill>
                <a:cs typeface="Arial" pitchFamily="34" charset="0"/>
              </a:rPr>
              <a:t>.  Beringia was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not </a:t>
            </a:r>
            <a:r>
              <a:rPr lang="en-US" sz="3200" b="1" dirty="0">
                <a:solidFill>
                  <a:schemeClr val="tx2">
                    <a:lumMod val="60000"/>
                    <a:lumOff val="40000"/>
                  </a:schemeClr>
                </a:solidFill>
                <a:cs typeface="Arial" pitchFamily="34" charset="0"/>
              </a:rPr>
              <a:t>covered with ice because there was very little snowfall in the region.  </a:t>
            </a:r>
            <a:r>
              <a:rPr lang="en-US" sz="3200" b="1" dirty="0">
                <a:solidFill>
                  <a:srgbClr val="000000"/>
                </a:solidFill>
                <a:cs typeface="Arial" pitchFamily="34" charset="0"/>
              </a:rPr>
              <a:t>Instead, Beringia was covered with grass and small trees that fed large mammals such as bears, bison and the now extinct woolly mammoths and mastodons.  </a:t>
            </a:r>
          </a:p>
        </p:txBody>
      </p:sp>
      <p:pic>
        <p:nvPicPr>
          <p:cNvPr id="3" name="Picture 2" descr="beringia.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67200" y="1219200"/>
            <a:ext cx="4394200" cy="2131187"/>
          </a:xfrm>
          <a:prstGeom prst="rect">
            <a:avLst/>
          </a:prstGeom>
        </p:spPr>
      </p:pic>
    </p:spTree>
    <p:extLst>
      <p:ext uri="{BB962C8B-B14F-4D97-AF65-F5344CB8AC3E}">
        <p14:creationId xmlns:p14="http://schemas.microsoft.com/office/powerpoint/2010/main" val="866987103"/>
      </p:ext>
    </p:extLst>
  </p:cSld>
  <p:clrMapOvr>
    <a:masterClrMapping/>
  </p:clrMapOvr>
  <p:transition advClick="0" advTm="9777">
    <p:fade/>
  </p:transition>
  <p:timing>
    <p:tnLst>
      <p:par>
        <p:cTn id="1" dur="indefinite" restart="never" nodeType="tmRoot"/>
      </p:par>
    </p:tnLst>
  </p:timing>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066800"/>
            <a:ext cx="8382000" cy="2554545"/>
          </a:xfrm>
          <a:prstGeom prst="rect">
            <a:avLst/>
          </a:prstGeom>
          <a:ln>
            <a:noFill/>
          </a:ln>
        </p:spPr>
        <p:txBody>
          <a:bodyPr wrap="square">
            <a:spAutoFit/>
          </a:bodyPr>
          <a:lstStyle/>
          <a:p>
            <a:r>
              <a:rPr lang="en-US" sz="3200" b="1" dirty="0">
                <a:solidFill>
                  <a:srgbClr val="000000"/>
                </a:solidFill>
                <a:cs typeface="Arial" pitchFamily="34" charset="0"/>
              </a:rPr>
              <a:t>These animals attracted human hunters to the region.  </a:t>
            </a:r>
            <a:r>
              <a:rPr lang="en-US" sz="3200" b="1" dirty="0">
                <a:solidFill>
                  <a:schemeClr val="tx2">
                    <a:lumMod val="60000"/>
                    <a:lumOff val="40000"/>
                  </a:schemeClr>
                </a:solidFill>
                <a:cs typeface="Arial" pitchFamily="34" charset="0"/>
              </a:rPr>
              <a:t>The hunters who crossed Beringia into America came in small groups beginning about 40,000 years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ago</a:t>
            </a:r>
            <a:r>
              <a:rPr lang="en-US" sz="3200" b="1" dirty="0">
                <a:solidFill>
                  <a:schemeClr val="tx2">
                    <a:lumMod val="60000"/>
                    <a:lumOff val="40000"/>
                  </a:schemeClr>
                </a:solidFill>
                <a:cs typeface="Arial" pitchFamily="34" charset="0"/>
              </a:rPr>
              <a:t>.</a:t>
            </a:r>
          </a:p>
        </p:txBody>
      </p:sp>
      <p:pic>
        <p:nvPicPr>
          <p:cNvPr id="2" name="Picture 1"/>
          <p:cNvPicPr>
            <a:picLocks noChangeAspect="1"/>
          </p:cNvPicPr>
          <p:nvPr/>
        </p:nvPicPr>
        <p:blipFill>
          <a:blip r:embed="rId2"/>
          <a:stretch>
            <a:fillRect/>
          </a:stretch>
        </p:blipFill>
        <p:spPr>
          <a:xfrm>
            <a:off x="2971800" y="2895600"/>
            <a:ext cx="5334000" cy="3365500"/>
          </a:xfrm>
          <a:prstGeom prst="rect">
            <a:avLst/>
          </a:prstGeom>
        </p:spPr>
      </p:pic>
    </p:spTree>
    <p:extLst>
      <p:ext uri="{BB962C8B-B14F-4D97-AF65-F5344CB8AC3E}">
        <p14:creationId xmlns:p14="http://schemas.microsoft.com/office/powerpoint/2010/main" val="2805389405"/>
      </p:ext>
    </p:extLst>
  </p:cSld>
  <p:clrMapOvr>
    <a:masterClrMapping/>
  </p:clrMapOvr>
  <p:transition advClick="0" advTm="3667">
    <p:fade/>
  </p:transition>
  <p:timing>
    <p:tnLst>
      <p:par>
        <p:cTn id="1" dur="indefinite" restart="never" nodeType="tmRoot"/>
      </p:par>
    </p:tnLst>
  </p:timing>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066800"/>
            <a:ext cx="8382000" cy="2554545"/>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These animals attracted human hunters to the region.  </a:t>
            </a:r>
            <a:r>
              <a:rPr lang="en-US" sz="3200" b="1" dirty="0">
                <a:solidFill>
                  <a:srgbClr val="000000"/>
                </a:solidFill>
                <a:cs typeface="Arial" pitchFamily="34" charset="0"/>
              </a:rPr>
              <a:t>The hunters who crossed Beringia into America came in small groups beginning about 40,000 years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ago</a:t>
            </a:r>
            <a:r>
              <a:rPr lang="en-US" sz="3200" b="1" dirty="0">
                <a:solidFill>
                  <a:srgbClr val="000000"/>
                </a:solidFill>
                <a:cs typeface="Arial" pitchFamily="34" charset="0"/>
              </a:rPr>
              <a:t>.</a:t>
            </a:r>
          </a:p>
        </p:txBody>
      </p:sp>
      <p:pic>
        <p:nvPicPr>
          <p:cNvPr id="2" name="Picture 1"/>
          <p:cNvPicPr>
            <a:picLocks noChangeAspect="1"/>
          </p:cNvPicPr>
          <p:nvPr/>
        </p:nvPicPr>
        <p:blipFill>
          <a:blip r:embed="rId2"/>
          <a:stretch>
            <a:fillRect/>
          </a:stretch>
        </p:blipFill>
        <p:spPr>
          <a:xfrm>
            <a:off x="2971800" y="2895600"/>
            <a:ext cx="5334000" cy="3365500"/>
          </a:xfrm>
          <a:prstGeom prst="rect">
            <a:avLst/>
          </a:prstGeom>
        </p:spPr>
      </p:pic>
    </p:spTree>
    <p:extLst>
      <p:ext uri="{BB962C8B-B14F-4D97-AF65-F5344CB8AC3E}">
        <p14:creationId xmlns:p14="http://schemas.microsoft.com/office/powerpoint/2010/main" val="2341048885"/>
      </p:ext>
    </p:extLst>
  </p:cSld>
  <p:clrMapOvr>
    <a:masterClrMapping/>
  </p:clrMapOvr>
  <p:transition advClick="0" advTm="6618">
    <p:fade/>
  </p:transition>
  <p:timing>
    <p:tnLst>
      <p:par>
        <p:cTn id="1" dur="indefinite" restart="never" nodeType="tmRoot"/>
      </p:par>
    </p:tnLst>
  </p:timing>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8.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416" y="152400"/>
            <a:ext cx="9147903" cy="4025077"/>
          </a:xfrm>
          <a:prstGeom prst="rect">
            <a:avLst/>
          </a:prstGeom>
        </p:spPr>
      </p:pic>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533400" y="4038600"/>
            <a:ext cx="8382000" cy="2554545"/>
          </a:xfrm>
          <a:prstGeom prst="rect">
            <a:avLst/>
          </a:prstGeom>
          <a:ln>
            <a:noFill/>
          </a:ln>
        </p:spPr>
        <p:txBody>
          <a:bodyPr wrap="square">
            <a:spAutoFit/>
          </a:bodyPr>
          <a:lstStyle/>
          <a:p>
            <a:r>
              <a:rPr lang="en-US" sz="3200" b="1" dirty="0">
                <a:solidFill>
                  <a:srgbClr val="000000"/>
                </a:solidFill>
                <a:cs typeface="Arial" pitchFamily="34" charset="0"/>
              </a:rPr>
              <a:t>As the earth grew warmer, the glaciers melted and the land bridge slowly closed about 15,000 years ago—this was at least 9,000 years before civilizations developed in Egypt, Mesopotamia, and China. </a:t>
            </a:r>
          </a:p>
        </p:txBody>
      </p:sp>
    </p:spTree>
    <p:extLst>
      <p:ext uri="{BB962C8B-B14F-4D97-AF65-F5344CB8AC3E}">
        <p14:creationId xmlns:p14="http://schemas.microsoft.com/office/powerpoint/2010/main" val="1877710105"/>
      </p:ext>
    </p:extLst>
  </p:cSld>
  <p:clrMapOvr>
    <a:masterClrMapping/>
  </p:clrMapOvr>
  <p:transition advClick="0" advTm="15321">
    <p:fade/>
  </p:transition>
  <p:timing>
    <p:tnLst>
      <p:par>
        <p:cTn id="1" dur="indefinite" restart="never" nodeType="tmRoot"/>
      </p:par>
    </p:tnLst>
  </p:timing>
  <p:extLst mod="1"/>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457200" y="1143000"/>
            <a:ext cx="8382000" cy="5016757"/>
          </a:xfrm>
          <a:prstGeom prst="rect">
            <a:avLst/>
          </a:prstGeom>
          <a:ln>
            <a:noFill/>
          </a:ln>
        </p:spPr>
        <p:txBody>
          <a:bodyPr wrap="square">
            <a:spAutoFit/>
          </a:bodyPr>
          <a:lstStyle/>
          <a:p>
            <a:r>
              <a:rPr lang="en-US" sz="3200" b="1" dirty="0">
                <a:solidFill>
                  <a:srgbClr val="000000"/>
                </a:solidFill>
                <a:cs typeface="Arial" pitchFamily="34" charset="0"/>
              </a:rPr>
              <a:t>The Inuit</a:t>
            </a:r>
            <a:r>
              <a:rPr lang="en-US" sz="3200" b="1" dirty="0" smtClean="0">
                <a:solidFill>
                  <a:srgbClr val="000000"/>
                </a:solidFill>
                <a:cs typeface="Arial" pitchFamily="34" charset="0"/>
              </a:rPr>
              <a:t>—traditionally </a:t>
            </a:r>
            <a:br>
              <a:rPr lang="en-US" sz="3200" b="1" dirty="0" smtClean="0">
                <a:solidFill>
                  <a:srgbClr val="000000"/>
                </a:solidFill>
                <a:cs typeface="Arial" pitchFamily="34" charset="0"/>
              </a:rPr>
            </a:br>
            <a:r>
              <a:rPr lang="en-US" sz="3200" b="1" dirty="0" smtClean="0">
                <a:solidFill>
                  <a:srgbClr val="000000"/>
                </a:solidFill>
                <a:cs typeface="Arial" pitchFamily="34" charset="0"/>
              </a:rPr>
              <a:t>known </a:t>
            </a:r>
            <a:r>
              <a:rPr lang="en-US" sz="3200" b="1" dirty="0">
                <a:solidFill>
                  <a:srgbClr val="000000"/>
                </a:solidFill>
                <a:cs typeface="Arial" pitchFamily="34" charset="0"/>
              </a:rPr>
              <a:t>by </a:t>
            </a:r>
            <a:r>
              <a:rPr lang="en-US" sz="3200" b="1" dirty="0" smtClean="0">
                <a:solidFill>
                  <a:srgbClr val="000000"/>
                </a:solidFill>
                <a:cs typeface="Arial" pitchFamily="34" charset="0"/>
              </a:rPr>
              <a:t>outsiders </a:t>
            </a:r>
            <a:r>
              <a:rPr lang="en-US" sz="3200" b="1" dirty="0">
                <a:solidFill>
                  <a:srgbClr val="000000"/>
                </a:solidFill>
                <a:cs typeface="Arial" pitchFamily="34" charset="0"/>
              </a:rPr>
              <a:t>as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Eskimos</a:t>
            </a:r>
            <a:r>
              <a:rPr lang="en-US" sz="3200" b="1" dirty="0">
                <a:solidFill>
                  <a:srgbClr val="000000"/>
                </a:solidFill>
                <a:cs typeface="Arial" pitchFamily="34" charset="0"/>
              </a:rPr>
              <a:t>—also </a:t>
            </a:r>
            <a:r>
              <a:rPr lang="en-US" sz="3200" b="1" dirty="0" smtClean="0">
                <a:solidFill>
                  <a:srgbClr val="000000"/>
                </a:solidFill>
                <a:cs typeface="Arial" pitchFamily="34" charset="0"/>
              </a:rPr>
              <a:t>reached </a:t>
            </a:r>
            <a:br>
              <a:rPr lang="en-US" sz="3200" b="1" dirty="0" smtClean="0">
                <a:solidFill>
                  <a:srgbClr val="000000"/>
                </a:solidFill>
                <a:cs typeface="Arial" pitchFamily="34" charset="0"/>
              </a:rPr>
            </a:br>
            <a:r>
              <a:rPr lang="en-US" sz="3200" b="1" dirty="0" smtClean="0">
                <a:solidFill>
                  <a:srgbClr val="000000"/>
                </a:solidFill>
                <a:cs typeface="Arial" pitchFamily="34" charset="0"/>
              </a:rPr>
              <a:t>America </a:t>
            </a:r>
            <a:r>
              <a:rPr lang="en-US" sz="3200" b="1" dirty="0">
                <a:solidFill>
                  <a:srgbClr val="000000"/>
                </a:solidFill>
                <a:cs typeface="Arial" pitchFamily="34" charset="0"/>
              </a:rPr>
              <a:t>from Asia, but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long </a:t>
            </a:r>
            <a:r>
              <a:rPr lang="en-US" sz="3200" b="1" dirty="0">
                <a:solidFill>
                  <a:srgbClr val="000000"/>
                </a:solidFill>
                <a:cs typeface="Arial" pitchFamily="34" charset="0"/>
              </a:rPr>
              <a:t>after the land bridge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had </a:t>
            </a:r>
            <a:r>
              <a:rPr lang="en-US" sz="3200" b="1" dirty="0">
                <a:solidFill>
                  <a:srgbClr val="000000"/>
                </a:solidFill>
                <a:cs typeface="Arial" pitchFamily="34" charset="0"/>
              </a:rPr>
              <a:t>closed.  </a:t>
            </a:r>
            <a:r>
              <a:rPr lang="en-US" sz="3200" b="1" dirty="0">
                <a:solidFill>
                  <a:schemeClr val="tx2">
                    <a:lumMod val="60000"/>
                    <a:lumOff val="40000"/>
                  </a:schemeClr>
                </a:solidFill>
                <a:cs typeface="Arial" pitchFamily="34" charset="0"/>
              </a:rPr>
              <a:t>The Inuit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crossed </a:t>
            </a:r>
            <a:r>
              <a:rPr lang="en-US" sz="3200" b="1" dirty="0">
                <a:solidFill>
                  <a:schemeClr val="tx2">
                    <a:lumMod val="60000"/>
                    <a:lumOff val="40000"/>
                  </a:schemeClr>
                </a:solidFill>
                <a:cs typeface="Arial" pitchFamily="34" charset="0"/>
              </a:rPr>
              <a:t>the frigid waters of the Bering Strait in boats between 6000 and 2000</a:t>
            </a:r>
            <a:r>
              <a:rPr lang="en-US" sz="2600" b="1" dirty="0">
                <a:solidFill>
                  <a:schemeClr val="tx2">
                    <a:lumMod val="60000"/>
                    <a:lumOff val="40000"/>
                  </a:schemeClr>
                </a:solidFill>
                <a:cs typeface="Arial" pitchFamily="34" charset="0"/>
              </a:rPr>
              <a:t>BCE</a:t>
            </a:r>
            <a:r>
              <a:rPr lang="en-US" sz="3200" b="1" dirty="0">
                <a:solidFill>
                  <a:schemeClr val="tx2">
                    <a:lumMod val="60000"/>
                    <a:lumOff val="40000"/>
                  </a:schemeClr>
                </a:solidFill>
                <a:cs typeface="Arial" pitchFamily="34" charset="0"/>
              </a:rPr>
              <a:t>. Their DNA indicates that the Inuit are genetically unrelated to the other indigenous peoples of America. </a:t>
            </a:r>
          </a:p>
        </p:txBody>
      </p:sp>
      <p:pic>
        <p:nvPicPr>
          <p:cNvPr id="8" name="Picture 7" descr="Untitled-1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4328" y="1371600"/>
            <a:ext cx="4279133" cy="2286000"/>
          </a:xfrm>
          <a:prstGeom prst="rect">
            <a:avLst/>
          </a:prstGeom>
        </p:spPr>
      </p:pic>
    </p:spTree>
    <p:extLst>
      <p:ext uri="{BB962C8B-B14F-4D97-AF65-F5344CB8AC3E}">
        <p14:creationId xmlns:p14="http://schemas.microsoft.com/office/powerpoint/2010/main" val="4072091684"/>
      </p:ext>
    </p:extLst>
  </p:cSld>
  <p:clrMapOvr>
    <a:masterClrMapping/>
  </p:clrMapOvr>
  <p:transition advClick="0" advTm="9761">
    <p:fade/>
  </p:transition>
  <p:timing>
    <p:tnLst>
      <p:par>
        <p:cTn id="1" dur="indefinite" restart="never" nodeType="tmRoot"/>
      </p:par>
    </p:tnLst>
  </p:timing>
  <p:extLst mod="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457200" y="1143000"/>
            <a:ext cx="8382000" cy="5016757"/>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The Inuit</a:t>
            </a:r>
            <a:r>
              <a:rPr lang="en-US" sz="3200" b="1" dirty="0" smtClean="0">
                <a:solidFill>
                  <a:schemeClr val="tx2">
                    <a:lumMod val="60000"/>
                    <a:lumOff val="40000"/>
                  </a:schemeClr>
                </a:solidFill>
                <a:cs typeface="Arial" pitchFamily="34" charset="0"/>
              </a:rPr>
              <a:t>—traditionally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known </a:t>
            </a:r>
            <a:r>
              <a:rPr lang="en-US" sz="3200" b="1" dirty="0">
                <a:solidFill>
                  <a:schemeClr val="tx2">
                    <a:lumMod val="60000"/>
                    <a:lumOff val="40000"/>
                  </a:schemeClr>
                </a:solidFill>
                <a:cs typeface="Arial" pitchFamily="34" charset="0"/>
              </a:rPr>
              <a:t>by </a:t>
            </a:r>
            <a:r>
              <a:rPr lang="en-US" sz="3200" b="1" dirty="0" smtClean="0">
                <a:solidFill>
                  <a:schemeClr val="tx2">
                    <a:lumMod val="60000"/>
                    <a:lumOff val="40000"/>
                  </a:schemeClr>
                </a:solidFill>
                <a:cs typeface="Arial" pitchFamily="34" charset="0"/>
              </a:rPr>
              <a:t>outsiders </a:t>
            </a:r>
            <a:r>
              <a:rPr lang="en-US" sz="3200" b="1" dirty="0">
                <a:solidFill>
                  <a:schemeClr val="tx2">
                    <a:lumMod val="60000"/>
                    <a:lumOff val="40000"/>
                  </a:schemeClr>
                </a:solidFill>
                <a:cs typeface="Arial" pitchFamily="34" charset="0"/>
              </a:rPr>
              <a:t>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Eskimos</a:t>
            </a:r>
            <a:r>
              <a:rPr lang="en-US" sz="3200" b="1" dirty="0">
                <a:solidFill>
                  <a:schemeClr val="tx2">
                    <a:lumMod val="60000"/>
                    <a:lumOff val="40000"/>
                  </a:schemeClr>
                </a:solidFill>
                <a:cs typeface="Arial" pitchFamily="34" charset="0"/>
              </a:rPr>
              <a:t>—also </a:t>
            </a:r>
            <a:r>
              <a:rPr lang="en-US" sz="3200" b="1" dirty="0" smtClean="0">
                <a:solidFill>
                  <a:schemeClr val="tx2">
                    <a:lumMod val="60000"/>
                    <a:lumOff val="40000"/>
                  </a:schemeClr>
                </a:solidFill>
                <a:cs typeface="Arial" pitchFamily="34" charset="0"/>
              </a:rPr>
              <a:t>reached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America </a:t>
            </a:r>
            <a:r>
              <a:rPr lang="en-US" sz="3200" b="1" dirty="0">
                <a:solidFill>
                  <a:schemeClr val="tx2">
                    <a:lumMod val="60000"/>
                    <a:lumOff val="40000"/>
                  </a:schemeClr>
                </a:solidFill>
                <a:cs typeface="Arial" pitchFamily="34" charset="0"/>
              </a:rPr>
              <a:t>from Asia, but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long </a:t>
            </a:r>
            <a:r>
              <a:rPr lang="en-US" sz="3200" b="1" dirty="0">
                <a:solidFill>
                  <a:schemeClr val="tx2">
                    <a:lumMod val="60000"/>
                    <a:lumOff val="40000"/>
                  </a:schemeClr>
                </a:solidFill>
                <a:cs typeface="Arial" pitchFamily="34" charset="0"/>
              </a:rPr>
              <a:t>after the land bridge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had </a:t>
            </a:r>
            <a:r>
              <a:rPr lang="en-US" sz="3200" b="1" dirty="0">
                <a:solidFill>
                  <a:schemeClr val="tx2">
                    <a:lumMod val="60000"/>
                    <a:lumOff val="40000"/>
                  </a:schemeClr>
                </a:solidFill>
                <a:cs typeface="Arial" pitchFamily="34" charset="0"/>
              </a:rPr>
              <a:t>closed.  </a:t>
            </a:r>
            <a:r>
              <a:rPr lang="en-US" sz="3200" b="1" dirty="0">
                <a:solidFill>
                  <a:srgbClr val="000000"/>
                </a:solidFill>
                <a:cs typeface="Arial" pitchFamily="34" charset="0"/>
              </a:rPr>
              <a:t>The Inuit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crossed </a:t>
            </a:r>
            <a:r>
              <a:rPr lang="en-US" sz="3200" b="1" dirty="0">
                <a:solidFill>
                  <a:srgbClr val="000000"/>
                </a:solidFill>
                <a:cs typeface="Arial" pitchFamily="34" charset="0"/>
              </a:rPr>
              <a:t>the frigid waters of the Bering Strait in boats between 6000 and 2000</a:t>
            </a:r>
            <a:r>
              <a:rPr lang="en-US" sz="2600" b="1" dirty="0">
                <a:solidFill>
                  <a:srgbClr val="000000"/>
                </a:solidFill>
                <a:cs typeface="Arial" pitchFamily="34" charset="0"/>
              </a:rPr>
              <a:t>BCE</a:t>
            </a:r>
            <a:r>
              <a:rPr lang="en-US" sz="3200" b="1" dirty="0">
                <a:solidFill>
                  <a:srgbClr val="000000"/>
                </a:solidFill>
                <a:cs typeface="Arial" pitchFamily="34" charset="0"/>
              </a:rPr>
              <a:t>. </a:t>
            </a:r>
            <a:r>
              <a:rPr lang="en-US" sz="3200" b="1" dirty="0">
                <a:solidFill>
                  <a:schemeClr val="tx2">
                    <a:lumMod val="60000"/>
                    <a:lumOff val="40000"/>
                  </a:schemeClr>
                </a:solidFill>
                <a:cs typeface="Arial" pitchFamily="34" charset="0"/>
              </a:rPr>
              <a:t>Their DNA indicates that the Inuit are genetically unrelated to the other indigenous peoples of America. </a:t>
            </a:r>
          </a:p>
        </p:txBody>
      </p:sp>
      <p:pic>
        <p:nvPicPr>
          <p:cNvPr id="6" name="Picture 5" descr="Untitled-1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4328" y="1371600"/>
            <a:ext cx="4279133" cy="2286000"/>
          </a:xfrm>
          <a:prstGeom prst="rect">
            <a:avLst/>
          </a:prstGeom>
        </p:spPr>
      </p:pic>
    </p:spTree>
    <p:extLst>
      <p:ext uri="{BB962C8B-B14F-4D97-AF65-F5344CB8AC3E}">
        <p14:creationId xmlns:p14="http://schemas.microsoft.com/office/powerpoint/2010/main" val="2852727056"/>
      </p:ext>
    </p:extLst>
  </p:cSld>
  <p:clrMapOvr>
    <a:masterClrMapping/>
  </p:clrMapOvr>
  <p:transition advClick="0" advTm="8708">
    <p:fade/>
  </p:transition>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143000"/>
            <a:ext cx="8382000" cy="5016757"/>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Over thousands of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years</a:t>
            </a:r>
            <a:r>
              <a:rPr lang="en-US" sz="3200" b="1" dirty="0">
                <a:solidFill>
                  <a:schemeClr val="tx2">
                    <a:lumMod val="60000"/>
                    <a:lumOff val="40000"/>
                  </a:schemeClr>
                </a:solidFill>
                <a:cs typeface="Arial" pitchFamily="34" charset="0"/>
              </a:rPr>
              <a:t>, </a:t>
            </a:r>
            <a:r>
              <a:rPr lang="en-US" sz="3200" b="1" dirty="0" smtClean="0">
                <a:solidFill>
                  <a:schemeClr val="tx2">
                    <a:lumMod val="60000"/>
                    <a:lumOff val="40000"/>
                  </a:schemeClr>
                </a:solidFill>
                <a:cs typeface="Arial" pitchFamily="34" charset="0"/>
              </a:rPr>
              <a:t>people </a:t>
            </a:r>
            <a:r>
              <a:rPr lang="en-US" sz="3200" b="1" dirty="0">
                <a:solidFill>
                  <a:schemeClr val="tx2">
                    <a:lumMod val="60000"/>
                    <a:lumOff val="40000"/>
                  </a:schemeClr>
                </a:solidFill>
                <a:cs typeface="Arial" pitchFamily="34" charset="0"/>
              </a:rPr>
              <a:t>spread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out </a:t>
            </a:r>
            <a:r>
              <a:rPr lang="en-US" sz="3200" b="1" dirty="0">
                <a:solidFill>
                  <a:schemeClr val="tx2">
                    <a:lumMod val="60000"/>
                    <a:lumOff val="40000"/>
                  </a:schemeClr>
                </a:solidFill>
                <a:cs typeface="Arial" pitchFamily="34" charset="0"/>
              </a:rPr>
              <a:t>from </a:t>
            </a:r>
            <a:r>
              <a:rPr lang="en-US" sz="3200" b="1" dirty="0" smtClean="0">
                <a:solidFill>
                  <a:schemeClr val="tx2">
                    <a:lumMod val="60000"/>
                    <a:lumOff val="40000"/>
                  </a:schemeClr>
                </a:solidFill>
                <a:cs typeface="Arial" pitchFamily="34" charset="0"/>
              </a:rPr>
              <a:t>Africa </a:t>
            </a:r>
            <a:r>
              <a:rPr lang="en-US" sz="3200" b="1" dirty="0">
                <a:solidFill>
                  <a:schemeClr val="tx2">
                    <a:lumMod val="60000"/>
                    <a:lumOff val="40000"/>
                  </a:schemeClr>
                </a:solidFill>
                <a:cs typeface="Arial" pitchFamily="34" charset="0"/>
              </a:rPr>
              <a:t>into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Europe </a:t>
            </a:r>
            <a:r>
              <a:rPr lang="en-US" sz="3200" b="1" dirty="0">
                <a:solidFill>
                  <a:schemeClr val="tx2">
                    <a:lumMod val="60000"/>
                    <a:lumOff val="40000"/>
                  </a:schemeClr>
                </a:solidFill>
                <a:cs typeface="Arial" pitchFamily="34" charset="0"/>
              </a:rPr>
              <a:t>and Asia.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rgbClr val="000000"/>
                </a:solidFill>
                <a:cs typeface="Arial" pitchFamily="34" charset="0"/>
              </a:rPr>
              <a:t>Long </a:t>
            </a:r>
            <a:r>
              <a:rPr lang="en-US" sz="3200" b="1" dirty="0">
                <a:solidFill>
                  <a:srgbClr val="000000"/>
                </a:solidFill>
                <a:cs typeface="Arial" pitchFamily="34" charset="0"/>
              </a:rPr>
              <a:t>before the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invention </a:t>
            </a:r>
            <a:r>
              <a:rPr lang="en-US" sz="3200" b="1" dirty="0">
                <a:solidFill>
                  <a:srgbClr val="000000"/>
                </a:solidFill>
                <a:cs typeface="Arial" pitchFamily="34" charset="0"/>
              </a:rPr>
              <a:t>of farming,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wheel or writing,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first hunters reached Beringia.  </a:t>
            </a:r>
            <a:r>
              <a:rPr lang="en-US" sz="3200" b="1" dirty="0">
                <a:solidFill>
                  <a:schemeClr val="tx2">
                    <a:lumMod val="60000"/>
                    <a:lumOff val="40000"/>
                  </a:schemeClr>
                </a:solidFill>
                <a:cs typeface="Arial" pitchFamily="34" charset="0"/>
              </a:rPr>
              <a:t>Beringia is a modern name for a strip of land that once connected Asia to Alaska in North America.</a:t>
            </a:r>
          </a:p>
        </p:txBody>
      </p:sp>
      <p:pic>
        <p:nvPicPr>
          <p:cNvPr id="6" name="Picture 5"/>
          <p:cNvPicPr>
            <a:picLocks noChangeAspect="1"/>
          </p:cNvPicPr>
          <p:nvPr/>
        </p:nvPicPr>
        <p:blipFill>
          <a:blip r:embed="rId2"/>
          <a:stretch>
            <a:fillRect/>
          </a:stretch>
        </p:blipFill>
        <p:spPr>
          <a:xfrm>
            <a:off x="4343399" y="1295400"/>
            <a:ext cx="4129289" cy="3086100"/>
          </a:xfrm>
          <a:prstGeom prst="rect">
            <a:avLst/>
          </a:prstGeom>
        </p:spPr>
      </p:pic>
    </p:spTree>
    <p:extLst>
      <p:ext uri="{BB962C8B-B14F-4D97-AF65-F5344CB8AC3E}">
        <p14:creationId xmlns:p14="http://schemas.microsoft.com/office/powerpoint/2010/main" val="1306629758"/>
      </p:ext>
    </p:extLst>
  </p:cSld>
  <p:clrMapOvr>
    <a:masterClrMapping/>
  </p:clrMapOvr>
  <p:transition advClick="0" advTm="6173">
    <p:fade/>
  </p:transition>
  <p:timing>
    <p:tnLst>
      <p:par>
        <p:cTn id="1" dur="indefinite" restart="never" nodeType="tmRoot"/>
      </p:par>
    </p:tnLst>
  </p:timing>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457200" y="1143000"/>
            <a:ext cx="8382000" cy="5016757"/>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The Inuit</a:t>
            </a:r>
            <a:r>
              <a:rPr lang="en-US" sz="3200" b="1" dirty="0" smtClean="0">
                <a:solidFill>
                  <a:schemeClr val="tx2">
                    <a:lumMod val="60000"/>
                    <a:lumOff val="40000"/>
                  </a:schemeClr>
                </a:solidFill>
                <a:cs typeface="Arial" pitchFamily="34" charset="0"/>
              </a:rPr>
              <a:t>—traditionally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known </a:t>
            </a:r>
            <a:r>
              <a:rPr lang="en-US" sz="3200" b="1" dirty="0">
                <a:solidFill>
                  <a:schemeClr val="tx2">
                    <a:lumMod val="60000"/>
                    <a:lumOff val="40000"/>
                  </a:schemeClr>
                </a:solidFill>
                <a:cs typeface="Arial" pitchFamily="34" charset="0"/>
              </a:rPr>
              <a:t>by </a:t>
            </a:r>
            <a:r>
              <a:rPr lang="en-US" sz="3200" b="1" dirty="0" smtClean="0">
                <a:solidFill>
                  <a:schemeClr val="tx2">
                    <a:lumMod val="60000"/>
                    <a:lumOff val="40000"/>
                  </a:schemeClr>
                </a:solidFill>
                <a:cs typeface="Arial" pitchFamily="34" charset="0"/>
              </a:rPr>
              <a:t>outsiders </a:t>
            </a:r>
            <a:r>
              <a:rPr lang="en-US" sz="3200" b="1" dirty="0">
                <a:solidFill>
                  <a:schemeClr val="tx2">
                    <a:lumMod val="60000"/>
                    <a:lumOff val="40000"/>
                  </a:schemeClr>
                </a:solidFill>
                <a:cs typeface="Arial" pitchFamily="34" charset="0"/>
              </a:rPr>
              <a:t>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Eskimos</a:t>
            </a:r>
            <a:r>
              <a:rPr lang="en-US" sz="3200" b="1" dirty="0">
                <a:solidFill>
                  <a:schemeClr val="tx2">
                    <a:lumMod val="60000"/>
                    <a:lumOff val="40000"/>
                  </a:schemeClr>
                </a:solidFill>
                <a:cs typeface="Arial" pitchFamily="34" charset="0"/>
              </a:rPr>
              <a:t>—also </a:t>
            </a:r>
            <a:r>
              <a:rPr lang="en-US" sz="3200" b="1" dirty="0" smtClean="0">
                <a:solidFill>
                  <a:schemeClr val="tx2">
                    <a:lumMod val="60000"/>
                    <a:lumOff val="40000"/>
                  </a:schemeClr>
                </a:solidFill>
                <a:cs typeface="Arial" pitchFamily="34" charset="0"/>
              </a:rPr>
              <a:t>reached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America </a:t>
            </a:r>
            <a:r>
              <a:rPr lang="en-US" sz="3200" b="1" dirty="0">
                <a:solidFill>
                  <a:schemeClr val="tx2">
                    <a:lumMod val="60000"/>
                    <a:lumOff val="40000"/>
                  </a:schemeClr>
                </a:solidFill>
                <a:cs typeface="Arial" pitchFamily="34" charset="0"/>
              </a:rPr>
              <a:t>from Asia, but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long </a:t>
            </a:r>
            <a:r>
              <a:rPr lang="en-US" sz="3200" b="1" dirty="0">
                <a:solidFill>
                  <a:schemeClr val="tx2">
                    <a:lumMod val="60000"/>
                    <a:lumOff val="40000"/>
                  </a:schemeClr>
                </a:solidFill>
                <a:cs typeface="Arial" pitchFamily="34" charset="0"/>
              </a:rPr>
              <a:t>after the land bridge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had </a:t>
            </a:r>
            <a:r>
              <a:rPr lang="en-US" sz="3200" b="1" dirty="0">
                <a:solidFill>
                  <a:schemeClr val="tx2">
                    <a:lumMod val="60000"/>
                    <a:lumOff val="40000"/>
                  </a:schemeClr>
                </a:solidFill>
                <a:cs typeface="Arial" pitchFamily="34" charset="0"/>
              </a:rPr>
              <a:t>closed.  The Inuit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crossed </a:t>
            </a:r>
            <a:r>
              <a:rPr lang="en-US" sz="3200" b="1" dirty="0">
                <a:solidFill>
                  <a:schemeClr val="tx2">
                    <a:lumMod val="60000"/>
                    <a:lumOff val="40000"/>
                  </a:schemeClr>
                </a:solidFill>
                <a:cs typeface="Arial" pitchFamily="34" charset="0"/>
              </a:rPr>
              <a:t>the frigid waters of the Bering Strait in boats between 6000 and 2000</a:t>
            </a:r>
            <a:r>
              <a:rPr lang="en-US" sz="2600" b="1" dirty="0">
                <a:solidFill>
                  <a:schemeClr val="tx2">
                    <a:lumMod val="60000"/>
                    <a:lumOff val="40000"/>
                  </a:schemeClr>
                </a:solidFill>
                <a:cs typeface="Arial" pitchFamily="34" charset="0"/>
              </a:rPr>
              <a:t>BCE</a:t>
            </a:r>
            <a:r>
              <a:rPr lang="en-US" sz="3200" b="1" dirty="0">
                <a:solidFill>
                  <a:schemeClr val="tx2">
                    <a:lumMod val="60000"/>
                    <a:lumOff val="40000"/>
                  </a:schemeClr>
                </a:solidFill>
                <a:cs typeface="Arial" pitchFamily="34" charset="0"/>
              </a:rPr>
              <a:t>. </a:t>
            </a:r>
            <a:r>
              <a:rPr lang="en-US" sz="3200" b="1" dirty="0">
                <a:solidFill>
                  <a:srgbClr val="000000"/>
                </a:solidFill>
                <a:cs typeface="Arial" pitchFamily="34" charset="0"/>
              </a:rPr>
              <a:t>Their DNA indicates that the Inuit are genetically unrelated to the other indigenous peoples of America. </a:t>
            </a:r>
          </a:p>
        </p:txBody>
      </p:sp>
      <p:pic>
        <p:nvPicPr>
          <p:cNvPr id="2" name="Picture 1" descr="Untitled-1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854328" y="1371600"/>
            <a:ext cx="4279133" cy="2286000"/>
          </a:xfrm>
          <a:prstGeom prst="rect">
            <a:avLst/>
          </a:prstGeom>
        </p:spPr>
      </p:pic>
    </p:spTree>
    <p:extLst>
      <p:ext uri="{BB962C8B-B14F-4D97-AF65-F5344CB8AC3E}">
        <p14:creationId xmlns:p14="http://schemas.microsoft.com/office/powerpoint/2010/main" val="1382939069"/>
      </p:ext>
    </p:extLst>
  </p:cSld>
  <p:clrMapOvr>
    <a:masterClrMapping/>
  </p:clrMapOvr>
  <p:transition advClick="0" advTm="7451">
    <p:fade/>
  </p:transition>
  <p:timing>
    <p:tnLst>
      <p:par>
        <p:cTn id="1" dur="indefinite" restart="never" nodeType="tmRoot"/>
      </p:par>
    </p:tnLst>
  </p:timing>
  <p:extLst mod="1"/>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rgbClr val="000000"/>
                </a:solidFill>
                <a:cs typeface="Arial" pitchFamily="34" charset="0"/>
              </a:rPr>
              <a:t>Archaeologists are also intrigued with ancient </a:t>
            </a:r>
            <a:r>
              <a:rPr lang="en-US" sz="3200" b="1" dirty="0" smtClean="0">
                <a:solidFill>
                  <a:srgbClr val="000000"/>
                </a:solidFill>
                <a:cs typeface="Arial" pitchFamily="34" charset="0"/>
              </a:rPr>
              <a:t>skeleton </a:t>
            </a:r>
            <a:r>
              <a:rPr lang="en-US" sz="3200" b="1" dirty="0">
                <a:solidFill>
                  <a:srgbClr val="000000"/>
                </a:solidFill>
                <a:cs typeface="Arial" pitchFamily="34" charset="0"/>
              </a:rPr>
              <a:t>remains found primarily in South America that do not fit the profile of the people who passed through Beringia</a:t>
            </a:r>
            <a:r>
              <a:rPr lang="en-US" sz="3200" b="1" dirty="0" smtClean="0">
                <a:solidFill>
                  <a:srgbClr val="000000"/>
                </a:solidFill>
                <a:cs typeface="Arial" pitchFamily="34" charset="0"/>
              </a:rPr>
              <a:t>.  </a:t>
            </a:r>
            <a:r>
              <a:rPr lang="en-US" sz="3200" b="1" dirty="0">
                <a:solidFill>
                  <a:schemeClr val="tx2">
                    <a:lumMod val="60000"/>
                    <a:lumOff val="40000"/>
                  </a:schemeClr>
                </a:solidFill>
                <a:cs typeface="Arial" pitchFamily="34" charset="0"/>
              </a:rPr>
              <a:t>DNA evidence suggests that there may have been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some </a:t>
            </a:r>
            <a:r>
              <a:rPr lang="en-US" sz="3200" b="1" dirty="0">
                <a:solidFill>
                  <a:schemeClr val="tx2">
                    <a:lumMod val="60000"/>
                    <a:lumOff val="40000"/>
                  </a:schemeClr>
                </a:solidFill>
                <a:cs typeface="Arial" pitchFamily="34" charset="0"/>
              </a:rPr>
              <a:t>migration to America from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Polynesian Islands of the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Pacific </a:t>
            </a:r>
            <a:r>
              <a:rPr lang="en-US" sz="3200" b="1" dirty="0">
                <a:solidFill>
                  <a:schemeClr val="tx2">
                    <a:lumMod val="60000"/>
                    <a:lumOff val="40000"/>
                  </a:schemeClr>
                </a:solidFill>
                <a:cs typeface="Arial" pitchFamily="34" charset="0"/>
              </a:rPr>
              <a:t>Ocean, possibly by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sailors </a:t>
            </a:r>
            <a:r>
              <a:rPr lang="en-US" sz="3200" b="1" dirty="0">
                <a:solidFill>
                  <a:schemeClr val="tx2">
                    <a:lumMod val="60000"/>
                    <a:lumOff val="40000"/>
                  </a:schemeClr>
                </a:solidFill>
                <a:cs typeface="Arial" pitchFamily="34" charset="0"/>
              </a:rPr>
              <a:t>who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were blown</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off </a:t>
            </a:r>
            <a:r>
              <a:rPr lang="en-US" sz="3200" b="1" dirty="0">
                <a:solidFill>
                  <a:schemeClr val="tx2">
                    <a:lumMod val="60000"/>
                    <a:lumOff val="40000"/>
                  </a:schemeClr>
                </a:solidFill>
                <a:cs typeface="Arial" pitchFamily="34" charset="0"/>
              </a:rPr>
              <a:t>course.</a:t>
            </a:r>
          </a:p>
        </p:txBody>
      </p:sp>
      <p:pic>
        <p:nvPicPr>
          <p:cNvPr id="3" name="Picture 2" descr="711ancientship.png"/>
          <p:cNvPicPr>
            <a:picLocks noChangeAspect="1"/>
          </p:cNvPicPr>
          <p:nvPr/>
        </p:nvPicPr>
        <p:blipFill>
          <a:blip r:embed="rId2">
            <a:extLst>
              <a:ext uri="{BEBA8EAE-BF5A-486C-A8C5-ECC9F3942E4B}">
                <a14:imgProps xmlns:a14="http://schemas.microsoft.com/office/drawing/2010/main">
                  <a14:imgLayer r:embed="rId3">
                    <a14:imgEffect>
                      <a14:sharpenSoften amount="65000"/>
                    </a14:imgEffect>
                    <a14:imgEffect>
                      <a14:colorTemperature colorTemp="3565"/>
                    </a14:imgEffect>
                    <a14:imgEffect>
                      <a14:saturation sat="104000"/>
                    </a14:imgEffect>
                  </a14:imgLayer>
                </a14:imgProps>
              </a:ext>
              <a:ext uri="{28A0092B-C50C-407E-A947-70E740481C1C}">
                <a14:useLocalDpi xmlns:a14="http://schemas.microsoft.com/office/drawing/2010/main"/>
              </a:ext>
            </a:extLst>
          </a:blip>
          <a:stretch>
            <a:fillRect/>
          </a:stretch>
        </p:blipFill>
        <p:spPr>
          <a:xfrm>
            <a:off x="3200400" y="2819400"/>
            <a:ext cx="5562600" cy="3522980"/>
          </a:xfrm>
          <a:prstGeom prst="rect">
            <a:avLst/>
          </a:prstGeom>
        </p:spPr>
      </p:pic>
    </p:spTree>
    <p:extLst>
      <p:ext uri="{BB962C8B-B14F-4D97-AF65-F5344CB8AC3E}">
        <p14:creationId xmlns:p14="http://schemas.microsoft.com/office/powerpoint/2010/main" val="323808177"/>
      </p:ext>
    </p:extLst>
  </p:cSld>
  <p:clrMapOvr>
    <a:masterClrMapping/>
  </p:clrMapOvr>
  <p:transition advClick="0" advTm="11631">
    <p:fade/>
  </p:transition>
  <p:timing>
    <p:tnLst>
      <p:par>
        <p:cTn id="1" dur="indefinite" restart="never" nodeType="tmRoot"/>
      </p:par>
    </p:tnLst>
  </p:timing>
  <p:extLst mod="1"/>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Archaeologists are also intrigued with ancient </a:t>
            </a:r>
            <a:r>
              <a:rPr lang="en-US" sz="3200" b="1" dirty="0" smtClean="0">
                <a:solidFill>
                  <a:schemeClr val="tx2">
                    <a:lumMod val="60000"/>
                    <a:lumOff val="40000"/>
                  </a:schemeClr>
                </a:solidFill>
                <a:cs typeface="Arial" pitchFamily="34" charset="0"/>
              </a:rPr>
              <a:t>skeleton </a:t>
            </a:r>
            <a:r>
              <a:rPr lang="en-US" sz="3200" b="1" dirty="0">
                <a:solidFill>
                  <a:schemeClr val="tx2">
                    <a:lumMod val="60000"/>
                    <a:lumOff val="40000"/>
                  </a:schemeClr>
                </a:solidFill>
                <a:cs typeface="Arial" pitchFamily="34" charset="0"/>
              </a:rPr>
              <a:t>remains found primarily in South America that do not fit the profile of the people who passed through Beringia</a:t>
            </a:r>
            <a:r>
              <a:rPr lang="en-US" sz="3200" b="1" dirty="0" smtClean="0">
                <a:solidFill>
                  <a:schemeClr val="tx2">
                    <a:lumMod val="60000"/>
                    <a:lumOff val="40000"/>
                  </a:schemeClr>
                </a:solidFill>
                <a:cs typeface="Arial" pitchFamily="34" charset="0"/>
              </a:rPr>
              <a:t>.  </a:t>
            </a:r>
            <a:r>
              <a:rPr lang="en-US" sz="3200" b="1" dirty="0">
                <a:solidFill>
                  <a:srgbClr val="000000"/>
                </a:solidFill>
                <a:cs typeface="Arial" pitchFamily="34" charset="0"/>
              </a:rPr>
              <a:t>DNA evidence suggests that there may have been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some </a:t>
            </a:r>
            <a:r>
              <a:rPr lang="en-US" sz="3200" b="1" dirty="0">
                <a:solidFill>
                  <a:srgbClr val="000000"/>
                </a:solidFill>
                <a:cs typeface="Arial" pitchFamily="34" charset="0"/>
              </a:rPr>
              <a:t>migration to America from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Polynesian Islands of the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Pacific </a:t>
            </a:r>
            <a:r>
              <a:rPr lang="en-US" sz="3200" b="1" dirty="0">
                <a:solidFill>
                  <a:srgbClr val="000000"/>
                </a:solidFill>
                <a:cs typeface="Arial" pitchFamily="34" charset="0"/>
              </a:rPr>
              <a:t>Ocean, possibly by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a:solidFill>
                  <a:srgbClr val="000000"/>
                </a:solidFill>
                <a:cs typeface="Arial" pitchFamily="34" charset="0"/>
              </a:rPr>
              <a:t>sailors who </a:t>
            </a:r>
            <a:br>
              <a:rPr lang="en-US" sz="3200" b="1" dirty="0">
                <a:solidFill>
                  <a:srgbClr val="000000"/>
                </a:solidFill>
                <a:cs typeface="Arial" pitchFamily="34" charset="0"/>
              </a:rPr>
            </a:br>
            <a:r>
              <a:rPr lang="en-US" sz="3200" b="1" dirty="0">
                <a:solidFill>
                  <a:srgbClr val="000000"/>
                </a:solidFill>
                <a:cs typeface="Arial" pitchFamily="34" charset="0"/>
              </a:rPr>
              <a:t>were blown</a:t>
            </a:r>
            <a:br>
              <a:rPr lang="en-US" sz="3200" b="1" dirty="0">
                <a:solidFill>
                  <a:srgbClr val="000000"/>
                </a:solidFill>
                <a:cs typeface="Arial" pitchFamily="34" charset="0"/>
              </a:rPr>
            </a:br>
            <a:r>
              <a:rPr lang="en-US" sz="3200" b="1" dirty="0" smtClean="0">
                <a:solidFill>
                  <a:srgbClr val="000000"/>
                </a:solidFill>
                <a:cs typeface="Arial" pitchFamily="34" charset="0"/>
              </a:rPr>
              <a:t>off </a:t>
            </a:r>
            <a:r>
              <a:rPr lang="en-US" sz="3200" b="1" dirty="0">
                <a:solidFill>
                  <a:srgbClr val="000000"/>
                </a:solidFill>
                <a:cs typeface="Arial" pitchFamily="34" charset="0"/>
              </a:rPr>
              <a:t>course.</a:t>
            </a:r>
          </a:p>
        </p:txBody>
      </p:sp>
      <p:pic>
        <p:nvPicPr>
          <p:cNvPr id="3" name="Picture 2" descr="711ancientship.png"/>
          <p:cNvPicPr>
            <a:picLocks noChangeAspect="1"/>
          </p:cNvPicPr>
          <p:nvPr/>
        </p:nvPicPr>
        <p:blipFill>
          <a:blip r:embed="rId2">
            <a:extLst>
              <a:ext uri="{BEBA8EAE-BF5A-486C-A8C5-ECC9F3942E4B}">
                <a14:imgProps xmlns:a14="http://schemas.microsoft.com/office/drawing/2010/main">
                  <a14:imgLayer r:embed="rId3">
                    <a14:imgEffect>
                      <a14:sharpenSoften amount="65000"/>
                    </a14:imgEffect>
                    <a14:imgEffect>
                      <a14:colorTemperature colorTemp="3565"/>
                    </a14:imgEffect>
                    <a14:imgEffect>
                      <a14:saturation sat="104000"/>
                    </a14:imgEffect>
                  </a14:imgLayer>
                </a14:imgProps>
              </a:ext>
              <a:ext uri="{28A0092B-C50C-407E-A947-70E740481C1C}">
                <a14:useLocalDpi xmlns:a14="http://schemas.microsoft.com/office/drawing/2010/main"/>
              </a:ext>
            </a:extLst>
          </a:blip>
          <a:stretch>
            <a:fillRect/>
          </a:stretch>
        </p:blipFill>
        <p:spPr>
          <a:xfrm>
            <a:off x="3200400" y="2819400"/>
            <a:ext cx="5562600" cy="3522980"/>
          </a:xfrm>
          <a:prstGeom prst="rect">
            <a:avLst/>
          </a:prstGeom>
        </p:spPr>
      </p:pic>
    </p:spTree>
    <p:extLst>
      <p:ext uri="{BB962C8B-B14F-4D97-AF65-F5344CB8AC3E}">
        <p14:creationId xmlns:p14="http://schemas.microsoft.com/office/powerpoint/2010/main" val="1162606114"/>
      </p:ext>
    </p:extLst>
  </p:cSld>
  <p:clrMapOvr>
    <a:masterClrMapping/>
  </p:clrMapOvr>
  <p:transition advClick="0" advTm="10159">
    <p:fade/>
  </p:transition>
  <p:timing>
    <p:tnLst>
      <p:par>
        <p:cTn id="1" dur="indefinite" restart="never" nodeType="tmRoot"/>
      </p:par>
    </p:tnLst>
  </p:timing>
  <p:extLst mod="1"/>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82000" cy="6001642"/>
          </a:xfrm>
          <a:prstGeom prst="rect">
            <a:avLst/>
          </a:prstGeom>
          <a:ln>
            <a:noFill/>
          </a:ln>
        </p:spPr>
        <p:txBody>
          <a:bodyPr wrap="square">
            <a:spAutoFit/>
          </a:bodyPr>
          <a:lstStyle/>
          <a:p>
            <a:r>
              <a:rPr lang="en-US" sz="3200" b="1" dirty="0">
                <a:solidFill>
                  <a:srgbClr val="000000"/>
                </a:solidFill>
                <a:cs typeface="Arial" pitchFamily="34" charset="0"/>
              </a:rPr>
              <a:t>In 1947, adventurer Thor Heyerdahl constructed a raft using ancient technology.  </a:t>
            </a:r>
            <a:r>
              <a:rPr lang="en-US" sz="3200" b="1" dirty="0">
                <a:solidFill>
                  <a:schemeClr val="tx2">
                    <a:lumMod val="60000"/>
                    <a:lumOff val="40000"/>
                  </a:schemeClr>
                </a:solidFill>
                <a:cs typeface="Arial" pitchFamily="34" charset="0"/>
              </a:rPr>
              <a:t>Heyerdahl and a crew of six sailed 3770 miles on the </a:t>
            </a:r>
            <a:r>
              <a:rPr lang="en-US" sz="3200" b="1" dirty="0" err="1">
                <a:solidFill>
                  <a:schemeClr val="tx2">
                    <a:lumMod val="60000"/>
                    <a:lumOff val="40000"/>
                  </a:schemeClr>
                </a:solidFill>
                <a:cs typeface="Arial" pitchFamily="34" charset="0"/>
              </a:rPr>
              <a:t>Kon-Tiki</a:t>
            </a:r>
            <a:r>
              <a:rPr lang="en-US" sz="3200" b="1" dirty="0">
                <a:solidFill>
                  <a:schemeClr val="tx2">
                    <a:lumMod val="60000"/>
                    <a:lumOff val="40000"/>
                  </a:schemeClr>
                </a:solidFill>
                <a:cs typeface="Arial" pitchFamily="34" charset="0"/>
              </a:rPr>
              <a:t>, named for an Inca god.  Their 97-day journey took them across the </a:t>
            </a:r>
            <a:r>
              <a:rPr lang="en-US" sz="3200" b="1" dirty="0" smtClean="0">
                <a:solidFill>
                  <a:schemeClr val="tx2">
                    <a:lumMod val="60000"/>
                    <a:lumOff val="40000"/>
                  </a:schemeClr>
                </a:solidFill>
                <a:cs typeface="Arial" pitchFamily="34" charset="0"/>
              </a:rPr>
              <a:t>Pacific </a:t>
            </a:r>
            <a:r>
              <a:rPr lang="en-US" sz="3200" b="1" dirty="0">
                <a:solidFill>
                  <a:schemeClr val="tx2">
                    <a:lumMod val="60000"/>
                    <a:lumOff val="40000"/>
                  </a:schemeClr>
                </a:solidFill>
                <a:cs typeface="Arial" pitchFamily="34" charset="0"/>
              </a:rPr>
              <a:t>from Peru to the </a:t>
            </a:r>
            <a:r>
              <a:rPr lang="en-US" sz="3200" b="1" dirty="0" smtClean="0">
                <a:solidFill>
                  <a:schemeClr val="tx2">
                    <a:lumMod val="60000"/>
                    <a:lumOff val="40000"/>
                  </a:schemeClr>
                </a:solidFill>
                <a:cs typeface="Arial" pitchFamily="34" charset="0"/>
              </a:rPr>
              <a:t>island </a:t>
            </a:r>
            <a:r>
              <a:rPr lang="en-US" sz="3200" b="1" dirty="0">
                <a:solidFill>
                  <a:schemeClr val="tx2">
                    <a:lumMod val="60000"/>
                    <a:lumOff val="40000"/>
                  </a:schemeClr>
                </a:solidFill>
                <a:cs typeface="Arial" pitchFamily="34" charset="0"/>
              </a:rPr>
              <a:t>of </a:t>
            </a:r>
            <a:r>
              <a:rPr lang="en-US" sz="3200" b="1" dirty="0" err="1">
                <a:solidFill>
                  <a:schemeClr val="tx2">
                    <a:lumMod val="60000"/>
                    <a:lumOff val="40000"/>
                  </a:schemeClr>
                </a:solidFill>
                <a:cs typeface="Arial" pitchFamily="34" charset="0"/>
              </a:rPr>
              <a:t>Puka</a:t>
            </a:r>
            <a:r>
              <a:rPr lang="en-US" sz="3200" b="1" dirty="0">
                <a:solidFill>
                  <a:schemeClr val="tx2">
                    <a:lumMod val="60000"/>
                    <a:lumOff val="40000"/>
                  </a:schemeClr>
                </a:solidFill>
                <a:cs typeface="Arial" pitchFamily="34" charset="0"/>
              </a:rPr>
              <a:t> </a:t>
            </a:r>
            <a:r>
              <a:rPr lang="en-US" sz="3200" b="1" dirty="0" err="1">
                <a:solidFill>
                  <a:schemeClr val="tx2">
                    <a:lumMod val="60000"/>
                    <a:lumOff val="40000"/>
                  </a:schemeClr>
                </a:solidFill>
                <a:cs typeface="Arial" pitchFamily="34" charset="0"/>
              </a:rPr>
              <a:t>Puka</a:t>
            </a:r>
            <a:r>
              <a:rPr lang="en-US" sz="3200" b="1" dirty="0">
                <a:solidFill>
                  <a:schemeClr val="tx2">
                    <a:lumMod val="60000"/>
                    <a:lumOff val="40000"/>
                  </a:schemeClr>
                </a:solidFill>
                <a:cs typeface="Arial" pitchFamily="34" charset="0"/>
              </a:rPr>
              <a: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Heyerdahl’s </a:t>
            </a:r>
            <a:r>
              <a:rPr lang="en-US" sz="3200" b="1" dirty="0">
                <a:solidFill>
                  <a:schemeClr val="tx2">
                    <a:lumMod val="60000"/>
                    <a:lumOff val="40000"/>
                  </a:schemeClr>
                </a:solidFill>
                <a:cs typeface="Arial" pitchFamily="34" charset="0"/>
              </a:rPr>
              <a:t>voyage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proved </a:t>
            </a:r>
            <a:r>
              <a:rPr lang="en-US" sz="3200" b="1" dirty="0">
                <a:solidFill>
                  <a:schemeClr val="tx2">
                    <a:lumMod val="60000"/>
                    <a:lumOff val="40000"/>
                  </a:schemeClr>
                </a:solidFill>
                <a:cs typeface="Arial" pitchFamily="34" charset="0"/>
              </a:rPr>
              <a:t>that it was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possible </a:t>
            </a:r>
            <a:r>
              <a:rPr lang="en-US" sz="3200" b="1" dirty="0">
                <a:solidFill>
                  <a:schemeClr val="tx2">
                    <a:lumMod val="60000"/>
                    <a:lumOff val="40000"/>
                  </a:schemeClr>
                </a:solidFill>
                <a:cs typeface="Arial" pitchFamily="34" charset="0"/>
              </a:rPr>
              <a:t>for ancient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sailors </a:t>
            </a:r>
            <a:r>
              <a:rPr lang="en-US" sz="3200" b="1" dirty="0">
                <a:solidFill>
                  <a:schemeClr val="tx2">
                    <a:lumMod val="60000"/>
                    <a:lumOff val="40000"/>
                  </a:schemeClr>
                </a:solidFill>
                <a:cs typeface="Arial" pitchFamily="34" charset="0"/>
              </a:rPr>
              <a:t>to travel the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Pacific Ocean</a:t>
            </a:r>
            <a:r>
              <a:rPr lang="en-US" sz="3200" b="1" dirty="0">
                <a:solidFill>
                  <a:schemeClr val="tx2">
                    <a:lumMod val="60000"/>
                    <a:lumOff val="40000"/>
                  </a:schemeClr>
                </a:solidFill>
                <a:cs typeface="Arial" pitchFamily="34" charset="0"/>
              </a:rPr>
              <a:t>, but not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that </a:t>
            </a:r>
            <a:r>
              <a:rPr lang="en-US" sz="3200" b="1" dirty="0">
                <a:solidFill>
                  <a:schemeClr val="tx2">
                    <a:lumMod val="60000"/>
                    <a:lumOff val="40000"/>
                  </a:schemeClr>
                </a:solidFill>
                <a:cs typeface="Arial" pitchFamily="34" charset="0"/>
              </a:rPr>
              <a:t>it actually occurred.</a:t>
            </a:r>
          </a:p>
        </p:txBody>
      </p:sp>
      <p:pic>
        <p:nvPicPr>
          <p:cNvPr id="2" name="Picture 1"/>
          <p:cNvPicPr>
            <a:picLocks noChangeAspect="1"/>
          </p:cNvPicPr>
          <p:nvPr/>
        </p:nvPicPr>
        <p:blipFill>
          <a:blip r:embed="rId2"/>
          <a:stretch>
            <a:fillRect/>
          </a:stretch>
        </p:blipFill>
        <p:spPr>
          <a:xfrm>
            <a:off x="4632512" y="3091688"/>
            <a:ext cx="3901888" cy="3537712"/>
          </a:xfrm>
          <a:prstGeom prst="rect">
            <a:avLst/>
          </a:prstGeom>
          <a:effectLst>
            <a:softEdge rad="152400"/>
          </a:effectLst>
        </p:spPr>
      </p:pic>
    </p:spTree>
    <p:extLst>
      <p:ext uri="{BB962C8B-B14F-4D97-AF65-F5344CB8AC3E}">
        <p14:creationId xmlns:p14="http://schemas.microsoft.com/office/powerpoint/2010/main" val="3032926694"/>
      </p:ext>
    </p:extLst>
  </p:cSld>
  <p:clrMapOvr>
    <a:masterClrMapping/>
  </p:clrMapOvr>
  <p:transition advClick="0" advTm="7275">
    <p:fade/>
  </p:transition>
  <p:timing>
    <p:tnLst>
      <p:par>
        <p:cTn id="1" dur="indefinite" restart="never" nodeType="tmRoot"/>
      </p:par>
    </p:tnLst>
  </p:timing>
  <p:extLst mod="1"/>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82000" cy="6001642"/>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In 1947, adventurer Thor Heyerdahl constructed a raft using ancient technology.  </a:t>
            </a:r>
            <a:r>
              <a:rPr lang="en-US" sz="3200" b="1" dirty="0">
                <a:solidFill>
                  <a:srgbClr val="000000"/>
                </a:solidFill>
                <a:cs typeface="Arial" pitchFamily="34" charset="0"/>
              </a:rPr>
              <a:t>Heyerdahl and a crew of six sailed 3770 miles on the </a:t>
            </a:r>
            <a:r>
              <a:rPr lang="en-US" sz="3200" b="1" dirty="0" err="1">
                <a:solidFill>
                  <a:srgbClr val="000000"/>
                </a:solidFill>
                <a:cs typeface="Arial" pitchFamily="34" charset="0"/>
              </a:rPr>
              <a:t>Kon-Tiki</a:t>
            </a:r>
            <a:r>
              <a:rPr lang="en-US" sz="3200" b="1" dirty="0">
                <a:solidFill>
                  <a:srgbClr val="000000"/>
                </a:solidFill>
                <a:cs typeface="Arial" pitchFamily="34" charset="0"/>
              </a:rPr>
              <a:t>, named for an Inca god.</a:t>
            </a:r>
            <a:r>
              <a:rPr lang="en-US" sz="3200" b="1" dirty="0">
                <a:solidFill>
                  <a:schemeClr val="tx2">
                    <a:lumMod val="60000"/>
                    <a:lumOff val="40000"/>
                  </a:schemeClr>
                </a:solidFill>
                <a:cs typeface="Arial" pitchFamily="34" charset="0"/>
              </a:rPr>
              <a:t>  Their 97-day journey took them across the </a:t>
            </a:r>
            <a:r>
              <a:rPr lang="en-US" sz="3200" b="1" dirty="0" smtClean="0">
                <a:solidFill>
                  <a:schemeClr val="tx2">
                    <a:lumMod val="60000"/>
                    <a:lumOff val="40000"/>
                  </a:schemeClr>
                </a:solidFill>
                <a:cs typeface="Arial" pitchFamily="34" charset="0"/>
              </a:rPr>
              <a:t>Pacific </a:t>
            </a:r>
            <a:r>
              <a:rPr lang="en-US" sz="3200" b="1" dirty="0">
                <a:solidFill>
                  <a:schemeClr val="tx2">
                    <a:lumMod val="60000"/>
                    <a:lumOff val="40000"/>
                  </a:schemeClr>
                </a:solidFill>
                <a:cs typeface="Arial" pitchFamily="34" charset="0"/>
              </a:rPr>
              <a:t>from Peru to the </a:t>
            </a:r>
            <a:r>
              <a:rPr lang="en-US" sz="3200" b="1" dirty="0" smtClean="0">
                <a:solidFill>
                  <a:schemeClr val="tx2">
                    <a:lumMod val="60000"/>
                    <a:lumOff val="40000"/>
                  </a:schemeClr>
                </a:solidFill>
                <a:cs typeface="Arial" pitchFamily="34" charset="0"/>
              </a:rPr>
              <a:t>island </a:t>
            </a:r>
            <a:r>
              <a:rPr lang="en-US" sz="3200" b="1" dirty="0">
                <a:solidFill>
                  <a:schemeClr val="tx2">
                    <a:lumMod val="60000"/>
                    <a:lumOff val="40000"/>
                  </a:schemeClr>
                </a:solidFill>
                <a:cs typeface="Arial" pitchFamily="34" charset="0"/>
              </a:rPr>
              <a:t>of </a:t>
            </a:r>
            <a:r>
              <a:rPr lang="en-US" sz="3200" b="1" dirty="0" err="1">
                <a:solidFill>
                  <a:schemeClr val="tx2">
                    <a:lumMod val="60000"/>
                    <a:lumOff val="40000"/>
                  </a:schemeClr>
                </a:solidFill>
                <a:cs typeface="Arial" pitchFamily="34" charset="0"/>
              </a:rPr>
              <a:t>Puka</a:t>
            </a:r>
            <a:r>
              <a:rPr lang="en-US" sz="3200" b="1" dirty="0">
                <a:solidFill>
                  <a:schemeClr val="tx2">
                    <a:lumMod val="60000"/>
                    <a:lumOff val="40000"/>
                  </a:schemeClr>
                </a:solidFill>
                <a:cs typeface="Arial" pitchFamily="34" charset="0"/>
              </a:rPr>
              <a:t> </a:t>
            </a:r>
            <a:r>
              <a:rPr lang="en-US" sz="3200" b="1" dirty="0" err="1">
                <a:solidFill>
                  <a:schemeClr val="tx2">
                    <a:lumMod val="60000"/>
                    <a:lumOff val="40000"/>
                  </a:schemeClr>
                </a:solidFill>
                <a:cs typeface="Arial" pitchFamily="34" charset="0"/>
              </a:rPr>
              <a:t>Puka</a:t>
            </a:r>
            <a:r>
              <a:rPr lang="en-US" sz="3200" b="1" dirty="0">
                <a:solidFill>
                  <a:schemeClr val="tx2">
                    <a:lumMod val="60000"/>
                    <a:lumOff val="40000"/>
                  </a:schemeClr>
                </a:solidFill>
                <a:cs typeface="Arial" pitchFamily="34" charset="0"/>
              </a:rPr>
              <a: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Heyerdahl’s </a:t>
            </a:r>
            <a:r>
              <a:rPr lang="en-US" sz="3200" b="1" dirty="0">
                <a:solidFill>
                  <a:schemeClr val="tx2">
                    <a:lumMod val="60000"/>
                    <a:lumOff val="40000"/>
                  </a:schemeClr>
                </a:solidFill>
                <a:cs typeface="Arial" pitchFamily="34" charset="0"/>
              </a:rPr>
              <a:t>voyage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proved </a:t>
            </a:r>
            <a:r>
              <a:rPr lang="en-US" sz="3200" b="1" dirty="0">
                <a:solidFill>
                  <a:schemeClr val="tx2">
                    <a:lumMod val="60000"/>
                    <a:lumOff val="40000"/>
                  </a:schemeClr>
                </a:solidFill>
                <a:cs typeface="Arial" pitchFamily="34" charset="0"/>
              </a:rPr>
              <a:t>that it was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possible </a:t>
            </a:r>
            <a:r>
              <a:rPr lang="en-US" sz="3200" b="1" dirty="0">
                <a:solidFill>
                  <a:schemeClr val="tx2">
                    <a:lumMod val="60000"/>
                    <a:lumOff val="40000"/>
                  </a:schemeClr>
                </a:solidFill>
                <a:cs typeface="Arial" pitchFamily="34" charset="0"/>
              </a:rPr>
              <a:t>for ancient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sailors </a:t>
            </a:r>
            <a:r>
              <a:rPr lang="en-US" sz="3200" b="1" dirty="0">
                <a:solidFill>
                  <a:schemeClr val="tx2">
                    <a:lumMod val="60000"/>
                    <a:lumOff val="40000"/>
                  </a:schemeClr>
                </a:solidFill>
                <a:cs typeface="Arial" pitchFamily="34" charset="0"/>
              </a:rPr>
              <a:t>to travel the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Pacific Ocean</a:t>
            </a:r>
            <a:r>
              <a:rPr lang="en-US" sz="3200" b="1" dirty="0">
                <a:solidFill>
                  <a:schemeClr val="tx2">
                    <a:lumMod val="60000"/>
                    <a:lumOff val="40000"/>
                  </a:schemeClr>
                </a:solidFill>
                <a:cs typeface="Arial" pitchFamily="34" charset="0"/>
              </a:rPr>
              <a:t>, but not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that </a:t>
            </a:r>
            <a:r>
              <a:rPr lang="en-US" sz="3200" b="1" dirty="0">
                <a:solidFill>
                  <a:schemeClr val="tx2">
                    <a:lumMod val="60000"/>
                    <a:lumOff val="40000"/>
                  </a:schemeClr>
                </a:solidFill>
                <a:cs typeface="Arial" pitchFamily="34" charset="0"/>
              </a:rPr>
              <a:t>it actually occurred.</a:t>
            </a:r>
          </a:p>
        </p:txBody>
      </p:sp>
      <p:pic>
        <p:nvPicPr>
          <p:cNvPr id="2" name="Picture 1"/>
          <p:cNvPicPr>
            <a:picLocks noChangeAspect="1"/>
          </p:cNvPicPr>
          <p:nvPr/>
        </p:nvPicPr>
        <p:blipFill>
          <a:blip r:embed="rId2"/>
          <a:stretch>
            <a:fillRect/>
          </a:stretch>
        </p:blipFill>
        <p:spPr>
          <a:xfrm>
            <a:off x="4632512" y="3091688"/>
            <a:ext cx="3901888" cy="3537712"/>
          </a:xfrm>
          <a:prstGeom prst="rect">
            <a:avLst/>
          </a:prstGeom>
          <a:effectLst>
            <a:softEdge rad="152400"/>
          </a:effectLst>
        </p:spPr>
      </p:pic>
    </p:spTree>
    <p:extLst>
      <p:ext uri="{BB962C8B-B14F-4D97-AF65-F5344CB8AC3E}">
        <p14:creationId xmlns:p14="http://schemas.microsoft.com/office/powerpoint/2010/main" val="2409813914"/>
      </p:ext>
    </p:extLst>
  </p:cSld>
  <p:clrMapOvr>
    <a:masterClrMapping/>
  </p:clrMapOvr>
  <p:transition advClick="0" advTm="8638">
    <p:fade/>
  </p:transition>
  <p:timing>
    <p:tnLst>
      <p:par>
        <p:cTn id="1" dur="indefinite" restart="never" nodeType="tmRoot"/>
      </p:par>
    </p:tnLst>
  </p:timing>
  <p:extLst mod="1"/>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82000" cy="6001642"/>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In 1947, adventurer Thor Heyerdahl constructed a raft using ancient technology.  Heyerdahl and a crew of six sailed 3770 miles on the </a:t>
            </a:r>
            <a:r>
              <a:rPr lang="en-US" sz="3200" b="1" dirty="0" err="1">
                <a:solidFill>
                  <a:schemeClr val="tx2">
                    <a:lumMod val="60000"/>
                    <a:lumOff val="40000"/>
                  </a:schemeClr>
                </a:solidFill>
                <a:cs typeface="Arial" pitchFamily="34" charset="0"/>
              </a:rPr>
              <a:t>Kon-Tiki</a:t>
            </a:r>
            <a:r>
              <a:rPr lang="en-US" sz="3200" b="1" dirty="0">
                <a:solidFill>
                  <a:schemeClr val="tx2">
                    <a:lumMod val="60000"/>
                    <a:lumOff val="40000"/>
                  </a:schemeClr>
                </a:solidFill>
                <a:cs typeface="Arial" pitchFamily="34" charset="0"/>
              </a:rPr>
              <a:t>, named for an Inca god.  </a:t>
            </a:r>
            <a:r>
              <a:rPr lang="en-US" sz="3200" b="1" dirty="0">
                <a:solidFill>
                  <a:srgbClr val="000000"/>
                </a:solidFill>
                <a:cs typeface="Arial" pitchFamily="34" charset="0"/>
              </a:rPr>
              <a:t>Their 97-day journey took them across the </a:t>
            </a:r>
            <a:r>
              <a:rPr lang="en-US" sz="3200" b="1" dirty="0" smtClean="0">
                <a:solidFill>
                  <a:srgbClr val="000000"/>
                </a:solidFill>
                <a:cs typeface="Arial" pitchFamily="34" charset="0"/>
              </a:rPr>
              <a:t>Pacific </a:t>
            </a:r>
            <a:r>
              <a:rPr lang="en-US" sz="3200" b="1" dirty="0">
                <a:solidFill>
                  <a:srgbClr val="000000"/>
                </a:solidFill>
                <a:cs typeface="Arial" pitchFamily="34" charset="0"/>
              </a:rPr>
              <a:t>from Peru to the </a:t>
            </a:r>
            <a:r>
              <a:rPr lang="en-US" sz="3200" b="1" dirty="0" smtClean="0">
                <a:solidFill>
                  <a:srgbClr val="000000"/>
                </a:solidFill>
                <a:cs typeface="Arial" pitchFamily="34" charset="0"/>
              </a:rPr>
              <a:t>island </a:t>
            </a:r>
            <a:r>
              <a:rPr lang="en-US" sz="3200" b="1" dirty="0">
                <a:solidFill>
                  <a:srgbClr val="000000"/>
                </a:solidFill>
                <a:cs typeface="Arial" pitchFamily="34" charset="0"/>
              </a:rPr>
              <a:t>of </a:t>
            </a:r>
            <a:r>
              <a:rPr lang="en-US" sz="3200" b="1" dirty="0" err="1">
                <a:solidFill>
                  <a:srgbClr val="000000"/>
                </a:solidFill>
                <a:cs typeface="Arial" pitchFamily="34" charset="0"/>
              </a:rPr>
              <a:t>Puka</a:t>
            </a:r>
            <a:r>
              <a:rPr lang="en-US" sz="3200" b="1" dirty="0">
                <a:solidFill>
                  <a:srgbClr val="000000"/>
                </a:solidFill>
                <a:cs typeface="Arial" pitchFamily="34" charset="0"/>
              </a:rPr>
              <a:t> </a:t>
            </a:r>
            <a:r>
              <a:rPr lang="en-US" sz="3200" b="1" dirty="0" err="1">
                <a:solidFill>
                  <a:srgbClr val="000000"/>
                </a:solidFill>
                <a:cs typeface="Arial" pitchFamily="34" charset="0"/>
              </a:rPr>
              <a:t>Puka</a:t>
            </a:r>
            <a:r>
              <a:rPr lang="en-US" sz="3200" b="1" dirty="0">
                <a:solidFill>
                  <a:srgbClr val="000000"/>
                </a:solidFill>
                <a:cs typeface="Arial" pitchFamily="34" charset="0"/>
              </a:rPr>
              <a: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chemeClr val="tx2">
                    <a:lumMod val="60000"/>
                    <a:lumOff val="40000"/>
                  </a:schemeClr>
                </a:solidFill>
                <a:cs typeface="Arial" pitchFamily="34" charset="0"/>
              </a:rPr>
              <a:t>Heyerdahl’s </a:t>
            </a:r>
            <a:r>
              <a:rPr lang="en-US" sz="3200" b="1" dirty="0">
                <a:solidFill>
                  <a:schemeClr val="tx2">
                    <a:lumMod val="60000"/>
                    <a:lumOff val="40000"/>
                  </a:schemeClr>
                </a:solidFill>
                <a:cs typeface="Arial" pitchFamily="34" charset="0"/>
              </a:rPr>
              <a:t>voyage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proved </a:t>
            </a:r>
            <a:r>
              <a:rPr lang="en-US" sz="3200" b="1" dirty="0">
                <a:solidFill>
                  <a:schemeClr val="tx2">
                    <a:lumMod val="60000"/>
                    <a:lumOff val="40000"/>
                  </a:schemeClr>
                </a:solidFill>
                <a:cs typeface="Arial" pitchFamily="34" charset="0"/>
              </a:rPr>
              <a:t>that it was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possible </a:t>
            </a:r>
            <a:r>
              <a:rPr lang="en-US" sz="3200" b="1" dirty="0">
                <a:solidFill>
                  <a:schemeClr val="tx2">
                    <a:lumMod val="60000"/>
                    <a:lumOff val="40000"/>
                  </a:schemeClr>
                </a:solidFill>
                <a:cs typeface="Arial" pitchFamily="34" charset="0"/>
              </a:rPr>
              <a:t>for ancient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sailors </a:t>
            </a:r>
            <a:r>
              <a:rPr lang="en-US" sz="3200" b="1" dirty="0">
                <a:solidFill>
                  <a:schemeClr val="tx2">
                    <a:lumMod val="60000"/>
                    <a:lumOff val="40000"/>
                  </a:schemeClr>
                </a:solidFill>
                <a:cs typeface="Arial" pitchFamily="34" charset="0"/>
              </a:rPr>
              <a:t>to travel the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Pacific Ocean</a:t>
            </a:r>
            <a:r>
              <a:rPr lang="en-US" sz="3200" b="1" dirty="0">
                <a:solidFill>
                  <a:schemeClr val="tx2">
                    <a:lumMod val="60000"/>
                    <a:lumOff val="40000"/>
                  </a:schemeClr>
                </a:solidFill>
                <a:cs typeface="Arial" pitchFamily="34" charset="0"/>
              </a:rPr>
              <a:t>, but not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that </a:t>
            </a:r>
            <a:r>
              <a:rPr lang="en-US" sz="3200" b="1" dirty="0">
                <a:solidFill>
                  <a:schemeClr val="tx2">
                    <a:lumMod val="60000"/>
                    <a:lumOff val="40000"/>
                  </a:schemeClr>
                </a:solidFill>
                <a:cs typeface="Arial" pitchFamily="34" charset="0"/>
              </a:rPr>
              <a:t>it actually occurred.</a:t>
            </a:r>
          </a:p>
        </p:txBody>
      </p:sp>
      <p:pic>
        <p:nvPicPr>
          <p:cNvPr id="2" name="Picture 1"/>
          <p:cNvPicPr>
            <a:picLocks noChangeAspect="1"/>
          </p:cNvPicPr>
          <p:nvPr/>
        </p:nvPicPr>
        <p:blipFill>
          <a:blip r:embed="rId2"/>
          <a:stretch>
            <a:fillRect/>
          </a:stretch>
        </p:blipFill>
        <p:spPr>
          <a:xfrm>
            <a:off x="4632512" y="3091688"/>
            <a:ext cx="3901888" cy="3537712"/>
          </a:xfrm>
          <a:prstGeom prst="rect">
            <a:avLst/>
          </a:prstGeom>
          <a:effectLst>
            <a:softEdge rad="152400"/>
          </a:effectLst>
        </p:spPr>
      </p:pic>
    </p:spTree>
    <p:extLst>
      <p:ext uri="{BB962C8B-B14F-4D97-AF65-F5344CB8AC3E}">
        <p14:creationId xmlns:p14="http://schemas.microsoft.com/office/powerpoint/2010/main" val="1508697585"/>
      </p:ext>
    </p:extLst>
  </p:cSld>
  <p:clrMapOvr>
    <a:masterClrMapping/>
  </p:clrMapOvr>
  <p:transition advClick="0" advTm="6591">
    <p:fade/>
  </p:transition>
  <p:timing>
    <p:tnLst>
      <p:par>
        <p:cTn id="1" dur="indefinite" restart="never" nodeType="tmRoot"/>
      </p:par>
    </p:tnLst>
  </p:timing>
  <p:extLst mod="1"/>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685800"/>
            <a:ext cx="8382000" cy="6001642"/>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In 1947, adventurer Thor Heyerdahl constructed a raft using ancient technology.  Heyerdahl and a crew of six sailed 3770 miles on the </a:t>
            </a:r>
            <a:r>
              <a:rPr lang="en-US" sz="3200" b="1" dirty="0" err="1">
                <a:solidFill>
                  <a:schemeClr val="tx2">
                    <a:lumMod val="60000"/>
                    <a:lumOff val="40000"/>
                  </a:schemeClr>
                </a:solidFill>
                <a:cs typeface="Arial" pitchFamily="34" charset="0"/>
              </a:rPr>
              <a:t>Kon-Tiki</a:t>
            </a:r>
            <a:r>
              <a:rPr lang="en-US" sz="3200" b="1" dirty="0">
                <a:solidFill>
                  <a:schemeClr val="tx2">
                    <a:lumMod val="60000"/>
                    <a:lumOff val="40000"/>
                  </a:schemeClr>
                </a:solidFill>
                <a:cs typeface="Arial" pitchFamily="34" charset="0"/>
              </a:rPr>
              <a:t>, named for an Inca god.  Their 97-day journey took them across the </a:t>
            </a:r>
            <a:r>
              <a:rPr lang="en-US" sz="3200" b="1" dirty="0" smtClean="0">
                <a:solidFill>
                  <a:schemeClr val="tx2">
                    <a:lumMod val="60000"/>
                    <a:lumOff val="40000"/>
                  </a:schemeClr>
                </a:solidFill>
                <a:cs typeface="Arial" pitchFamily="34" charset="0"/>
              </a:rPr>
              <a:t>Pacific </a:t>
            </a:r>
            <a:r>
              <a:rPr lang="en-US" sz="3200" b="1" dirty="0">
                <a:solidFill>
                  <a:schemeClr val="tx2">
                    <a:lumMod val="60000"/>
                    <a:lumOff val="40000"/>
                  </a:schemeClr>
                </a:solidFill>
                <a:cs typeface="Arial" pitchFamily="34" charset="0"/>
              </a:rPr>
              <a:t>from Peru to the </a:t>
            </a:r>
            <a:r>
              <a:rPr lang="en-US" sz="3200" b="1" dirty="0" smtClean="0">
                <a:solidFill>
                  <a:schemeClr val="tx2">
                    <a:lumMod val="60000"/>
                    <a:lumOff val="40000"/>
                  </a:schemeClr>
                </a:solidFill>
                <a:cs typeface="Arial" pitchFamily="34" charset="0"/>
              </a:rPr>
              <a:t>island </a:t>
            </a:r>
            <a:r>
              <a:rPr lang="en-US" sz="3200" b="1" dirty="0">
                <a:solidFill>
                  <a:schemeClr val="tx2">
                    <a:lumMod val="60000"/>
                    <a:lumOff val="40000"/>
                  </a:schemeClr>
                </a:solidFill>
                <a:cs typeface="Arial" pitchFamily="34" charset="0"/>
              </a:rPr>
              <a:t>of </a:t>
            </a:r>
            <a:r>
              <a:rPr lang="en-US" sz="3200" b="1" dirty="0" err="1">
                <a:solidFill>
                  <a:schemeClr val="tx2">
                    <a:lumMod val="60000"/>
                    <a:lumOff val="40000"/>
                  </a:schemeClr>
                </a:solidFill>
                <a:cs typeface="Arial" pitchFamily="34" charset="0"/>
              </a:rPr>
              <a:t>Puka</a:t>
            </a:r>
            <a:r>
              <a:rPr lang="en-US" sz="3200" b="1" dirty="0">
                <a:solidFill>
                  <a:schemeClr val="tx2">
                    <a:lumMod val="60000"/>
                    <a:lumOff val="40000"/>
                  </a:schemeClr>
                </a:solidFill>
                <a:cs typeface="Arial" pitchFamily="34" charset="0"/>
              </a:rPr>
              <a:t> </a:t>
            </a:r>
            <a:r>
              <a:rPr lang="en-US" sz="3200" b="1" dirty="0" err="1">
                <a:solidFill>
                  <a:schemeClr val="tx2">
                    <a:lumMod val="60000"/>
                    <a:lumOff val="40000"/>
                  </a:schemeClr>
                </a:solidFill>
                <a:cs typeface="Arial" pitchFamily="34" charset="0"/>
              </a:rPr>
              <a:t>Puka</a:t>
            </a:r>
            <a:r>
              <a:rPr lang="en-US" sz="3200" b="1" dirty="0">
                <a:solidFill>
                  <a:schemeClr val="tx2">
                    <a:lumMod val="60000"/>
                    <a:lumOff val="40000"/>
                  </a:schemeClr>
                </a:solidFill>
                <a:cs typeface="Arial" pitchFamily="34" charset="0"/>
              </a:rPr>
              <a:t>.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rgbClr val="000000"/>
                </a:solidFill>
                <a:cs typeface="Arial" pitchFamily="34" charset="0"/>
              </a:rPr>
              <a:t>Heyerdahl’s </a:t>
            </a:r>
            <a:r>
              <a:rPr lang="en-US" sz="3200" b="1" dirty="0">
                <a:solidFill>
                  <a:srgbClr val="000000"/>
                </a:solidFill>
                <a:cs typeface="Arial" pitchFamily="34" charset="0"/>
              </a:rPr>
              <a:t>voyage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proved </a:t>
            </a:r>
            <a:r>
              <a:rPr lang="en-US" sz="3200" b="1" dirty="0">
                <a:solidFill>
                  <a:srgbClr val="000000"/>
                </a:solidFill>
                <a:cs typeface="Arial" pitchFamily="34" charset="0"/>
              </a:rPr>
              <a:t>that it was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possible </a:t>
            </a:r>
            <a:r>
              <a:rPr lang="en-US" sz="3200" b="1" dirty="0">
                <a:solidFill>
                  <a:srgbClr val="000000"/>
                </a:solidFill>
                <a:cs typeface="Arial" pitchFamily="34" charset="0"/>
              </a:rPr>
              <a:t>for ancient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sailors </a:t>
            </a:r>
            <a:r>
              <a:rPr lang="en-US" sz="3200" b="1" dirty="0">
                <a:solidFill>
                  <a:srgbClr val="000000"/>
                </a:solidFill>
                <a:cs typeface="Arial" pitchFamily="34" charset="0"/>
              </a:rPr>
              <a:t>to travel the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Pacific Ocean</a:t>
            </a:r>
            <a:r>
              <a:rPr lang="en-US" sz="3200" b="1" dirty="0">
                <a:solidFill>
                  <a:srgbClr val="000000"/>
                </a:solidFill>
                <a:cs typeface="Arial" pitchFamily="34" charset="0"/>
              </a:rPr>
              <a:t>, but not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that </a:t>
            </a:r>
            <a:r>
              <a:rPr lang="en-US" sz="3200" b="1" dirty="0">
                <a:solidFill>
                  <a:srgbClr val="000000"/>
                </a:solidFill>
                <a:cs typeface="Arial" pitchFamily="34" charset="0"/>
              </a:rPr>
              <a:t>it actually occurred.</a:t>
            </a:r>
          </a:p>
        </p:txBody>
      </p:sp>
      <p:pic>
        <p:nvPicPr>
          <p:cNvPr id="2" name="Picture 1"/>
          <p:cNvPicPr>
            <a:picLocks noChangeAspect="1"/>
          </p:cNvPicPr>
          <p:nvPr/>
        </p:nvPicPr>
        <p:blipFill>
          <a:blip r:embed="rId2"/>
          <a:stretch>
            <a:fillRect/>
          </a:stretch>
        </p:blipFill>
        <p:spPr>
          <a:xfrm>
            <a:off x="4632512" y="3091688"/>
            <a:ext cx="3901888" cy="3537712"/>
          </a:xfrm>
          <a:prstGeom prst="rect">
            <a:avLst/>
          </a:prstGeom>
          <a:effectLst>
            <a:softEdge rad="152400"/>
          </a:effectLst>
        </p:spPr>
      </p:pic>
    </p:spTree>
    <p:extLst>
      <p:ext uri="{BB962C8B-B14F-4D97-AF65-F5344CB8AC3E}">
        <p14:creationId xmlns:p14="http://schemas.microsoft.com/office/powerpoint/2010/main" val="4047374437"/>
      </p:ext>
    </p:extLst>
  </p:cSld>
  <p:clrMapOvr>
    <a:masterClrMapping/>
  </p:clrMapOvr>
  <p:transition advClick="0" advTm="11782">
    <p:fade/>
  </p:transition>
  <p:timing>
    <p:tnLst>
      <p:par>
        <p:cTn id="1" dur="indefinite" restart="never" nodeType="tmRoot"/>
      </p:par>
    </p:tnLst>
  </p:timing>
  <p:extLst mod="1"/>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4495800"/>
            <a:ext cx="8458200" cy="1077218"/>
          </a:xfrm>
          <a:prstGeom prst="rect">
            <a:avLst/>
          </a:prstGeom>
          <a:ln>
            <a:noFill/>
          </a:ln>
        </p:spPr>
        <p:txBody>
          <a:bodyPr wrap="square">
            <a:spAutoFit/>
          </a:bodyPr>
          <a:lstStyle/>
          <a:p>
            <a:pPr algn="ctr"/>
            <a:r>
              <a:rPr lang="en-US" sz="3200" b="1" dirty="0" smtClean="0">
                <a:solidFill>
                  <a:schemeClr val="tx2">
                    <a:lumMod val="50000"/>
                  </a:schemeClr>
                </a:solidFill>
              </a:rPr>
              <a:t>Learn more about history at</a:t>
            </a:r>
          </a:p>
          <a:p>
            <a:pPr algn="ctr"/>
            <a:r>
              <a:rPr lang="en-US" sz="3200" b="1" dirty="0" smtClean="0">
                <a:solidFill>
                  <a:schemeClr val="tx2">
                    <a:lumMod val="50000"/>
                  </a:schemeClr>
                </a:solidFill>
              </a:rPr>
              <a:t>www.mrdowling.com</a:t>
            </a:r>
            <a:endParaRPr lang="en-US" sz="3200" dirty="0">
              <a:solidFill>
                <a:schemeClr val="tx2">
                  <a:lumMod val="50000"/>
                </a:schemeClr>
              </a:solidFill>
            </a:endParaRPr>
          </a:p>
        </p:txBody>
      </p:sp>
      <p:sp>
        <p:nvSpPr>
          <p:cNvPr id="10" name="TextBox 9"/>
          <p:cNvSpPr txBox="1"/>
          <p:nvPr/>
        </p:nvSpPr>
        <p:spPr>
          <a:xfrm>
            <a:off x="533400" y="838200"/>
            <a:ext cx="4495800" cy="1631216"/>
          </a:xfrm>
          <a:prstGeom prst="rect">
            <a:avLst/>
          </a:prstGeom>
          <a:noFill/>
        </p:spPr>
        <p:txBody>
          <a:bodyPr wrap="square" rtlCol="0">
            <a:spAutoFit/>
          </a:bodyPr>
          <a:lstStyle/>
          <a:p>
            <a:pPr algn="ctr"/>
            <a:r>
              <a:rPr lang="en-US" sz="2400" b="1" dirty="0">
                <a:solidFill>
                  <a:srgbClr val="000000"/>
                </a:solidFill>
              </a:rPr>
              <a:t> Music credit:</a:t>
            </a:r>
          </a:p>
          <a:p>
            <a:pPr algn="ctr"/>
            <a:r>
              <a:rPr lang="en-US" sz="2400" b="1" dirty="0" smtClean="0">
                <a:solidFill>
                  <a:srgbClr val="000000"/>
                </a:solidFill>
              </a:rPr>
              <a:t>Art of Garden by Dan O’Connor</a:t>
            </a:r>
          </a:p>
          <a:p>
            <a:pPr algn="ctr"/>
            <a:r>
              <a:rPr lang="en-US" sz="2400" b="1" dirty="0" smtClean="0">
                <a:solidFill>
                  <a:srgbClr val="000000"/>
                </a:solidFill>
              </a:rPr>
              <a:t>(</a:t>
            </a:r>
            <a:r>
              <a:rPr lang="en-US" sz="2400" b="1" dirty="0" err="1" smtClean="0">
                <a:solidFill>
                  <a:srgbClr val="000000"/>
                </a:solidFill>
              </a:rPr>
              <a:t>DanoSongs.com</a:t>
            </a:r>
            <a:r>
              <a:rPr lang="en-US" sz="2400" b="1" dirty="0" smtClean="0">
                <a:solidFill>
                  <a:srgbClr val="000000"/>
                </a:solidFill>
              </a:rPr>
              <a:t>) </a:t>
            </a:r>
            <a:endParaRPr lang="en-US" sz="2400" b="1" dirty="0">
              <a:solidFill>
                <a:srgbClr val="000000"/>
              </a:solidFill>
            </a:endParaRPr>
          </a:p>
          <a:p>
            <a:pPr algn="ctr"/>
            <a:r>
              <a:rPr lang="en-US" sz="1400" b="1" dirty="0">
                <a:solidFill>
                  <a:srgbClr val="000000"/>
                </a:solidFill>
              </a:rPr>
              <a:t>Licensed under Creative Commons: By Attribution </a:t>
            </a:r>
            <a:r>
              <a:rPr lang="en-US" sz="1400" b="1" dirty="0" smtClean="0">
                <a:solidFill>
                  <a:srgbClr val="000000"/>
                </a:solidFill>
              </a:rPr>
              <a:t>3.0 http</a:t>
            </a:r>
            <a:r>
              <a:rPr lang="en-US" sz="1400" b="1" dirty="0">
                <a:solidFill>
                  <a:srgbClr val="000000"/>
                </a:solidFill>
              </a:rPr>
              <a:t>://creativecommons.org/licenses/by/3.0</a:t>
            </a:r>
            <a:r>
              <a:rPr lang="en-US" sz="1400" b="1" dirty="0" smtClean="0">
                <a:solidFill>
                  <a:srgbClr val="000000"/>
                </a:solidFill>
              </a:rPr>
              <a:t>/   </a:t>
            </a:r>
            <a:endParaRPr lang="en-US" sz="1400" b="1" dirty="0">
              <a:solidFill>
                <a:srgbClr val="000000"/>
              </a:solidFill>
            </a:endParaRPr>
          </a:p>
        </p:txBody>
      </p:sp>
      <p:pic>
        <p:nvPicPr>
          <p:cNvPr id="11" name="Picture 10" descr="logo_powerpoint.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19400" y="2743200"/>
            <a:ext cx="3416300" cy="1708150"/>
          </a:xfrm>
          <a:prstGeom prst="rect">
            <a:avLst/>
          </a:prstGeom>
        </p:spPr>
      </p:pic>
      <p:sp>
        <p:nvSpPr>
          <p:cNvPr id="7" name="TextBox 6"/>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Tree>
    <p:extLst>
      <p:ext uri="{BB962C8B-B14F-4D97-AF65-F5344CB8AC3E}">
        <p14:creationId xmlns:p14="http://schemas.microsoft.com/office/powerpoint/2010/main" val="1956358093"/>
      </p:ext>
    </p:extLst>
  </p:cSld>
  <p:clrMapOvr>
    <a:masterClrMapping/>
  </p:clrMapOvr>
  <mc:AlternateContent xmlns:mc="http://schemas.openxmlformats.org/markup-compatibility/2006" xmlns:p14="http://schemas.microsoft.com/office/powerpoint/2010/main">
    <mc:Choice Requires="p14">
      <p:transition spd="slow" p14:dur="2000" advTm="5017"/>
    </mc:Choice>
    <mc:Fallback xmlns="">
      <p:transition spd="slow" advTm="50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Effect transition="in" filter="fade">
                                      <p:cBhvr>
                                        <p:cTn id="14" dur="500"/>
                                        <p:tgtEl>
                                          <p:spTgt spid="10">
                                            <p:txEl>
                                              <p:pRg st="1" end="1"/>
                                            </p:txEl>
                                          </p:spTgt>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fade">
                                      <p:cBhvr>
                                        <p:cTn id="18" dur="500"/>
                                        <p:tgtEl>
                                          <p:spTgt spid="10">
                                            <p:txEl>
                                              <p:pRg st="2" end="2"/>
                                            </p:txEl>
                                          </p:spTgt>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143000"/>
            <a:ext cx="8382000" cy="5016757"/>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Over thousands of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years</a:t>
            </a:r>
            <a:r>
              <a:rPr lang="en-US" sz="3200" b="1" dirty="0">
                <a:solidFill>
                  <a:schemeClr val="tx2">
                    <a:lumMod val="60000"/>
                    <a:lumOff val="40000"/>
                  </a:schemeClr>
                </a:solidFill>
                <a:cs typeface="Arial" pitchFamily="34" charset="0"/>
              </a:rPr>
              <a:t>, </a:t>
            </a:r>
            <a:r>
              <a:rPr lang="en-US" sz="3200" b="1" dirty="0" smtClean="0">
                <a:solidFill>
                  <a:schemeClr val="tx2">
                    <a:lumMod val="60000"/>
                    <a:lumOff val="40000"/>
                  </a:schemeClr>
                </a:solidFill>
                <a:cs typeface="Arial" pitchFamily="34" charset="0"/>
              </a:rPr>
              <a:t>people </a:t>
            </a:r>
            <a:r>
              <a:rPr lang="en-US" sz="3200" b="1" dirty="0">
                <a:solidFill>
                  <a:schemeClr val="tx2">
                    <a:lumMod val="60000"/>
                    <a:lumOff val="40000"/>
                  </a:schemeClr>
                </a:solidFill>
                <a:cs typeface="Arial" pitchFamily="34" charset="0"/>
              </a:rPr>
              <a:t>spread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out </a:t>
            </a:r>
            <a:r>
              <a:rPr lang="en-US" sz="3200" b="1" dirty="0">
                <a:solidFill>
                  <a:schemeClr val="tx2">
                    <a:lumMod val="60000"/>
                    <a:lumOff val="40000"/>
                  </a:schemeClr>
                </a:solidFill>
                <a:cs typeface="Arial" pitchFamily="34" charset="0"/>
              </a:rPr>
              <a:t>from </a:t>
            </a:r>
            <a:r>
              <a:rPr lang="en-US" sz="3200" b="1" dirty="0" smtClean="0">
                <a:solidFill>
                  <a:schemeClr val="tx2">
                    <a:lumMod val="60000"/>
                    <a:lumOff val="40000"/>
                  </a:schemeClr>
                </a:solidFill>
                <a:cs typeface="Arial" pitchFamily="34" charset="0"/>
              </a:rPr>
              <a:t>Africa </a:t>
            </a:r>
            <a:r>
              <a:rPr lang="en-US" sz="3200" b="1" dirty="0">
                <a:solidFill>
                  <a:schemeClr val="tx2">
                    <a:lumMod val="60000"/>
                    <a:lumOff val="40000"/>
                  </a:schemeClr>
                </a:solidFill>
                <a:cs typeface="Arial" pitchFamily="34" charset="0"/>
              </a:rPr>
              <a:t>into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Europe </a:t>
            </a:r>
            <a:r>
              <a:rPr lang="en-US" sz="3200" b="1" dirty="0">
                <a:solidFill>
                  <a:schemeClr val="tx2">
                    <a:lumMod val="60000"/>
                    <a:lumOff val="40000"/>
                  </a:schemeClr>
                </a:solidFill>
                <a:cs typeface="Arial" pitchFamily="34" charset="0"/>
              </a:rPr>
              <a:t>and Asia.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Long </a:t>
            </a:r>
            <a:r>
              <a:rPr lang="en-US" sz="3200" b="1" dirty="0">
                <a:solidFill>
                  <a:schemeClr val="tx2">
                    <a:lumMod val="60000"/>
                    <a:lumOff val="40000"/>
                  </a:schemeClr>
                </a:solidFill>
                <a:cs typeface="Arial" pitchFamily="34" charset="0"/>
              </a:rPr>
              <a:t>before the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invention </a:t>
            </a:r>
            <a:r>
              <a:rPr lang="en-US" sz="3200" b="1" dirty="0">
                <a:solidFill>
                  <a:schemeClr val="tx2">
                    <a:lumMod val="60000"/>
                    <a:lumOff val="40000"/>
                  </a:schemeClr>
                </a:solidFill>
                <a:cs typeface="Arial" pitchFamily="34" charset="0"/>
              </a:rPr>
              <a:t>of farming,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wheel or writing,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first hunters reached Beringia.  </a:t>
            </a:r>
            <a:r>
              <a:rPr lang="en-US" sz="3200" b="1" dirty="0">
                <a:solidFill>
                  <a:srgbClr val="000000"/>
                </a:solidFill>
                <a:cs typeface="Arial" pitchFamily="34" charset="0"/>
              </a:rPr>
              <a:t>Beringia is a modern name for a strip of land that once connected Asia to Alaska in North America.</a:t>
            </a:r>
          </a:p>
        </p:txBody>
      </p:sp>
      <p:pic>
        <p:nvPicPr>
          <p:cNvPr id="6" name="Picture 5"/>
          <p:cNvPicPr>
            <a:picLocks noChangeAspect="1"/>
          </p:cNvPicPr>
          <p:nvPr/>
        </p:nvPicPr>
        <p:blipFill>
          <a:blip r:embed="rId2"/>
          <a:stretch>
            <a:fillRect/>
          </a:stretch>
        </p:blipFill>
        <p:spPr>
          <a:xfrm>
            <a:off x="4343399" y="1295400"/>
            <a:ext cx="4129289" cy="3086100"/>
          </a:xfrm>
          <a:prstGeom prst="rect">
            <a:avLst/>
          </a:prstGeom>
        </p:spPr>
      </p:pic>
    </p:spTree>
    <p:extLst>
      <p:ext uri="{BB962C8B-B14F-4D97-AF65-F5344CB8AC3E}">
        <p14:creationId xmlns:p14="http://schemas.microsoft.com/office/powerpoint/2010/main" val="154374710"/>
      </p:ext>
    </p:extLst>
  </p:cSld>
  <p:clrMapOvr>
    <a:masterClrMapping/>
  </p:clrMapOvr>
  <p:transition advClick="0" advTm="6604">
    <p:fade/>
  </p:transition>
  <p:timing>
    <p:tnLst>
      <p:par>
        <p:cTn id="1" dur="indefinite" restart="never" nodeType="tmRoot"/>
      </p:par>
    </p:tnLst>
  </p:timing>
  <p:extLst mod="1"/>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4953000" y="1905000"/>
            <a:ext cx="3810000" cy="3046988"/>
          </a:xfrm>
          <a:prstGeom prst="rect">
            <a:avLst/>
          </a:prstGeom>
          <a:ln>
            <a:noFill/>
          </a:ln>
        </p:spPr>
        <p:txBody>
          <a:bodyPr wrap="square">
            <a:spAutoFit/>
          </a:bodyPr>
          <a:lstStyle/>
          <a:p>
            <a:r>
              <a:rPr lang="en-US" sz="3200" b="1" dirty="0">
                <a:solidFill>
                  <a:srgbClr val="000000"/>
                </a:solidFill>
                <a:cs typeface="Arial" pitchFamily="34" charset="0"/>
              </a:rPr>
              <a:t>The current evidence suggests the first humans crossed this “land bridge” at least 40,000 years ago and perhaps even earlier. </a:t>
            </a:r>
          </a:p>
        </p:txBody>
      </p:sp>
      <p:pic>
        <p:nvPicPr>
          <p:cNvPr id="2" name="Picture 1"/>
          <p:cNvPicPr>
            <a:picLocks noChangeAspect="1"/>
          </p:cNvPicPr>
          <p:nvPr/>
        </p:nvPicPr>
        <p:blipFill>
          <a:blip r:embed="rId2"/>
          <a:stretch>
            <a:fillRect/>
          </a:stretch>
        </p:blipFill>
        <p:spPr>
          <a:xfrm>
            <a:off x="457200" y="1219200"/>
            <a:ext cx="4242459" cy="5294236"/>
          </a:xfrm>
          <a:prstGeom prst="rect">
            <a:avLst/>
          </a:prstGeom>
        </p:spPr>
      </p:pic>
    </p:spTree>
    <p:extLst>
      <p:ext uri="{BB962C8B-B14F-4D97-AF65-F5344CB8AC3E}">
        <p14:creationId xmlns:p14="http://schemas.microsoft.com/office/powerpoint/2010/main" val="2726271627"/>
      </p:ext>
    </p:extLst>
  </p:cSld>
  <p:clrMapOvr>
    <a:masterClrMapping/>
  </p:clrMapOvr>
  <p:transition advClick="0" advTm="8650">
    <p:fade/>
  </p:transition>
  <p:timing>
    <p:tnLst>
      <p:par>
        <p:cTn id="1" dur="indefinite" restart="never" nodeType="tmRoot"/>
      </p:par>
    </p:tnLst>
  </p:timing>
  <p:extLst mod="1"/>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600200"/>
            <a:ext cx="8382000" cy="4524315"/>
          </a:xfrm>
          <a:prstGeom prst="rect">
            <a:avLst/>
          </a:prstGeom>
          <a:ln>
            <a:noFill/>
          </a:ln>
        </p:spPr>
        <p:txBody>
          <a:bodyPr wrap="square">
            <a:spAutoFit/>
          </a:bodyPr>
          <a:lstStyle/>
          <a:p>
            <a:r>
              <a:rPr lang="en-US" sz="3200" b="1" dirty="0">
                <a:solidFill>
                  <a:srgbClr val="000000"/>
                </a:solidFill>
                <a:cs typeface="Arial" pitchFamily="34" charset="0"/>
              </a:rPr>
              <a:t>Asia and America have been separated by the Bering Strait for about 15,000 years.  </a:t>
            </a:r>
            <a:r>
              <a:rPr lang="en-US" sz="3200" b="1" dirty="0">
                <a:solidFill>
                  <a:schemeClr val="tx2">
                    <a:lumMod val="60000"/>
                    <a:lumOff val="40000"/>
                  </a:schemeClr>
                </a:solidFill>
                <a:cs typeface="Arial" pitchFamily="34" charset="0"/>
              </a:rPr>
              <a:t>The continents are now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more </a:t>
            </a:r>
            <a:r>
              <a:rPr lang="en-US" sz="3200" b="1" dirty="0">
                <a:solidFill>
                  <a:schemeClr val="tx2">
                    <a:lumMod val="60000"/>
                    <a:lumOff val="40000"/>
                  </a:schemeClr>
                </a:solidFill>
                <a:cs typeface="Arial" pitchFamily="34" charset="0"/>
              </a:rPr>
              <a:t>than fifty miles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apart</a:t>
            </a:r>
            <a:r>
              <a:rPr lang="en-US" sz="3200" b="1" dirty="0">
                <a:solidFill>
                  <a:schemeClr val="tx2">
                    <a:lumMod val="60000"/>
                    <a:lumOff val="40000"/>
                  </a:schemeClr>
                </a:solidFill>
                <a:cs typeface="Arial" pitchFamily="34" charset="0"/>
              </a:rPr>
              <a:t>, but at one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time they were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connected </a:t>
            </a:r>
            <a:r>
              <a:rPr lang="en-US" sz="3200" b="1" dirty="0">
                <a:solidFill>
                  <a:schemeClr val="tx2">
                    <a:lumMod val="60000"/>
                    <a:lumOff val="40000"/>
                  </a:schemeClr>
                </a:solidFill>
                <a:cs typeface="Arial" pitchFamily="34" charset="0"/>
              </a:rPr>
              <a:t>by a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passage </a:t>
            </a:r>
            <a:r>
              <a:rPr lang="en-US" sz="3200" b="1" dirty="0">
                <a:solidFill>
                  <a:schemeClr val="tx2">
                    <a:lumMod val="60000"/>
                    <a:lumOff val="40000"/>
                  </a:schemeClr>
                </a:solidFill>
                <a:cs typeface="Arial" pitchFamily="34" charset="0"/>
              </a:rPr>
              <a:t>more than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1000 </a:t>
            </a:r>
            <a:r>
              <a:rPr lang="en-US" sz="3200" b="1" dirty="0">
                <a:solidFill>
                  <a:schemeClr val="tx2">
                    <a:lumMod val="60000"/>
                    <a:lumOff val="40000"/>
                  </a:schemeClr>
                </a:solidFill>
                <a:cs typeface="Arial" pitchFamily="34" charset="0"/>
              </a:rPr>
              <a:t>miles wide.</a:t>
            </a:r>
          </a:p>
        </p:txBody>
      </p:sp>
      <p:pic>
        <p:nvPicPr>
          <p:cNvPr id="8" name="Picture 7" descr="Untitled-1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1000" y="2819400"/>
            <a:ext cx="4318000" cy="3033395"/>
          </a:xfrm>
          <a:prstGeom prst="rect">
            <a:avLst/>
          </a:prstGeom>
        </p:spPr>
      </p:pic>
    </p:spTree>
    <p:extLst>
      <p:ext uri="{BB962C8B-B14F-4D97-AF65-F5344CB8AC3E}">
        <p14:creationId xmlns:p14="http://schemas.microsoft.com/office/powerpoint/2010/main" val="2281945592"/>
      </p:ext>
    </p:extLst>
  </p:cSld>
  <p:clrMapOvr>
    <a:masterClrMapping/>
  </p:clrMapOvr>
  <p:transition advClick="0" advTm="5716">
    <p:fade/>
  </p:transition>
  <p:timing>
    <p:tnLst>
      <p:par>
        <p:cTn id="1" dur="indefinite" restart="never" nodeType="tmRoot"/>
      </p:par>
    </p:tnLst>
  </p:timing>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1600200"/>
            <a:ext cx="8382000" cy="4524315"/>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Asia and America have been separated by the Bering Strait for about 15,000 years.  </a:t>
            </a:r>
            <a:r>
              <a:rPr lang="en-US" sz="3200" b="1" dirty="0">
                <a:solidFill>
                  <a:srgbClr val="000000"/>
                </a:solidFill>
                <a:cs typeface="Arial" pitchFamily="34" charset="0"/>
              </a:rPr>
              <a:t>The continents are now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more </a:t>
            </a:r>
            <a:r>
              <a:rPr lang="en-US" sz="3200" b="1" dirty="0">
                <a:solidFill>
                  <a:srgbClr val="000000"/>
                </a:solidFill>
                <a:cs typeface="Arial" pitchFamily="34" charset="0"/>
              </a:rPr>
              <a:t>than fifty miles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apart</a:t>
            </a:r>
            <a:r>
              <a:rPr lang="en-US" sz="3200" b="1" dirty="0">
                <a:solidFill>
                  <a:srgbClr val="000000"/>
                </a:solidFill>
                <a:cs typeface="Arial" pitchFamily="34" charset="0"/>
              </a:rPr>
              <a:t>, but at one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time they were </a:t>
            </a:r>
            <a:br>
              <a:rPr lang="en-US" sz="3200" b="1" dirty="0" smtClean="0">
                <a:solidFill>
                  <a:srgbClr val="000000"/>
                </a:solidFill>
                <a:cs typeface="Arial" pitchFamily="34" charset="0"/>
              </a:rPr>
            </a:br>
            <a:r>
              <a:rPr lang="en-US" sz="3200" b="1" dirty="0" smtClean="0">
                <a:solidFill>
                  <a:srgbClr val="000000"/>
                </a:solidFill>
                <a:cs typeface="Arial" pitchFamily="34" charset="0"/>
              </a:rPr>
              <a:t>connected </a:t>
            </a:r>
            <a:r>
              <a:rPr lang="en-US" sz="3200" b="1" dirty="0">
                <a:solidFill>
                  <a:srgbClr val="000000"/>
                </a:solidFill>
                <a:cs typeface="Arial" pitchFamily="34" charset="0"/>
              </a:rPr>
              <a:t>by a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passage </a:t>
            </a:r>
            <a:r>
              <a:rPr lang="en-US" sz="3200" b="1" dirty="0">
                <a:solidFill>
                  <a:srgbClr val="000000"/>
                </a:solidFill>
                <a:cs typeface="Arial" pitchFamily="34" charset="0"/>
              </a:rPr>
              <a:t>more than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1000 </a:t>
            </a:r>
            <a:r>
              <a:rPr lang="en-US" sz="3200" b="1" dirty="0">
                <a:solidFill>
                  <a:srgbClr val="000000"/>
                </a:solidFill>
                <a:cs typeface="Arial" pitchFamily="34" charset="0"/>
              </a:rPr>
              <a:t>miles wide.</a:t>
            </a:r>
          </a:p>
        </p:txBody>
      </p:sp>
      <p:pic>
        <p:nvPicPr>
          <p:cNvPr id="8" name="Picture 7" descr="Untitled-1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91000" y="2819400"/>
            <a:ext cx="4318000" cy="3033395"/>
          </a:xfrm>
          <a:prstGeom prst="rect">
            <a:avLst/>
          </a:prstGeom>
        </p:spPr>
      </p:pic>
    </p:spTree>
    <p:extLst>
      <p:ext uri="{BB962C8B-B14F-4D97-AF65-F5344CB8AC3E}">
        <p14:creationId xmlns:p14="http://schemas.microsoft.com/office/powerpoint/2010/main" val="74203367"/>
      </p:ext>
    </p:extLst>
  </p:cSld>
  <p:clrMapOvr>
    <a:masterClrMapping/>
  </p:clrMapOvr>
  <p:transition advClick="0" advTm="8717">
    <p:fade/>
  </p:transition>
  <p:timing>
    <p:tnLst>
      <p:par>
        <p:cTn id="1" dur="indefinite" restart="never" nodeType="tmRoot"/>
      </p:par>
    </p:tnLst>
  </p:timing>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rgbClr val="000000"/>
                </a:solidFill>
                <a:cs typeface="Arial" pitchFamily="34" charset="0"/>
              </a:rPr>
              <a:t>Beringia existed during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Ice Ages, periods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when </a:t>
            </a:r>
            <a:r>
              <a:rPr lang="en-US" sz="3200" b="1" dirty="0">
                <a:solidFill>
                  <a:srgbClr val="000000"/>
                </a:solidFill>
                <a:cs typeface="Arial" pitchFamily="34" charset="0"/>
              </a:rPr>
              <a:t>the climate of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the </a:t>
            </a:r>
            <a:r>
              <a:rPr lang="en-US" sz="3200" b="1" dirty="0">
                <a:solidFill>
                  <a:srgbClr val="000000"/>
                </a:solidFill>
                <a:cs typeface="Arial" pitchFamily="34" charset="0"/>
              </a:rPr>
              <a:t>earth was colder.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During </a:t>
            </a:r>
            <a:r>
              <a:rPr lang="en-US" sz="3200" b="1" dirty="0">
                <a:solidFill>
                  <a:schemeClr val="tx2">
                    <a:lumMod val="60000"/>
                    <a:lumOff val="40000"/>
                  </a:schemeClr>
                </a:solidFill>
                <a:cs typeface="Arial" pitchFamily="34" charset="0"/>
              </a:rPr>
              <a:t>an Ice Age,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precipitation </a:t>
            </a:r>
            <a:r>
              <a:rPr lang="en-US" sz="3200" b="1" dirty="0">
                <a:solidFill>
                  <a:schemeClr val="tx2">
                    <a:lumMod val="60000"/>
                    <a:lumOff val="40000"/>
                  </a:schemeClr>
                </a:solidFill>
                <a:cs typeface="Arial" pitchFamily="34" charset="0"/>
              </a:rPr>
              <a:t>that fell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on </a:t>
            </a:r>
            <a:r>
              <a:rPr lang="en-US" sz="3200" b="1" dirty="0">
                <a:solidFill>
                  <a:schemeClr val="tx2">
                    <a:lumMod val="60000"/>
                    <a:lumOff val="40000"/>
                  </a:schemeClr>
                </a:solidFill>
                <a:cs typeface="Arial" pitchFamily="34" charset="0"/>
              </a:rPr>
              <a:t>land would harden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into </a:t>
            </a:r>
            <a:r>
              <a:rPr lang="en-US" sz="3200" b="1" dirty="0">
                <a:solidFill>
                  <a:schemeClr val="tx2">
                    <a:lumMod val="60000"/>
                    <a:lumOff val="40000"/>
                  </a:schemeClr>
                </a:solidFill>
                <a:cs typeface="Arial" pitchFamily="34" charset="0"/>
              </a:rPr>
              <a:t>large masses of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ice </a:t>
            </a:r>
            <a:r>
              <a:rPr lang="en-US" sz="3200" b="1" dirty="0">
                <a:solidFill>
                  <a:schemeClr val="tx2">
                    <a:lumMod val="60000"/>
                    <a:lumOff val="40000"/>
                  </a:schemeClr>
                </a:solidFill>
                <a:cs typeface="Arial" pitchFamily="34" charset="0"/>
              </a:rPr>
              <a:t>called glaciers.   The forming of glaciers caused sea levels to fall about three hundred feet. </a:t>
            </a:r>
          </a:p>
        </p:txBody>
      </p:sp>
      <p:pic>
        <p:nvPicPr>
          <p:cNvPr id="2" name="Picture 1" descr="Untitled-1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1143000"/>
            <a:ext cx="4447260" cy="3124200"/>
          </a:xfrm>
          <a:prstGeom prst="rect">
            <a:avLst/>
          </a:prstGeom>
        </p:spPr>
      </p:pic>
    </p:spTree>
    <p:extLst>
      <p:ext uri="{BB962C8B-B14F-4D97-AF65-F5344CB8AC3E}">
        <p14:creationId xmlns:p14="http://schemas.microsoft.com/office/powerpoint/2010/main" val="3063220488"/>
      </p:ext>
    </p:extLst>
  </p:cSld>
  <p:clrMapOvr>
    <a:masterClrMapping/>
  </p:clrMapOvr>
  <p:transition advClick="0" advTm="6140">
    <p:fade/>
  </p:transition>
  <p:timing>
    <p:tnLst>
      <p:par>
        <p:cTn id="1" dur="indefinite" restart="never" nodeType="tmRoot"/>
      </p:par>
    </p:tnLst>
  </p:timing>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Beringia existed during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Ice Ages, periods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when </a:t>
            </a:r>
            <a:r>
              <a:rPr lang="en-US" sz="3200" b="1" dirty="0">
                <a:solidFill>
                  <a:schemeClr val="tx2">
                    <a:lumMod val="60000"/>
                    <a:lumOff val="40000"/>
                  </a:schemeClr>
                </a:solidFill>
                <a:cs typeface="Arial" pitchFamily="34" charset="0"/>
              </a:rPr>
              <a:t>the climate of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earth was colder.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rgbClr val="000000"/>
                </a:solidFill>
                <a:cs typeface="Arial" pitchFamily="34" charset="0"/>
              </a:rPr>
              <a:t>During </a:t>
            </a:r>
            <a:r>
              <a:rPr lang="en-US" sz="3200" b="1" dirty="0">
                <a:solidFill>
                  <a:srgbClr val="000000"/>
                </a:solidFill>
                <a:cs typeface="Arial" pitchFamily="34" charset="0"/>
              </a:rPr>
              <a:t>an Ice Age,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precipitation </a:t>
            </a:r>
            <a:r>
              <a:rPr lang="en-US" sz="3200" b="1" dirty="0">
                <a:solidFill>
                  <a:srgbClr val="000000"/>
                </a:solidFill>
                <a:cs typeface="Arial" pitchFamily="34" charset="0"/>
              </a:rPr>
              <a:t>that fell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on </a:t>
            </a:r>
            <a:r>
              <a:rPr lang="en-US" sz="3200" b="1" dirty="0">
                <a:solidFill>
                  <a:srgbClr val="000000"/>
                </a:solidFill>
                <a:cs typeface="Arial" pitchFamily="34" charset="0"/>
              </a:rPr>
              <a:t>land would harden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into </a:t>
            </a:r>
            <a:r>
              <a:rPr lang="en-US" sz="3200" b="1" dirty="0">
                <a:solidFill>
                  <a:srgbClr val="000000"/>
                </a:solidFill>
                <a:cs typeface="Arial" pitchFamily="34" charset="0"/>
              </a:rPr>
              <a:t>large masses of </a:t>
            </a:r>
            <a:r>
              <a:rPr lang="en-US" sz="3200" b="1" dirty="0" smtClean="0">
                <a:solidFill>
                  <a:srgbClr val="000000"/>
                </a:solidFill>
                <a:cs typeface="Arial" pitchFamily="34" charset="0"/>
              </a:rPr>
              <a:t/>
            </a:r>
            <a:br>
              <a:rPr lang="en-US" sz="3200" b="1" dirty="0" smtClean="0">
                <a:solidFill>
                  <a:srgbClr val="000000"/>
                </a:solidFill>
                <a:cs typeface="Arial" pitchFamily="34" charset="0"/>
              </a:rPr>
            </a:br>
            <a:r>
              <a:rPr lang="en-US" sz="3200" b="1" dirty="0" smtClean="0">
                <a:solidFill>
                  <a:srgbClr val="000000"/>
                </a:solidFill>
                <a:cs typeface="Arial" pitchFamily="34" charset="0"/>
              </a:rPr>
              <a:t>ice </a:t>
            </a:r>
            <a:r>
              <a:rPr lang="en-US" sz="3200" b="1" dirty="0">
                <a:solidFill>
                  <a:srgbClr val="000000"/>
                </a:solidFill>
                <a:cs typeface="Arial" pitchFamily="34" charset="0"/>
              </a:rPr>
              <a:t>called glaciers.   </a:t>
            </a:r>
            <a:r>
              <a:rPr lang="en-US" sz="3200" b="1" dirty="0">
                <a:solidFill>
                  <a:schemeClr val="tx2">
                    <a:lumMod val="60000"/>
                    <a:lumOff val="40000"/>
                  </a:schemeClr>
                </a:solidFill>
                <a:cs typeface="Arial" pitchFamily="34" charset="0"/>
              </a:rPr>
              <a:t>The forming of glaciers caused sea levels to fall about three hundred feet. </a:t>
            </a:r>
          </a:p>
        </p:txBody>
      </p:sp>
      <p:pic>
        <p:nvPicPr>
          <p:cNvPr id="2" name="Picture 1" descr="Untitled-1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1143000"/>
            <a:ext cx="4447260" cy="3124200"/>
          </a:xfrm>
          <a:prstGeom prst="rect">
            <a:avLst/>
          </a:prstGeom>
        </p:spPr>
      </p:pic>
    </p:spTree>
    <p:extLst>
      <p:ext uri="{BB962C8B-B14F-4D97-AF65-F5344CB8AC3E}">
        <p14:creationId xmlns:p14="http://schemas.microsoft.com/office/powerpoint/2010/main" val="4160271408"/>
      </p:ext>
    </p:extLst>
  </p:cSld>
  <p:clrMapOvr>
    <a:masterClrMapping/>
  </p:clrMapOvr>
  <p:transition advClick="0" advTm="7300">
    <p:fade/>
  </p:transition>
  <p:timing>
    <p:tnLst>
      <p:par>
        <p:cTn id="1" dur="indefinite" restart="never" nodeType="tmRoot"/>
      </p:par>
    </p:tnLst>
  </p:timing>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1" y="152400"/>
            <a:ext cx="8991600" cy="461665"/>
          </a:xfrm>
          <a:prstGeom prst="rect">
            <a:avLst/>
          </a:prstGeom>
          <a:noFill/>
        </p:spPr>
        <p:txBody>
          <a:bodyPr wrap="square" rtlCol="0">
            <a:spAutoFit/>
          </a:bodyPr>
          <a:lstStyle/>
          <a:p>
            <a:r>
              <a:rPr lang="en-US" sz="2400" dirty="0" smtClean="0">
                <a:solidFill>
                  <a:schemeClr val="accent1">
                    <a:lumMod val="50000"/>
                  </a:schemeClr>
                </a:solidFill>
                <a:latin typeface="Arial Black" pitchFamily="34" charset="0"/>
              </a:rPr>
              <a:t>The First Americans          America Before Columbus</a:t>
            </a:r>
            <a:endParaRPr lang="en-US" sz="2400" dirty="0">
              <a:solidFill>
                <a:schemeClr val="accent1">
                  <a:lumMod val="50000"/>
                </a:schemeClr>
              </a:solidFill>
              <a:latin typeface="Arial Black" pitchFamily="34" charset="0"/>
            </a:endParaRPr>
          </a:p>
        </p:txBody>
      </p:sp>
      <p:sp>
        <p:nvSpPr>
          <p:cNvPr id="5" name="Rectangle 4"/>
          <p:cNvSpPr/>
          <p:nvPr/>
        </p:nvSpPr>
        <p:spPr>
          <a:xfrm>
            <a:off x="381000" y="762000"/>
            <a:ext cx="8382000" cy="5509200"/>
          </a:xfrm>
          <a:prstGeom prst="rect">
            <a:avLst/>
          </a:prstGeom>
          <a:ln>
            <a:noFill/>
          </a:ln>
        </p:spPr>
        <p:txBody>
          <a:bodyPr wrap="square">
            <a:spAutoFit/>
          </a:bodyPr>
          <a:lstStyle/>
          <a:p>
            <a:r>
              <a:rPr lang="en-US" sz="3200" b="1" dirty="0">
                <a:solidFill>
                  <a:schemeClr val="tx2">
                    <a:lumMod val="60000"/>
                    <a:lumOff val="40000"/>
                  </a:schemeClr>
                </a:solidFill>
                <a:cs typeface="Arial" pitchFamily="34" charset="0"/>
              </a:rPr>
              <a:t>Beringia existed during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Ice Ages, periods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when </a:t>
            </a:r>
            <a:r>
              <a:rPr lang="en-US" sz="3200" b="1" dirty="0">
                <a:solidFill>
                  <a:schemeClr val="tx2">
                    <a:lumMod val="60000"/>
                    <a:lumOff val="40000"/>
                  </a:schemeClr>
                </a:solidFill>
                <a:cs typeface="Arial" pitchFamily="34" charset="0"/>
              </a:rPr>
              <a:t>the climate of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the </a:t>
            </a:r>
            <a:r>
              <a:rPr lang="en-US" sz="3200" b="1" dirty="0">
                <a:solidFill>
                  <a:schemeClr val="tx2">
                    <a:lumMod val="60000"/>
                    <a:lumOff val="40000"/>
                  </a:schemeClr>
                </a:solidFill>
                <a:cs typeface="Arial" pitchFamily="34" charset="0"/>
              </a:rPr>
              <a:t>earth was colder.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During </a:t>
            </a:r>
            <a:r>
              <a:rPr lang="en-US" sz="3200" b="1" dirty="0">
                <a:solidFill>
                  <a:schemeClr val="tx2">
                    <a:lumMod val="60000"/>
                    <a:lumOff val="40000"/>
                  </a:schemeClr>
                </a:solidFill>
                <a:cs typeface="Arial" pitchFamily="34" charset="0"/>
              </a:rPr>
              <a:t>an Ice Age,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precipitation </a:t>
            </a:r>
            <a:r>
              <a:rPr lang="en-US" sz="3200" b="1" dirty="0">
                <a:solidFill>
                  <a:schemeClr val="tx2">
                    <a:lumMod val="60000"/>
                    <a:lumOff val="40000"/>
                  </a:schemeClr>
                </a:solidFill>
                <a:cs typeface="Arial" pitchFamily="34" charset="0"/>
              </a:rPr>
              <a:t>that fell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on </a:t>
            </a:r>
            <a:r>
              <a:rPr lang="en-US" sz="3200" b="1" dirty="0">
                <a:solidFill>
                  <a:schemeClr val="tx2">
                    <a:lumMod val="60000"/>
                    <a:lumOff val="40000"/>
                  </a:schemeClr>
                </a:solidFill>
                <a:cs typeface="Arial" pitchFamily="34" charset="0"/>
              </a:rPr>
              <a:t>land would harden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into </a:t>
            </a:r>
            <a:r>
              <a:rPr lang="en-US" sz="3200" b="1" dirty="0">
                <a:solidFill>
                  <a:schemeClr val="tx2">
                    <a:lumMod val="60000"/>
                    <a:lumOff val="40000"/>
                  </a:schemeClr>
                </a:solidFill>
                <a:cs typeface="Arial" pitchFamily="34" charset="0"/>
              </a:rPr>
              <a:t>large masses of </a:t>
            </a:r>
            <a:r>
              <a:rPr lang="en-US" sz="3200" b="1" dirty="0" smtClean="0">
                <a:solidFill>
                  <a:schemeClr val="tx2">
                    <a:lumMod val="60000"/>
                    <a:lumOff val="40000"/>
                  </a:schemeClr>
                </a:solidFill>
                <a:cs typeface="Arial" pitchFamily="34" charset="0"/>
              </a:rPr>
              <a:t/>
            </a:r>
            <a:br>
              <a:rPr lang="en-US" sz="3200" b="1" dirty="0" smtClean="0">
                <a:solidFill>
                  <a:schemeClr val="tx2">
                    <a:lumMod val="60000"/>
                    <a:lumOff val="40000"/>
                  </a:schemeClr>
                </a:solidFill>
                <a:cs typeface="Arial" pitchFamily="34" charset="0"/>
              </a:rPr>
            </a:br>
            <a:r>
              <a:rPr lang="en-US" sz="3200" b="1" dirty="0" smtClean="0">
                <a:solidFill>
                  <a:schemeClr val="tx2">
                    <a:lumMod val="60000"/>
                    <a:lumOff val="40000"/>
                  </a:schemeClr>
                </a:solidFill>
                <a:cs typeface="Arial" pitchFamily="34" charset="0"/>
              </a:rPr>
              <a:t>ice </a:t>
            </a:r>
            <a:r>
              <a:rPr lang="en-US" sz="3200" b="1" dirty="0">
                <a:solidFill>
                  <a:schemeClr val="tx2">
                    <a:lumMod val="60000"/>
                    <a:lumOff val="40000"/>
                  </a:schemeClr>
                </a:solidFill>
                <a:cs typeface="Arial" pitchFamily="34" charset="0"/>
              </a:rPr>
              <a:t>called glaciers.   </a:t>
            </a:r>
            <a:r>
              <a:rPr lang="en-US" sz="3200" b="1" dirty="0">
                <a:solidFill>
                  <a:srgbClr val="000000"/>
                </a:solidFill>
                <a:cs typeface="Arial" pitchFamily="34" charset="0"/>
              </a:rPr>
              <a:t>The forming of glaciers caused sea levels to fall about three hundred feet. </a:t>
            </a:r>
          </a:p>
        </p:txBody>
      </p:sp>
      <p:pic>
        <p:nvPicPr>
          <p:cNvPr id="2" name="Picture 1" descr="Untitled-12.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19600" y="1143000"/>
            <a:ext cx="4447260" cy="3124200"/>
          </a:xfrm>
          <a:prstGeom prst="rect">
            <a:avLst/>
          </a:prstGeom>
        </p:spPr>
      </p:pic>
    </p:spTree>
    <p:extLst>
      <p:ext uri="{BB962C8B-B14F-4D97-AF65-F5344CB8AC3E}">
        <p14:creationId xmlns:p14="http://schemas.microsoft.com/office/powerpoint/2010/main" val="4293834032"/>
      </p:ext>
    </p:extLst>
  </p:cSld>
  <p:clrMapOvr>
    <a:masterClrMapping/>
  </p:clrMapOvr>
  <p:transition advClick="0" advTm="5029">
    <p:fade/>
  </p:transition>
  <p:timing>
    <p:tnLst>
      <p:par>
        <p:cTn id="1" dur="indefinite" restart="never" nodeType="tmRoot"/>
      </p:par>
    </p:tnLst>
  </p:timing>
  <p:extLst mod="1"/>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7436</TotalTime>
  <Words>690</Words>
  <Application>Microsoft Macintosh PowerPoint</Application>
  <PresentationFormat>On-screen Show (4:3)</PresentationFormat>
  <Paragraphs>59</Paragraphs>
  <Slides>27</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 Black</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mikedow1@gmail.com</dc:creator>
  <cp:lastModifiedBy>Mike Dowling</cp:lastModifiedBy>
  <cp:revision>84</cp:revision>
  <dcterms:created xsi:type="dcterms:W3CDTF">2013-12-31T03:21:23Z</dcterms:created>
  <dcterms:modified xsi:type="dcterms:W3CDTF">2016-07-18T01:13:40Z</dcterms:modified>
</cp:coreProperties>
</file>