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7" r:id="rId2"/>
    <p:sldId id="318" r:id="rId3"/>
    <p:sldId id="319" r:id="rId4"/>
    <p:sldId id="340" r:id="rId5"/>
    <p:sldId id="320" r:id="rId6"/>
    <p:sldId id="321" r:id="rId7"/>
    <p:sldId id="322" r:id="rId8"/>
    <p:sldId id="323" r:id="rId9"/>
    <p:sldId id="339" r:id="rId10"/>
    <p:sldId id="324" r:id="rId11"/>
    <p:sldId id="332" r:id="rId12"/>
    <p:sldId id="325" r:id="rId13"/>
    <p:sldId id="338" r:id="rId14"/>
    <p:sldId id="337" r:id="rId15"/>
    <p:sldId id="326" r:id="rId16"/>
    <p:sldId id="341" r:id="rId17"/>
    <p:sldId id="336" r:id="rId18"/>
    <p:sldId id="327" r:id="rId19"/>
    <p:sldId id="328" r:id="rId20"/>
    <p:sldId id="335" r:id="rId21"/>
    <p:sldId id="329" r:id="rId22"/>
    <p:sldId id="334" r:id="rId23"/>
    <p:sldId id="330" r:id="rId24"/>
    <p:sldId id="333" r:id="rId25"/>
    <p:sldId id="331"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0093"/>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3" autoAdjust="0"/>
    <p:restoredTop sz="94660"/>
  </p:normalViewPr>
  <p:slideViewPr>
    <p:cSldViewPr>
      <p:cViewPr varScale="1">
        <p:scale>
          <a:sx n="152" d="100"/>
          <a:sy n="152" d="100"/>
        </p:scale>
        <p:origin x="218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7D469-071F-4F5A-9ED1-7FB48E4F862B}" type="datetimeFigureOut">
              <a:rPr lang="en-US" smtClean="0"/>
              <a:pPr/>
              <a:t>3/27/2016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7D469-071F-4F5A-9ED1-7FB48E4F862B}" type="datetimeFigureOut">
              <a:rPr lang="en-US" smtClean="0"/>
              <a:pPr/>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7D469-071F-4F5A-9ED1-7FB48E4F862B}" type="datetimeFigureOut">
              <a:rPr lang="en-US" smtClean="0"/>
              <a:pPr/>
              <a:t>3/27/2016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7D469-071F-4F5A-9ED1-7FB48E4F862B}" type="datetimeFigureOut">
              <a:rPr lang="en-US" smtClean="0"/>
              <a:pPr/>
              <a:t>3/27/2016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7D469-071F-4F5A-9ED1-7FB48E4F862B}" type="datetimeFigureOut">
              <a:rPr lang="en-US" smtClean="0"/>
              <a:pPr/>
              <a:t>3/27/2016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3/27/2016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transition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brightnessContrast bright="-4000" contrast="22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7D469-071F-4F5A-9ED1-7FB48E4F862B}" type="datetimeFigureOut">
              <a:rPr lang="en-US" smtClean="0"/>
              <a:pPr/>
              <a:t>3/27/2016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7B1B-7AE5-4EB3-9D01-B87B14D81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371600"/>
            <a:ext cx="5257800" cy="4524315"/>
          </a:xfrm>
          <a:prstGeom prst="rect">
            <a:avLst/>
          </a:prstGeom>
          <a:ln>
            <a:noFill/>
          </a:ln>
        </p:spPr>
        <p:txBody>
          <a:bodyPr wrap="square">
            <a:spAutoFit/>
          </a:bodyPr>
          <a:lstStyle/>
          <a:p>
            <a:r>
              <a:rPr lang="en-US" sz="3200" b="1" dirty="0">
                <a:solidFill>
                  <a:srgbClr val="000000"/>
                </a:solidFill>
                <a:cs typeface="Arial" pitchFamily="34" charset="0"/>
              </a:rPr>
              <a:t>When Christopher Columbus arrived in the Caribbean Sea in 1492, he called the people he encountered “</a:t>
            </a:r>
            <a:r>
              <a:rPr lang="en-US" sz="3200" b="1" dirty="0" err="1">
                <a:solidFill>
                  <a:srgbClr val="000000"/>
                </a:solidFill>
                <a:cs typeface="Arial" pitchFamily="34" charset="0"/>
              </a:rPr>
              <a:t>Indios</a:t>
            </a:r>
            <a:r>
              <a:rPr lang="en-US" sz="3200" b="1" dirty="0">
                <a:solidFill>
                  <a:srgbClr val="000000"/>
                </a:solidFill>
                <a:cs typeface="Arial" pitchFamily="34" charset="0"/>
              </a:rPr>
              <a:t>,” because the mariner was convinced that he had sailed to one of the islands of Southeast Asia—land many Europeans called the Indies.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3" name="Picture 2"/>
          <p:cNvPicPr>
            <a:picLocks noChangeAspect="1"/>
          </p:cNvPicPr>
          <p:nvPr/>
        </p:nvPicPr>
        <p:blipFill>
          <a:blip r:embed="rId4"/>
          <a:stretch>
            <a:fillRect/>
          </a:stretch>
        </p:blipFill>
        <p:spPr>
          <a:xfrm>
            <a:off x="5638800" y="1066800"/>
            <a:ext cx="3226340" cy="5054600"/>
          </a:xfrm>
          <a:prstGeom prst="rect">
            <a:avLst/>
          </a:prstGeom>
          <a:effectLst>
            <a:softEdge rad="228600"/>
          </a:effectLst>
        </p:spPr>
      </p:pic>
      <p:pic>
        <p:nvPicPr>
          <p:cNvPr id="6" name="711-newworl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06200" y="2438400"/>
            <a:ext cx="812800" cy="812800"/>
          </a:xfrm>
          <a:prstGeom prst="rect">
            <a:avLst/>
          </a:prstGeom>
        </p:spPr>
      </p:pic>
    </p:spTree>
  </p:cSld>
  <p:clrMapOvr>
    <a:masterClrMapping/>
  </p:clrMapOvr>
  <p:transition advClick="0" advTm="178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extLst mod="1">
    <p:ext uri="{E180D4A7-C9FB-4DFB-919C-405C955672EB}">
      <p14:showEvtLst xmlns:p14="http://schemas.microsoft.com/office/powerpoint/2010/main">
        <p14:playEvt time="0"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85800"/>
            <a:ext cx="5486400" cy="6001642"/>
          </a:xfrm>
          <a:prstGeom prst="rect">
            <a:avLst/>
          </a:prstGeom>
          <a:ln>
            <a:noFill/>
          </a:ln>
        </p:spPr>
        <p:txBody>
          <a:bodyPr wrap="square">
            <a:spAutoFit/>
          </a:bodyPr>
          <a:lstStyle/>
          <a:p>
            <a:r>
              <a:rPr lang="en-US" sz="3200" b="1" dirty="0">
                <a:solidFill>
                  <a:srgbClr val="000000"/>
                </a:solidFill>
                <a:cs typeface="Arial" pitchFamily="34" charset="0"/>
              </a:rPr>
              <a:t>Their societies ranged from simple to sophisticated.  </a:t>
            </a:r>
            <a:r>
              <a:rPr lang="en-US" sz="3200" b="1" dirty="0">
                <a:solidFill>
                  <a:schemeClr val="accent6">
                    <a:lumMod val="50000"/>
                  </a:schemeClr>
                </a:solidFill>
                <a:cs typeface="Arial" pitchFamily="34" charset="0"/>
              </a:rPr>
              <a:t>The Maya, the Incas, and the </a:t>
            </a:r>
            <a:br>
              <a:rPr lang="en-US" sz="3200" b="1" dirty="0">
                <a:solidFill>
                  <a:schemeClr val="accent6">
                    <a:lumMod val="50000"/>
                  </a:schemeClr>
                </a:solidFill>
                <a:cs typeface="Arial" pitchFamily="34" charset="0"/>
              </a:rPr>
            </a:br>
            <a:r>
              <a:rPr lang="en-US" sz="3200" b="1" dirty="0">
                <a:solidFill>
                  <a:schemeClr val="accent6">
                    <a:lumMod val="50000"/>
                  </a:schemeClr>
                </a:solidFill>
                <a:cs typeface="Arial" pitchFamily="34" charset="0"/>
              </a:rPr>
              <a:t>Aztecs developed </a:t>
            </a:r>
            <a:br>
              <a:rPr lang="en-US" sz="3200" b="1" dirty="0">
                <a:solidFill>
                  <a:schemeClr val="accent6">
                    <a:lumMod val="50000"/>
                  </a:schemeClr>
                </a:solidFill>
                <a:cs typeface="Arial" pitchFamily="34" charset="0"/>
              </a:rPr>
            </a:br>
            <a:r>
              <a:rPr lang="en-US" sz="3200" b="1" dirty="0">
                <a:solidFill>
                  <a:schemeClr val="accent6">
                    <a:lumMod val="50000"/>
                  </a:schemeClr>
                </a:solidFill>
                <a:cs typeface="Arial" pitchFamily="34" charset="0"/>
              </a:rPr>
              <a:t>complex architecture </a:t>
            </a:r>
            <a:br>
              <a:rPr lang="en-US" sz="3200" b="1" dirty="0">
                <a:solidFill>
                  <a:schemeClr val="accent6">
                    <a:lumMod val="50000"/>
                  </a:schemeClr>
                </a:solidFill>
                <a:cs typeface="Arial" pitchFamily="34" charset="0"/>
              </a:rPr>
            </a:br>
            <a:r>
              <a:rPr lang="en-US" sz="3200" b="1" dirty="0">
                <a:solidFill>
                  <a:schemeClr val="accent6">
                    <a:lumMod val="50000"/>
                  </a:schemeClr>
                </a:solidFill>
                <a:cs typeface="Arial" pitchFamily="34" charset="0"/>
              </a:rPr>
              <a:t>that required great mathematical skill to construct, though even today, the </a:t>
            </a:r>
            <a:r>
              <a:rPr lang="en-US" sz="3200" b="1" dirty="0" err="1">
                <a:solidFill>
                  <a:schemeClr val="accent6">
                    <a:lumMod val="50000"/>
                  </a:schemeClr>
                </a:solidFill>
                <a:cs typeface="Arial" pitchFamily="34" charset="0"/>
              </a:rPr>
              <a:t>Yanomami</a:t>
            </a:r>
            <a:r>
              <a:rPr lang="en-US" sz="3200" b="1" dirty="0">
                <a:solidFill>
                  <a:schemeClr val="accent6">
                    <a:lumMod val="50000"/>
                  </a:schemeClr>
                </a:solidFill>
                <a:cs typeface="Arial" pitchFamily="34" charset="0"/>
              </a:rPr>
              <a:t> people of Brazil and Venezuela live a lifestyle similar to that of nomads thousands of years ago.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043" y="1066800"/>
            <a:ext cx="4705957" cy="2438400"/>
          </a:xfrm>
          <a:prstGeom prst="rect">
            <a:avLst/>
          </a:prstGeom>
        </p:spPr>
      </p:pic>
    </p:spTree>
    <p:extLst>
      <p:ext uri="{BB962C8B-B14F-4D97-AF65-F5344CB8AC3E}">
        <p14:creationId xmlns:p14="http://schemas.microsoft.com/office/powerpoint/2010/main" val="2816372725"/>
      </p:ext>
    </p:extLst>
  </p:cSld>
  <p:clrMapOvr>
    <a:masterClrMapping/>
  </p:clrMapOvr>
  <p:transition advClick="0" advTm="501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85800"/>
            <a:ext cx="5486400" cy="6001642"/>
          </a:xfrm>
          <a:prstGeom prst="rect">
            <a:avLst/>
          </a:prstGeom>
          <a:ln>
            <a:noFill/>
          </a:ln>
        </p:spPr>
        <p:txBody>
          <a:bodyPr wrap="square">
            <a:spAutoFit/>
          </a:bodyPr>
          <a:lstStyle/>
          <a:p>
            <a:r>
              <a:rPr lang="en-US" sz="3200" b="1" dirty="0">
                <a:solidFill>
                  <a:schemeClr val="accent6">
                    <a:lumMod val="50000"/>
                  </a:schemeClr>
                </a:solidFill>
                <a:cs typeface="Arial" pitchFamily="34" charset="0"/>
              </a:rPr>
              <a:t>Their societies ranged from simple to sophisticated.  </a:t>
            </a:r>
            <a:r>
              <a:rPr lang="en-US" sz="3200" b="1" dirty="0">
                <a:solidFill>
                  <a:srgbClr val="000000"/>
                </a:solidFill>
                <a:cs typeface="Arial" pitchFamily="34" charset="0"/>
              </a:rPr>
              <a:t>The </a:t>
            </a:r>
            <a:r>
              <a:rPr lang="en-US" sz="3200" b="1" dirty="0" smtClean="0">
                <a:solidFill>
                  <a:srgbClr val="000000"/>
                </a:solidFill>
                <a:cs typeface="Arial" pitchFamily="34" charset="0"/>
              </a:rPr>
              <a:t>Maya, the Incas, and the </a:t>
            </a:r>
            <a:br>
              <a:rPr lang="en-US" sz="3200" b="1" dirty="0" smtClean="0">
                <a:solidFill>
                  <a:srgbClr val="000000"/>
                </a:solidFill>
                <a:cs typeface="Arial" pitchFamily="34" charset="0"/>
              </a:rPr>
            </a:br>
            <a:r>
              <a:rPr lang="en-US" sz="3200" b="1" dirty="0" smtClean="0">
                <a:solidFill>
                  <a:srgbClr val="000000"/>
                </a:solidFill>
                <a:cs typeface="Arial" pitchFamily="34" charset="0"/>
              </a:rPr>
              <a:t>Aztecs developed </a:t>
            </a:r>
            <a:br>
              <a:rPr lang="en-US" sz="3200" b="1" dirty="0" smtClean="0">
                <a:solidFill>
                  <a:srgbClr val="000000"/>
                </a:solidFill>
                <a:cs typeface="Arial" pitchFamily="34" charset="0"/>
              </a:rPr>
            </a:br>
            <a:r>
              <a:rPr lang="en-US" sz="3200" b="1" dirty="0" smtClean="0">
                <a:solidFill>
                  <a:srgbClr val="000000"/>
                </a:solidFill>
                <a:cs typeface="Arial" pitchFamily="34" charset="0"/>
              </a:rPr>
              <a:t>complex </a:t>
            </a:r>
            <a:r>
              <a:rPr lang="en-US" sz="3200" b="1" dirty="0">
                <a:solidFill>
                  <a:srgbClr val="000000"/>
                </a:solidFill>
                <a:cs typeface="Arial" pitchFamily="34" charset="0"/>
              </a:rPr>
              <a:t>architecture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that </a:t>
            </a:r>
            <a:r>
              <a:rPr lang="en-US" sz="3200" b="1" dirty="0">
                <a:solidFill>
                  <a:srgbClr val="000000"/>
                </a:solidFill>
                <a:cs typeface="Arial" pitchFamily="34" charset="0"/>
              </a:rPr>
              <a:t>required great mathematical skill to construct, though even today, the </a:t>
            </a:r>
            <a:r>
              <a:rPr lang="en-US" sz="3200" b="1" dirty="0" err="1">
                <a:solidFill>
                  <a:srgbClr val="000000"/>
                </a:solidFill>
                <a:cs typeface="Arial" pitchFamily="34" charset="0"/>
              </a:rPr>
              <a:t>Yanomami</a:t>
            </a:r>
            <a:r>
              <a:rPr lang="en-US" sz="3200" b="1" dirty="0">
                <a:solidFill>
                  <a:srgbClr val="000000"/>
                </a:solidFill>
                <a:cs typeface="Arial" pitchFamily="34" charset="0"/>
              </a:rPr>
              <a:t> people of Brazil and Venezuela live a lifestyle similar to that of nomads thousands of years ago.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descr="Untitle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043" y="1066800"/>
            <a:ext cx="4705957" cy="2438400"/>
          </a:xfrm>
          <a:prstGeom prst="rect">
            <a:avLst/>
          </a:prstGeom>
        </p:spPr>
      </p:pic>
      <p:pic>
        <p:nvPicPr>
          <p:cNvPr id="7" name="Picture 6"/>
          <p:cNvPicPr>
            <a:picLocks noChangeAspect="1"/>
          </p:cNvPicPr>
          <p:nvPr/>
        </p:nvPicPr>
        <p:blipFill>
          <a:blip r:embed="rId3"/>
          <a:stretch>
            <a:fillRect/>
          </a:stretch>
        </p:blipFill>
        <p:spPr>
          <a:xfrm>
            <a:off x="6019800" y="3886200"/>
            <a:ext cx="2661920" cy="2438400"/>
          </a:xfrm>
          <a:prstGeom prst="rect">
            <a:avLst/>
          </a:prstGeom>
        </p:spPr>
      </p:pic>
    </p:spTree>
    <p:extLst>
      <p:ext uri="{BB962C8B-B14F-4D97-AF65-F5344CB8AC3E}">
        <p14:creationId xmlns:p14="http://schemas.microsoft.com/office/powerpoint/2010/main" val="4194385933"/>
      </p:ext>
    </p:extLst>
  </p:cSld>
  <p:clrMapOvr>
    <a:masterClrMapping/>
  </p:clrMapOvr>
  <p:transition advClick="0" advTm="170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4400"/>
            <a:ext cx="8382000" cy="5509200"/>
          </a:xfrm>
          <a:prstGeom prst="rect">
            <a:avLst/>
          </a:prstGeom>
          <a:ln>
            <a:noFill/>
          </a:ln>
        </p:spPr>
        <p:txBody>
          <a:bodyPr wrap="square">
            <a:spAutoFit/>
          </a:bodyPr>
          <a:lstStyle/>
          <a:p>
            <a:r>
              <a:rPr lang="en-US" sz="3200" b="1" dirty="0">
                <a:solidFill>
                  <a:srgbClr val="000000"/>
                </a:solidFill>
                <a:cs typeface="Arial" pitchFamily="34" charset="0"/>
              </a:rPr>
              <a:t>It was a world without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wheel as a method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of </a:t>
            </a:r>
            <a:r>
              <a:rPr lang="en-US" sz="3200" b="1" dirty="0">
                <a:solidFill>
                  <a:srgbClr val="000000"/>
                </a:solidFill>
                <a:cs typeface="Arial" pitchFamily="34" charset="0"/>
              </a:rPr>
              <a:t>transportation. </a:t>
            </a:r>
            <a:r>
              <a:rPr lang="en-US" sz="3200" b="1" dirty="0" smtClean="0">
                <a:solidFill>
                  <a:srgbClr val="000000"/>
                </a:solidFill>
                <a:cs typeface="Arial" pitchFamily="34" charset="0"/>
              </a:rPr>
              <a:t> </a:t>
            </a:r>
            <a:r>
              <a:rPr lang="en-US" sz="3200" b="1" dirty="0">
                <a:solidFill>
                  <a:schemeClr val="accent6">
                    <a:lumMod val="50000"/>
                  </a:schemeClr>
                </a:solidFill>
                <a:cs typeface="Arial" pitchFamily="34" charset="0"/>
              </a:rPr>
              <a:t>The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most </a:t>
            </a:r>
            <a:r>
              <a:rPr lang="en-US" sz="3200" b="1" dirty="0">
                <a:solidFill>
                  <a:schemeClr val="accent6">
                    <a:lumMod val="50000"/>
                  </a:schemeClr>
                </a:solidFill>
                <a:cs typeface="Arial" pitchFamily="34" charset="0"/>
              </a:rPr>
              <a:t>advanced cultures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of </a:t>
            </a:r>
            <a:r>
              <a:rPr lang="en-US" sz="3200" b="1" dirty="0">
                <a:solidFill>
                  <a:schemeClr val="accent6">
                    <a:lumMod val="50000"/>
                  </a:schemeClr>
                </a:solidFill>
                <a:cs typeface="Arial" pitchFamily="34" charset="0"/>
              </a:rPr>
              <a:t>the New World lived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on </a:t>
            </a:r>
            <a:r>
              <a:rPr lang="en-US" sz="3200" b="1" dirty="0">
                <a:solidFill>
                  <a:schemeClr val="accent6">
                    <a:lumMod val="50000"/>
                  </a:schemeClr>
                </a:solidFill>
                <a:cs typeface="Arial" pitchFamily="34" charset="0"/>
              </a:rPr>
              <a:t>mountainous land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where </a:t>
            </a:r>
            <a:r>
              <a:rPr lang="en-US" sz="3200" b="1" dirty="0">
                <a:solidFill>
                  <a:schemeClr val="accent6">
                    <a:lumMod val="50000"/>
                  </a:schemeClr>
                </a:solidFill>
                <a:cs typeface="Arial" pitchFamily="34" charset="0"/>
              </a:rPr>
              <a:t>the wheel would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be </a:t>
            </a:r>
            <a:r>
              <a:rPr lang="en-US" sz="3200" b="1" dirty="0">
                <a:solidFill>
                  <a:schemeClr val="accent6">
                    <a:lumMod val="50000"/>
                  </a:schemeClr>
                </a:solidFill>
                <a:cs typeface="Arial" pitchFamily="34" charset="0"/>
              </a:rPr>
              <a:t>of little value. </a:t>
            </a:r>
            <a:r>
              <a:rPr lang="en-US" sz="3200" b="1" dirty="0" smtClean="0">
                <a:solidFill>
                  <a:schemeClr val="accent6">
                    <a:lumMod val="50000"/>
                  </a:schemeClr>
                </a:solidFill>
                <a:cs typeface="Arial" pitchFamily="34" charset="0"/>
              </a:rPr>
              <a:t> Native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Americans </a:t>
            </a:r>
            <a:r>
              <a:rPr lang="en-US" sz="3200" b="1" dirty="0">
                <a:solidFill>
                  <a:schemeClr val="accent6">
                    <a:lumMod val="50000"/>
                  </a:schemeClr>
                </a:solidFill>
                <a:cs typeface="Arial" pitchFamily="34" charset="0"/>
              </a:rPr>
              <a:t>occasionally used wheels on children’s toys—but they saw no value in using the wheel as a tool for adults.</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descr="Untitle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81000"/>
            <a:ext cx="5405036" cy="4738415"/>
          </a:xfrm>
          <a:prstGeom prst="rect">
            <a:avLst/>
          </a:prstGeom>
        </p:spPr>
      </p:pic>
    </p:spTree>
    <p:extLst>
      <p:ext uri="{BB962C8B-B14F-4D97-AF65-F5344CB8AC3E}">
        <p14:creationId xmlns:p14="http://schemas.microsoft.com/office/powerpoint/2010/main" val="1965003388"/>
      </p:ext>
    </p:extLst>
  </p:cSld>
  <p:clrMapOvr>
    <a:masterClrMapping/>
  </p:clrMapOvr>
  <p:transition advClick="0" advTm="39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4400"/>
            <a:ext cx="8382000" cy="5509200"/>
          </a:xfrm>
          <a:prstGeom prst="rect">
            <a:avLst/>
          </a:prstGeom>
          <a:ln>
            <a:noFill/>
          </a:ln>
        </p:spPr>
        <p:txBody>
          <a:bodyPr wrap="square">
            <a:spAutoFit/>
          </a:bodyPr>
          <a:lstStyle/>
          <a:p>
            <a:r>
              <a:rPr lang="en-US" sz="3200" b="1" dirty="0">
                <a:solidFill>
                  <a:schemeClr val="accent6">
                    <a:lumMod val="50000"/>
                  </a:schemeClr>
                </a:solidFill>
                <a:cs typeface="Arial" pitchFamily="34" charset="0"/>
              </a:rPr>
              <a:t>It was a world without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wheel as a method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of </a:t>
            </a:r>
            <a:r>
              <a:rPr lang="en-US" sz="3200" b="1" dirty="0">
                <a:solidFill>
                  <a:schemeClr val="accent6">
                    <a:lumMod val="50000"/>
                  </a:schemeClr>
                </a:solidFill>
                <a:cs typeface="Arial" pitchFamily="34" charset="0"/>
              </a:rPr>
              <a:t>transportation. </a:t>
            </a:r>
            <a:r>
              <a:rPr lang="en-US" sz="3200" b="1" dirty="0" smtClean="0">
                <a:solidFill>
                  <a:schemeClr val="accent6">
                    <a:lumMod val="50000"/>
                  </a:schemeClr>
                </a:solidFill>
                <a:cs typeface="Arial" pitchFamily="34" charset="0"/>
              </a:rPr>
              <a:t> </a:t>
            </a:r>
            <a:r>
              <a:rPr lang="en-US" sz="3200" b="1" dirty="0">
                <a:solidFill>
                  <a:srgbClr val="000000"/>
                </a:solidFill>
                <a:cs typeface="Arial" pitchFamily="34" charset="0"/>
              </a:rPr>
              <a:t>The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most </a:t>
            </a:r>
            <a:r>
              <a:rPr lang="en-US" sz="3200" b="1" dirty="0">
                <a:solidFill>
                  <a:srgbClr val="000000"/>
                </a:solidFill>
                <a:cs typeface="Arial" pitchFamily="34" charset="0"/>
              </a:rPr>
              <a:t>advanced cultures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of </a:t>
            </a:r>
            <a:r>
              <a:rPr lang="en-US" sz="3200" b="1" dirty="0">
                <a:solidFill>
                  <a:srgbClr val="000000"/>
                </a:solidFill>
                <a:cs typeface="Arial" pitchFamily="34" charset="0"/>
              </a:rPr>
              <a:t>the New World lived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on </a:t>
            </a:r>
            <a:r>
              <a:rPr lang="en-US" sz="3200" b="1" dirty="0">
                <a:solidFill>
                  <a:srgbClr val="000000"/>
                </a:solidFill>
                <a:cs typeface="Arial" pitchFamily="34" charset="0"/>
              </a:rPr>
              <a:t>mountainous land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where </a:t>
            </a:r>
            <a:r>
              <a:rPr lang="en-US" sz="3200" b="1" dirty="0">
                <a:solidFill>
                  <a:srgbClr val="000000"/>
                </a:solidFill>
                <a:cs typeface="Arial" pitchFamily="34" charset="0"/>
              </a:rPr>
              <a:t>the wheel would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be </a:t>
            </a:r>
            <a:r>
              <a:rPr lang="en-US" sz="3200" b="1" dirty="0">
                <a:solidFill>
                  <a:srgbClr val="000000"/>
                </a:solidFill>
                <a:cs typeface="Arial" pitchFamily="34" charset="0"/>
              </a:rPr>
              <a:t>of little value. </a:t>
            </a:r>
            <a:r>
              <a:rPr lang="en-US" sz="3200" b="1" dirty="0" smtClean="0">
                <a:solidFill>
                  <a:srgbClr val="000000"/>
                </a:solidFill>
                <a:cs typeface="Arial" pitchFamily="34" charset="0"/>
              </a:rPr>
              <a:t> </a:t>
            </a:r>
            <a:r>
              <a:rPr lang="en-US" sz="3200" b="1" dirty="0" smtClean="0">
                <a:solidFill>
                  <a:schemeClr val="accent6">
                    <a:lumMod val="50000"/>
                  </a:schemeClr>
                </a:solidFill>
                <a:cs typeface="Arial" pitchFamily="34" charset="0"/>
              </a:rPr>
              <a:t>Native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Americans </a:t>
            </a:r>
            <a:r>
              <a:rPr lang="en-US" sz="3200" b="1" dirty="0">
                <a:solidFill>
                  <a:schemeClr val="accent6">
                    <a:lumMod val="50000"/>
                  </a:schemeClr>
                </a:solidFill>
                <a:cs typeface="Arial" pitchFamily="34" charset="0"/>
              </a:rPr>
              <a:t>occasionally used wheels on children’s toys—but they saw no value in using the wheel as a tool for adults.</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descr="Untitle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81000"/>
            <a:ext cx="5405036" cy="4738415"/>
          </a:xfrm>
          <a:prstGeom prst="rect">
            <a:avLst/>
          </a:prstGeom>
        </p:spPr>
      </p:pic>
    </p:spTree>
    <p:extLst>
      <p:ext uri="{BB962C8B-B14F-4D97-AF65-F5344CB8AC3E}">
        <p14:creationId xmlns:p14="http://schemas.microsoft.com/office/powerpoint/2010/main" val="1789683522"/>
      </p:ext>
    </p:extLst>
  </p:cSld>
  <p:clrMapOvr>
    <a:masterClrMapping/>
  </p:clrMapOvr>
  <p:transition advClick="0" advTm="6658">
    <p:fade/>
  </p:transition>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4400"/>
            <a:ext cx="8382000" cy="5509200"/>
          </a:xfrm>
          <a:prstGeom prst="rect">
            <a:avLst/>
          </a:prstGeom>
          <a:ln>
            <a:noFill/>
          </a:ln>
        </p:spPr>
        <p:txBody>
          <a:bodyPr wrap="square">
            <a:spAutoFit/>
          </a:bodyPr>
          <a:lstStyle/>
          <a:p>
            <a:r>
              <a:rPr lang="en-US" sz="3200" b="1" dirty="0">
                <a:solidFill>
                  <a:schemeClr val="accent6">
                    <a:lumMod val="50000"/>
                  </a:schemeClr>
                </a:solidFill>
                <a:cs typeface="Arial" pitchFamily="34" charset="0"/>
              </a:rPr>
              <a:t>It was a world without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wheel as a method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of </a:t>
            </a:r>
            <a:r>
              <a:rPr lang="en-US" sz="3200" b="1" dirty="0">
                <a:solidFill>
                  <a:schemeClr val="accent6">
                    <a:lumMod val="50000"/>
                  </a:schemeClr>
                </a:solidFill>
                <a:cs typeface="Arial" pitchFamily="34" charset="0"/>
              </a:rPr>
              <a:t>transportation. </a:t>
            </a:r>
            <a:r>
              <a:rPr lang="en-US" sz="3200" b="1" dirty="0" smtClean="0">
                <a:solidFill>
                  <a:schemeClr val="accent6">
                    <a:lumMod val="50000"/>
                  </a:schemeClr>
                </a:solidFill>
                <a:cs typeface="Arial" pitchFamily="34" charset="0"/>
              </a:rPr>
              <a:t> </a:t>
            </a:r>
            <a:r>
              <a:rPr lang="en-US" sz="3200" b="1" dirty="0">
                <a:solidFill>
                  <a:schemeClr val="accent6">
                    <a:lumMod val="50000"/>
                  </a:schemeClr>
                </a:solidFill>
                <a:cs typeface="Arial" pitchFamily="34" charset="0"/>
              </a:rPr>
              <a:t>The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most </a:t>
            </a:r>
            <a:r>
              <a:rPr lang="en-US" sz="3200" b="1" dirty="0">
                <a:solidFill>
                  <a:schemeClr val="accent6">
                    <a:lumMod val="50000"/>
                  </a:schemeClr>
                </a:solidFill>
                <a:cs typeface="Arial" pitchFamily="34" charset="0"/>
              </a:rPr>
              <a:t>advanced cultures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of </a:t>
            </a:r>
            <a:r>
              <a:rPr lang="en-US" sz="3200" b="1" dirty="0">
                <a:solidFill>
                  <a:schemeClr val="accent6">
                    <a:lumMod val="50000"/>
                  </a:schemeClr>
                </a:solidFill>
                <a:cs typeface="Arial" pitchFamily="34" charset="0"/>
              </a:rPr>
              <a:t>the New World lived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on </a:t>
            </a:r>
            <a:r>
              <a:rPr lang="en-US" sz="3200" b="1" dirty="0">
                <a:solidFill>
                  <a:schemeClr val="accent6">
                    <a:lumMod val="50000"/>
                  </a:schemeClr>
                </a:solidFill>
                <a:cs typeface="Arial" pitchFamily="34" charset="0"/>
              </a:rPr>
              <a:t>mountainous land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where </a:t>
            </a:r>
            <a:r>
              <a:rPr lang="en-US" sz="3200" b="1" dirty="0">
                <a:solidFill>
                  <a:schemeClr val="accent6">
                    <a:lumMod val="50000"/>
                  </a:schemeClr>
                </a:solidFill>
                <a:cs typeface="Arial" pitchFamily="34" charset="0"/>
              </a:rPr>
              <a:t>the wheel would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be </a:t>
            </a:r>
            <a:r>
              <a:rPr lang="en-US" sz="3200" b="1" dirty="0">
                <a:solidFill>
                  <a:schemeClr val="accent6">
                    <a:lumMod val="50000"/>
                  </a:schemeClr>
                </a:solidFill>
                <a:cs typeface="Arial" pitchFamily="34" charset="0"/>
              </a:rPr>
              <a:t>of little value. </a:t>
            </a:r>
            <a:r>
              <a:rPr lang="en-US" sz="3200" b="1" dirty="0" smtClean="0">
                <a:solidFill>
                  <a:schemeClr val="accent6">
                    <a:lumMod val="50000"/>
                  </a:schemeClr>
                </a:solidFill>
                <a:cs typeface="Arial" pitchFamily="34" charset="0"/>
              </a:rPr>
              <a:t> </a:t>
            </a:r>
            <a:r>
              <a:rPr lang="en-US" sz="3200" b="1" dirty="0" smtClean="0">
                <a:solidFill>
                  <a:srgbClr val="000000"/>
                </a:solidFill>
                <a:cs typeface="Arial" pitchFamily="34" charset="0"/>
              </a:rPr>
              <a:t>Native </a:t>
            </a:r>
            <a:br>
              <a:rPr lang="en-US" sz="3200" b="1" dirty="0" smtClean="0">
                <a:solidFill>
                  <a:srgbClr val="000000"/>
                </a:solidFill>
                <a:cs typeface="Arial" pitchFamily="34" charset="0"/>
              </a:rPr>
            </a:br>
            <a:r>
              <a:rPr lang="en-US" sz="3200" b="1" dirty="0" smtClean="0">
                <a:solidFill>
                  <a:srgbClr val="000000"/>
                </a:solidFill>
                <a:cs typeface="Arial" pitchFamily="34" charset="0"/>
              </a:rPr>
              <a:t>Americans </a:t>
            </a:r>
            <a:r>
              <a:rPr lang="en-US" sz="3200" b="1" dirty="0">
                <a:solidFill>
                  <a:srgbClr val="000000"/>
                </a:solidFill>
                <a:cs typeface="Arial" pitchFamily="34" charset="0"/>
              </a:rPr>
              <a:t>occasionally used wheels on children’s toys—but they saw no value in using the wheel as a tool for adults.</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descr="Untitle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81000"/>
            <a:ext cx="5405036" cy="4738415"/>
          </a:xfrm>
          <a:prstGeom prst="rect">
            <a:avLst/>
          </a:prstGeom>
        </p:spPr>
      </p:pic>
    </p:spTree>
    <p:extLst>
      <p:ext uri="{BB962C8B-B14F-4D97-AF65-F5344CB8AC3E}">
        <p14:creationId xmlns:p14="http://schemas.microsoft.com/office/powerpoint/2010/main" val="1759898083"/>
      </p:ext>
    </p:extLst>
  </p:cSld>
  <p:clrMapOvr>
    <a:masterClrMapping/>
  </p:clrMapOvr>
  <p:transition advClick="0" advTm="8276">
    <p:fade/>
  </p:transition>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8458200" cy="5016757"/>
          </a:xfrm>
          <a:prstGeom prst="rect">
            <a:avLst/>
          </a:prstGeom>
          <a:ln>
            <a:noFill/>
          </a:ln>
        </p:spPr>
        <p:txBody>
          <a:bodyPr wrap="square">
            <a:spAutoFit/>
          </a:bodyPr>
          <a:lstStyle/>
          <a:p>
            <a:r>
              <a:rPr lang="en-US" sz="3200" b="1" dirty="0">
                <a:solidFill>
                  <a:srgbClr val="000000"/>
                </a:solidFill>
                <a:cs typeface="Arial" pitchFamily="34" charset="0"/>
              </a:rPr>
              <a:t>Additionally, there were few animals in the New World large enough to drive a plow.   </a:t>
            </a:r>
            <a:r>
              <a:rPr lang="en-US" sz="3200" b="1" dirty="0">
                <a:solidFill>
                  <a:schemeClr val="accent6">
                    <a:lumMod val="50000"/>
                  </a:schemeClr>
                </a:solidFill>
                <a:cs typeface="Arial" pitchFamily="34" charset="0"/>
              </a:rPr>
              <a:t>The Native Americans hunted several large mammals to extinction thousands of years before the arrival of the Europeans.  </a:t>
            </a:r>
            <a:br>
              <a:rPr lang="en-US" sz="3200" b="1" dirty="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remaining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large animal—</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bear—</a:t>
            </a:r>
            <a:r>
              <a:rPr lang="en-US" sz="3200" b="1" dirty="0" smtClean="0">
                <a:solidFill>
                  <a:schemeClr val="accent6">
                    <a:lumMod val="50000"/>
                  </a:schemeClr>
                </a:solidFill>
                <a:cs typeface="Arial" pitchFamily="34" charset="0"/>
              </a:rPr>
              <a:t>could </a:t>
            </a:r>
          </a:p>
          <a:p>
            <a:r>
              <a:rPr lang="en-US" sz="3200" b="1" dirty="0" smtClean="0">
                <a:solidFill>
                  <a:schemeClr val="accent6">
                    <a:lumMod val="50000"/>
                  </a:schemeClr>
                </a:solidFill>
                <a:cs typeface="Arial" pitchFamily="34" charset="0"/>
              </a:rPr>
              <a:t>not </a:t>
            </a:r>
            <a:r>
              <a:rPr lang="en-US" sz="3200" b="1" dirty="0">
                <a:solidFill>
                  <a:schemeClr val="accent6">
                    <a:lumMod val="50000"/>
                  </a:schemeClr>
                </a:solidFill>
                <a:cs typeface="Arial" pitchFamily="34" charset="0"/>
              </a:rPr>
              <a:t>be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domesticated</a:t>
            </a:r>
            <a:r>
              <a:rPr lang="en-US" sz="3200" b="1" dirty="0">
                <a:solidFill>
                  <a:schemeClr val="accent6">
                    <a:lumMod val="50000"/>
                  </a:schemeClr>
                </a:solidFill>
                <a:cs typeface="Arial" pitchFamily="34" charset="0"/>
              </a:rPr>
              <a:t>.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3" name="Picture 2"/>
          <p:cNvPicPr>
            <a:picLocks noChangeAspect="1"/>
          </p:cNvPicPr>
          <p:nvPr/>
        </p:nvPicPr>
        <p:blipFill>
          <a:blip r:embed="rId2"/>
          <a:stretch>
            <a:fillRect/>
          </a:stretch>
        </p:blipFill>
        <p:spPr>
          <a:xfrm>
            <a:off x="3962400" y="3352800"/>
            <a:ext cx="4205604" cy="2743200"/>
          </a:xfrm>
          <a:prstGeom prst="rect">
            <a:avLst/>
          </a:prstGeom>
          <a:effectLst>
            <a:outerShdw blurRad="50800" dist="152400" dir="2700000" algn="tl" rotWithShape="0">
              <a:srgbClr val="000000">
                <a:alpha val="43000"/>
              </a:srgbClr>
            </a:outerShdw>
          </a:effectLst>
        </p:spPr>
      </p:pic>
    </p:spTree>
    <p:extLst>
      <p:ext uri="{BB962C8B-B14F-4D97-AF65-F5344CB8AC3E}">
        <p14:creationId xmlns:p14="http://schemas.microsoft.com/office/powerpoint/2010/main" val="3974440431"/>
      </p:ext>
    </p:extLst>
  </p:cSld>
  <p:clrMapOvr>
    <a:masterClrMapping/>
  </p:clrMapOvr>
  <p:transition advClick="0" advTm="581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8458200" cy="5016757"/>
          </a:xfrm>
          <a:prstGeom prst="rect">
            <a:avLst/>
          </a:prstGeom>
          <a:ln>
            <a:noFill/>
          </a:ln>
        </p:spPr>
        <p:txBody>
          <a:bodyPr wrap="square">
            <a:spAutoFit/>
          </a:bodyPr>
          <a:lstStyle/>
          <a:p>
            <a:r>
              <a:rPr lang="en-US" sz="3200" b="1" dirty="0">
                <a:solidFill>
                  <a:schemeClr val="accent6">
                    <a:lumMod val="50000"/>
                  </a:schemeClr>
                </a:solidFill>
                <a:cs typeface="Arial" pitchFamily="34" charset="0"/>
              </a:rPr>
              <a:t>Additionally, there were few animals in the New World large enough to drive a plow.   </a:t>
            </a:r>
            <a:r>
              <a:rPr lang="en-US" sz="3200" b="1" dirty="0">
                <a:solidFill>
                  <a:srgbClr val="000000"/>
                </a:solidFill>
                <a:cs typeface="Arial" pitchFamily="34" charset="0"/>
              </a:rPr>
              <a:t>The Native Americans hunted several large mammals to extinction thousands of years before the arrival of the Europeans.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remaining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large animal—</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bear—</a:t>
            </a:r>
            <a:r>
              <a:rPr lang="en-US" sz="3200" b="1" dirty="0" smtClean="0">
                <a:solidFill>
                  <a:schemeClr val="accent6">
                    <a:lumMod val="50000"/>
                  </a:schemeClr>
                </a:solidFill>
                <a:cs typeface="Arial" pitchFamily="34" charset="0"/>
              </a:rPr>
              <a:t>could </a:t>
            </a:r>
          </a:p>
          <a:p>
            <a:r>
              <a:rPr lang="en-US" sz="3200" b="1" dirty="0" smtClean="0">
                <a:solidFill>
                  <a:schemeClr val="accent6">
                    <a:lumMod val="50000"/>
                  </a:schemeClr>
                </a:solidFill>
                <a:cs typeface="Arial" pitchFamily="34" charset="0"/>
              </a:rPr>
              <a:t>not </a:t>
            </a:r>
            <a:r>
              <a:rPr lang="en-US" sz="3200" b="1" dirty="0">
                <a:solidFill>
                  <a:schemeClr val="accent6">
                    <a:lumMod val="50000"/>
                  </a:schemeClr>
                </a:solidFill>
                <a:cs typeface="Arial" pitchFamily="34" charset="0"/>
              </a:rPr>
              <a:t>be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domesticated</a:t>
            </a:r>
            <a:r>
              <a:rPr lang="en-US" sz="3200" b="1" dirty="0">
                <a:solidFill>
                  <a:schemeClr val="accent6">
                    <a:lumMod val="50000"/>
                  </a:schemeClr>
                </a:solidFill>
                <a:cs typeface="Arial" pitchFamily="34" charset="0"/>
              </a:rPr>
              <a:t>.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3" name="Picture 2"/>
          <p:cNvPicPr>
            <a:picLocks noChangeAspect="1"/>
          </p:cNvPicPr>
          <p:nvPr/>
        </p:nvPicPr>
        <p:blipFill>
          <a:blip r:embed="rId2"/>
          <a:stretch>
            <a:fillRect/>
          </a:stretch>
        </p:blipFill>
        <p:spPr>
          <a:xfrm>
            <a:off x="3962400" y="3352800"/>
            <a:ext cx="4205604" cy="2743200"/>
          </a:xfrm>
          <a:prstGeom prst="rect">
            <a:avLst/>
          </a:prstGeom>
          <a:effectLst>
            <a:outerShdw blurRad="50800" dist="152400" dir="2700000" algn="tl" rotWithShape="0">
              <a:srgbClr val="000000">
                <a:alpha val="43000"/>
              </a:srgbClr>
            </a:outerShdw>
          </a:effectLst>
        </p:spPr>
      </p:pic>
    </p:spTree>
    <p:extLst>
      <p:ext uri="{BB962C8B-B14F-4D97-AF65-F5344CB8AC3E}">
        <p14:creationId xmlns:p14="http://schemas.microsoft.com/office/powerpoint/2010/main" val="2665224286"/>
      </p:ext>
    </p:extLst>
  </p:cSld>
  <p:clrMapOvr>
    <a:masterClrMapping/>
  </p:clrMapOvr>
  <p:transition advClick="0" advTm="6578">
    <p:fade/>
  </p:transition>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8458200" cy="5016757"/>
          </a:xfrm>
          <a:prstGeom prst="rect">
            <a:avLst/>
          </a:prstGeom>
          <a:ln>
            <a:noFill/>
          </a:ln>
        </p:spPr>
        <p:txBody>
          <a:bodyPr wrap="square">
            <a:spAutoFit/>
          </a:bodyPr>
          <a:lstStyle/>
          <a:p>
            <a:r>
              <a:rPr lang="en-US" sz="3200" b="1" dirty="0">
                <a:solidFill>
                  <a:schemeClr val="accent6">
                    <a:lumMod val="50000"/>
                  </a:schemeClr>
                </a:solidFill>
                <a:cs typeface="Arial" pitchFamily="34" charset="0"/>
              </a:rPr>
              <a:t>Additionally, there were few animals in the New World large enough to drive a plow.   The Native Americans hunted several large mammals to extinction thousands of years before the arrival of the Europeans.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remaining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large animal—</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bear—</a:t>
            </a:r>
            <a:r>
              <a:rPr lang="en-US" sz="3200" b="1" dirty="0" smtClean="0">
                <a:solidFill>
                  <a:srgbClr val="000000"/>
                </a:solidFill>
                <a:cs typeface="Arial" pitchFamily="34" charset="0"/>
              </a:rPr>
              <a:t>could </a:t>
            </a:r>
          </a:p>
          <a:p>
            <a:r>
              <a:rPr lang="en-US" sz="3200" b="1" dirty="0" smtClean="0">
                <a:solidFill>
                  <a:srgbClr val="000000"/>
                </a:solidFill>
                <a:cs typeface="Arial" pitchFamily="34" charset="0"/>
              </a:rPr>
              <a:t>not </a:t>
            </a:r>
            <a:r>
              <a:rPr lang="en-US" sz="3200" b="1" dirty="0">
                <a:solidFill>
                  <a:srgbClr val="000000"/>
                </a:solidFill>
                <a:cs typeface="Arial" pitchFamily="34" charset="0"/>
              </a:rPr>
              <a:t>be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domesticated</a:t>
            </a:r>
            <a:r>
              <a:rPr lang="en-US" sz="3200" b="1" dirty="0">
                <a:solidFill>
                  <a:srgbClr val="000000"/>
                </a:solidFill>
                <a:cs typeface="Arial" pitchFamily="34" charset="0"/>
              </a:rPr>
              <a:t>.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3" name="Picture 2"/>
          <p:cNvPicPr>
            <a:picLocks noChangeAspect="1"/>
          </p:cNvPicPr>
          <p:nvPr/>
        </p:nvPicPr>
        <p:blipFill>
          <a:blip r:embed="rId2"/>
          <a:stretch>
            <a:fillRect/>
          </a:stretch>
        </p:blipFill>
        <p:spPr>
          <a:xfrm>
            <a:off x="3962400" y="3352800"/>
            <a:ext cx="4205604" cy="2743200"/>
          </a:xfrm>
          <a:prstGeom prst="rect">
            <a:avLst/>
          </a:prstGeom>
          <a:effectLst>
            <a:outerShdw blurRad="50800" dist="152400" dir="2700000" algn="tl" rotWithShape="0">
              <a:srgbClr val="000000">
                <a:alpha val="43000"/>
              </a:srgbClr>
            </a:outerShdw>
          </a:effectLst>
        </p:spPr>
      </p:pic>
    </p:spTree>
    <p:extLst>
      <p:ext uri="{BB962C8B-B14F-4D97-AF65-F5344CB8AC3E}">
        <p14:creationId xmlns:p14="http://schemas.microsoft.com/office/powerpoint/2010/main" val="2206917649"/>
      </p:ext>
    </p:extLst>
  </p:cSld>
  <p:clrMapOvr>
    <a:masterClrMapping/>
  </p:clrMapOvr>
  <p:transition advClick="0" advTm="4760">
    <p:fade/>
  </p:transition>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
            <a:ext cx="3187073" cy="6705600"/>
          </a:xfrm>
          <a:prstGeom prst="rect">
            <a:avLst/>
          </a:prstGeom>
        </p:spPr>
      </p:pic>
      <p:sp>
        <p:nvSpPr>
          <p:cNvPr id="5" name="Rectangle 4"/>
          <p:cNvSpPr/>
          <p:nvPr/>
        </p:nvSpPr>
        <p:spPr>
          <a:xfrm>
            <a:off x="4343400" y="1600200"/>
            <a:ext cx="4191000" cy="4524315"/>
          </a:xfrm>
          <a:prstGeom prst="rect">
            <a:avLst/>
          </a:prstGeom>
          <a:ln>
            <a:noFill/>
          </a:ln>
        </p:spPr>
        <p:txBody>
          <a:bodyPr wrap="square">
            <a:spAutoFit/>
          </a:bodyPr>
          <a:lstStyle/>
          <a:p>
            <a:r>
              <a:rPr lang="en-US" sz="3200" b="1" dirty="0">
                <a:solidFill>
                  <a:srgbClr val="000000"/>
                </a:solidFill>
                <a:cs typeface="Arial" pitchFamily="34" charset="0"/>
              </a:rPr>
              <a:t>The people who lived high in the Andes often used llamas to carry goods, but llamas are unpredictable and generally not strong enough to support the weight of an adult man.</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2333960485"/>
      </p:ext>
    </p:extLst>
  </p:cSld>
  <p:clrMapOvr>
    <a:masterClrMapping/>
  </p:clrMapOvr>
  <p:transition advClick="0" advTm="116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8534400" cy="5509200"/>
          </a:xfrm>
          <a:prstGeom prst="rect">
            <a:avLst/>
          </a:prstGeom>
          <a:ln>
            <a:noFill/>
          </a:ln>
        </p:spPr>
        <p:txBody>
          <a:bodyPr wrap="square">
            <a:spAutoFit/>
          </a:bodyPr>
          <a:lstStyle/>
          <a:p>
            <a:r>
              <a:rPr lang="en-US" sz="3200" b="1" dirty="0">
                <a:solidFill>
                  <a:srgbClr val="000000"/>
                </a:solidFill>
                <a:cs typeface="Arial" pitchFamily="34" charset="0"/>
              </a:rPr>
              <a:t>The people of </a:t>
            </a:r>
            <a:r>
              <a:rPr lang="en-US" sz="3200" b="1" dirty="0" smtClean="0">
                <a:solidFill>
                  <a:srgbClr val="000000"/>
                </a:solidFill>
                <a:cs typeface="Arial" pitchFamily="34" charset="0"/>
              </a:rPr>
              <a:t>the</a:t>
            </a:r>
            <a:br>
              <a:rPr lang="en-US" sz="3200" b="1" dirty="0" smtClean="0">
                <a:solidFill>
                  <a:srgbClr val="000000"/>
                </a:solidFill>
                <a:cs typeface="Arial" pitchFamily="34" charset="0"/>
              </a:rPr>
            </a:br>
            <a:r>
              <a:rPr lang="en-US" sz="3200" b="1" dirty="0" smtClean="0">
                <a:solidFill>
                  <a:srgbClr val="000000"/>
                </a:solidFill>
                <a:cs typeface="Arial" pitchFamily="34" charset="0"/>
              </a:rPr>
              <a:t>Old World </a:t>
            </a:r>
            <a:r>
              <a:rPr lang="en-US" sz="3200" b="1" dirty="0">
                <a:solidFill>
                  <a:srgbClr val="000000"/>
                </a:solidFill>
                <a:cs typeface="Arial" pitchFamily="34" charset="0"/>
              </a:rPr>
              <a:t>often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lived close </a:t>
            </a:r>
            <a:r>
              <a:rPr lang="en-US" sz="3200" b="1" dirty="0">
                <a:solidFill>
                  <a:srgbClr val="000000"/>
                </a:solidFill>
                <a:cs typeface="Arial" pitchFamily="34" charset="0"/>
              </a:rPr>
              <a:t>to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their domesticated </a:t>
            </a:r>
            <a:br>
              <a:rPr lang="en-US" sz="3200" b="1" dirty="0" smtClean="0">
                <a:solidFill>
                  <a:srgbClr val="000000"/>
                </a:solidFill>
                <a:cs typeface="Arial" pitchFamily="34" charset="0"/>
              </a:rPr>
            </a:br>
            <a:r>
              <a:rPr lang="en-US" sz="3200" b="1" dirty="0" smtClean="0">
                <a:solidFill>
                  <a:srgbClr val="000000"/>
                </a:solidFill>
                <a:cs typeface="Arial" pitchFamily="34" charset="0"/>
              </a:rPr>
              <a:t>animals</a:t>
            </a:r>
            <a:r>
              <a:rPr lang="en-US" sz="3200" b="1" dirty="0">
                <a:solidFill>
                  <a:srgbClr val="000000"/>
                </a:solidFill>
                <a:cs typeface="Arial" pitchFamily="34" charset="0"/>
              </a:rPr>
              <a:t>—often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sheltering </a:t>
            </a:r>
            <a:r>
              <a:rPr lang="en-US" sz="3200" b="1" dirty="0">
                <a:solidFill>
                  <a:srgbClr val="000000"/>
                </a:solidFill>
                <a:cs typeface="Arial" pitchFamily="34" charset="0"/>
              </a:rPr>
              <a:t>livestock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inside </a:t>
            </a:r>
            <a:r>
              <a:rPr lang="en-US" sz="3200" b="1" dirty="0">
                <a:solidFill>
                  <a:srgbClr val="000000"/>
                </a:solidFill>
                <a:cs typeface="Arial" pitchFamily="34" charset="0"/>
              </a:rPr>
              <a:t>their homes.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Smallpox</a:t>
            </a:r>
            <a:r>
              <a:rPr lang="en-US" sz="3200" b="1" dirty="0">
                <a:solidFill>
                  <a:schemeClr val="accent6">
                    <a:lumMod val="50000"/>
                  </a:schemeClr>
                </a:solidFill>
                <a:cs typeface="Arial" pitchFamily="34" charset="0"/>
              </a:rPr>
              <a:t>, measles,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influenza</a:t>
            </a:r>
            <a:r>
              <a:rPr lang="en-US" sz="3200" b="1" dirty="0">
                <a:solidFill>
                  <a:schemeClr val="accent6">
                    <a:lumMod val="50000"/>
                  </a:schemeClr>
                </a:solidFill>
                <a:cs typeface="Arial" pitchFamily="34" charset="0"/>
              </a:rPr>
              <a:t>, and other illnesses developed first in animals and eventually evolved into strains that were deadly to humans.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p:cNvPicPr>
            <a:picLocks noChangeAspect="1"/>
          </p:cNvPicPr>
          <p:nvPr/>
        </p:nvPicPr>
        <p:blipFill>
          <a:blip r:embed="rId2"/>
          <a:stretch>
            <a:fillRect/>
          </a:stretch>
        </p:blipFill>
        <p:spPr>
          <a:xfrm>
            <a:off x="3733800" y="1066800"/>
            <a:ext cx="4953000" cy="3412067"/>
          </a:xfrm>
          <a:prstGeom prst="rect">
            <a:avLst/>
          </a:prstGeom>
        </p:spPr>
      </p:pic>
    </p:spTree>
    <p:extLst>
      <p:ext uri="{BB962C8B-B14F-4D97-AF65-F5344CB8AC3E}">
        <p14:creationId xmlns:p14="http://schemas.microsoft.com/office/powerpoint/2010/main" val="2513214702"/>
      </p:ext>
    </p:extLst>
  </p:cSld>
  <p:clrMapOvr>
    <a:masterClrMapping/>
  </p:clrMapOvr>
  <p:transition advClick="0" advTm="79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14800"/>
            <a:ext cx="7315200" cy="2062103"/>
          </a:xfrm>
          <a:prstGeom prst="rect">
            <a:avLst/>
          </a:prstGeom>
          <a:ln>
            <a:noFill/>
          </a:ln>
        </p:spPr>
        <p:txBody>
          <a:bodyPr wrap="square">
            <a:spAutoFit/>
          </a:bodyPr>
          <a:lstStyle/>
          <a:p>
            <a:r>
              <a:rPr lang="en-US" sz="3200" b="1" dirty="0">
                <a:solidFill>
                  <a:srgbClr val="000000"/>
                </a:solidFill>
                <a:cs typeface="Arial" pitchFamily="34" charset="0"/>
              </a:rPr>
              <a:t>Although Columbus likely died believing he reached Asia, we know today that he stumbled </a:t>
            </a:r>
            <a:r>
              <a:rPr lang="en-US" sz="3200" b="1" dirty="0" smtClean="0">
                <a:solidFill>
                  <a:srgbClr val="000000"/>
                </a:solidFill>
                <a:cs typeface="Arial" pitchFamily="34" charset="0"/>
              </a:rPr>
              <a:t>upon </a:t>
            </a:r>
            <a:r>
              <a:rPr lang="en-US" sz="3200" b="1" dirty="0">
                <a:solidFill>
                  <a:srgbClr val="000000"/>
                </a:solidFill>
                <a:cs typeface="Arial" pitchFamily="34" charset="0"/>
              </a:rPr>
              <a:t>what his fellow Europeans would eventually call a </a:t>
            </a:r>
            <a:r>
              <a:rPr lang="en-US" sz="3200" b="1" dirty="0" smtClean="0">
                <a:solidFill>
                  <a:srgbClr val="000000"/>
                </a:solidFill>
                <a:cs typeface="Arial" pitchFamily="34" charset="0"/>
              </a:rPr>
              <a:t>New World.</a:t>
            </a:r>
            <a:endParaRPr lang="en-US" sz="3200" b="1" dirty="0">
              <a:solidFill>
                <a:srgbClr val="000000"/>
              </a:solidFill>
              <a:cs typeface="Arial" pitchFamily="34" charset="0"/>
            </a:endParaRP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descr="8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990600"/>
            <a:ext cx="4800600" cy="2931020"/>
          </a:xfrm>
          <a:prstGeom prst="rect">
            <a:avLst/>
          </a:prstGeom>
          <a:effectLst>
            <a:outerShdw dir="2700000" sx="107000" sy="107000" algn="tl" rotWithShape="0">
              <a:srgbClr val="000000">
                <a:alpha val="36000"/>
              </a:srgbClr>
            </a:outerShdw>
            <a:softEdge rad="114300"/>
          </a:effectLst>
        </p:spPr>
      </p:pic>
    </p:spTree>
    <p:extLst>
      <p:ext uri="{BB962C8B-B14F-4D97-AF65-F5344CB8AC3E}">
        <p14:creationId xmlns:p14="http://schemas.microsoft.com/office/powerpoint/2010/main" val="2053590610"/>
      </p:ext>
    </p:extLst>
  </p:cSld>
  <p:clrMapOvr>
    <a:masterClrMapping/>
  </p:clrMapOvr>
  <p:transition advClick="0" advTm="95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0"/>
            <a:ext cx="8534400" cy="5509200"/>
          </a:xfrm>
          <a:prstGeom prst="rect">
            <a:avLst/>
          </a:prstGeom>
          <a:ln>
            <a:noFill/>
          </a:ln>
        </p:spPr>
        <p:txBody>
          <a:bodyPr wrap="square">
            <a:spAutoFit/>
          </a:bodyPr>
          <a:lstStyle/>
          <a:p>
            <a:r>
              <a:rPr lang="en-US" sz="3200" b="1" dirty="0">
                <a:solidFill>
                  <a:schemeClr val="accent6">
                    <a:lumMod val="50000"/>
                  </a:schemeClr>
                </a:solidFill>
                <a:cs typeface="Arial" pitchFamily="34" charset="0"/>
              </a:rPr>
              <a:t>The people of </a:t>
            </a:r>
            <a:r>
              <a:rPr lang="en-US" sz="3200" b="1" dirty="0" smtClean="0">
                <a:solidFill>
                  <a:schemeClr val="accent6">
                    <a:lumMod val="50000"/>
                  </a:schemeClr>
                </a:solidFill>
                <a:cs typeface="Arial" pitchFamily="34" charset="0"/>
              </a:rPr>
              <a:t>the</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Old World </a:t>
            </a:r>
            <a:r>
              <a:rPr lang="en-US" sz="3200" b="1" dirty="0">
                <a:solidFill>
                  <a:schemeClr val="accent6">
                    <a:lumMod val="50000"/>
                  </a:schemeClr>
                </a:solidFill>
                <a:cs typeface="Arial" pitchFamily="34" charset="0"/>
              </a:rPr>
              <a:t>often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lived close </a:t>
            </a:r>
            <a:r>
              <a:rPr lang="en-US" sz="3200" b="1" dirty="0">
                <a:solidFill>
                  <a:schemeClr val="accent6">
                    <a:lumMod val="50000"/>
                  </a:schemeClr>
                </a:solidFill>
                <a:cs typeface="Arial" pitchFamily="34" charset="0"/>
              </a:rPr>
              <a:t>to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their domesticated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animals</a:t>
            </a:r>
            <a:r>
              <a:rPr lang="en-US" sz="3200" b="1" dirty="0">
                <a:solidFill>
                  <a:schemeClr val="accent6">
                    <a:lumMod val="50000"/>
                  </a:schemeClr>
                </a:solidFill>
                <a:cs typeface="Arial" pitchFamily="34" charset="0"/>
              </a:rPr>
              <a:t>—often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sheltering </a:t>
            </a:r>
            <a:r>
              <a:rPr lang="en-US" sz="3200" b="1" dirty="0">
                <a:solidFill>
                  <a:schemeClr val="accent6">
                    <a:lumMod val="50000"/>
                  </a:schemeClr>
                </a:solidFill>
                <a:cs typeface="Arial" pitchFamily="34" charset="0"/>
              </a:rPr>
              <a:t>livestock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inside </a:t>
            </a:r>
            <a:r>
              <a:rPr lang="en-US" sz="3200" b="1" dirty="0">
                <a:solidFill>
                  <a:schemeClr val="accent6">
                    <a:lumMod val="50000"/>
                  </a:schemeClr>
                </a:solidFill>
                <a:cs typeface="Arial" pitchFamily="34" charset="0"/>
              </a:rPr>
              <a:t>their homes.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rgbClr val="000000"/>
                </a:solidFill>
                <a:cs typeface="Arial" pitchFamily="34" charset="0"/>
              </a:rPr>
              <a:t>Smallpox</a:t>
            </a:r>
            <a:r>
              <a:rPr lang="en-US" sz="3200" b="1" dirty="0">
                <a:solidFill>
                  <a:srgbClr val="000000"/>
                </a:solidFill>
                <a:cs typeface="Arial" pitchFamily="34" charset="0"/>
              </a:rPr>
              <a:t>, measles,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influenza</a:t>
            </a:r>
            <a:r>
              <a:rPr lang="en-US" sz="3200" b="1" dirty="0">
                <a:solidFill>
                  <a:srgbClr val="000000"/>
                </a:solidFill>
                <a:cs typeface="Arial" pitchFamily="34" charset="0"/>
              </a:rPr>
              <a:t>, and other illnesses developed first in animals and eventually evolved into strains that were deadly to humans.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p:cNvPicPr>
            <a:picLocks noChangeAspect="1"/>
          </p:cNvPicPr>
          <p:nvPr/>
        </p:nvPicPr>
        <p:blipFill>
          <a:blip r:embed="rId2"/>
          <a:stretch>
            <a:fillRect/>
          </a:stretch>
        </p:blipFill>
        <p:spPr>
          <a:xfrm>
            <a:off x="3733800" y="1066800"/>
            <a:ext cx="4953000" cy="3412067"/>
          </a:xfrm>
          <a:prstGeom prst="rect">
            <a:avLst/>
          </a:prstGeom>
        </p:spPr>
      </p:pic>
    </p:spTree>
    <p:extLst>
      <p:ext uri="{BB962C8B-B14F-4D97-AF65-F5344CB8AC3E}">
        <p14:creationId xmlns:p14="http://schemas.microsoft.com/office/powerpoint/2010/main" val="2167192929"/>
      </p:ext>
    </p:extLst>
  </p:cSld>
  <p:clrMapOvr>
    <a:masterClrMapping/>
  </p:clrMapOvr>
  <p:transition advClick="0" advTm="10015">
    <p:fade/>
  </p:transition>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3505200"/>
            <a:ext cx="7924800" cy="3046988"/>
          </a:xfrm>
          <a:prstGeom prst="rect">
            <a:avLst/>
          </a:prstGeom>
          <a:ln>
            <a:noFill/>
          </a:ln>
        </p:spPr>
        <p:txBody>
          <a:bodyPr wrap="square">
            <a:spAutoFit/>
          </a:bodyPr>
          <a:lstStyle/>
          <a:p>
            <a:r>
              <a:rPr lang="en-US" sz="3200" b="1" dirty="0">
                <a:solidFill>
                  <a:srgbClr val="000000"/>
                </a:solidFill>
                <a:cs typeface="Arial" pitchFamily="34" charset="0"/>
              </a:rPr>
              <a:t>The close contact </a:t>
            </a:r>
            <a:r>
              <a:rPr lang="en-US" sz="3200" b="1" dirty="0" smtClean="0">
                <a:solidFill>
                  <a:srgbClr val="000000"/>
                </a:solidFill>
                <a:cs typeface="Arial" pitchFamily="34" charset="0"/>
              </a:rPr>
              <a:t>with </a:t>
            </a:r>
            <a:r>
              <a:rPr lang="en-US" sz="3200" b="1" dirty="0">
                <a:solidFill>
                  <a:srgbClr val="000000"/>
                </a:solidFill>
                <a:cs typeface="Arial" pitchFamily="34" charset="0"/>
              </a:rPr>
              <a:t>animals </a:t>
            </a:r>
            <a:r>
              <a:rPr lang="en-US" sz="3200" b="1" dirty="0" smtClean="0">
                <a:solidFill>
                  <a:srgbClr val="000000"/>
                </a:solidFill>
                <a:cs typeface="Arial" pitchFamily="34" charset="0"/>
              </a:rPr>
              <a:t>allowed the </a:t>
            </a:r>
            <a:r>
              <a:rPr lang="en-US" sz="3200" b="1" dirty="0">
                <a:solidFill>
                  <a:srgbClr val="000000"/>
                </a:solidFill>
                <a:cs typeface="Arial" pitchFamily="34" charset="0"/>
              </a:rPr>
              <a:t>people </a:t>
            </a:r>
            <a:r>
              <a:rPr lang="en-US" sz="3200" b="1" dirty="0" smtClean="0">
                <a:solidFill>
                  <a:srgbClr val="000000"/>
                </a:solidFill>
                <a:cs typeface="Arial" pitchFamily="34" charset="0"/>
              </a:rPr>
              <a:t>of </a:t>
            </a:r>
            <a:r>
              <a:rPr lang="en-US" sz="3200" b="1" dirty="0">
                <a:solidFill>
                  <a:srgbClr val="000000"/>
                </a:solidFill>
                <a:cs typeface="Arial" pitchFamily="34" charset="0"/>
              </a:rPr>
              <a:t>the Old World to </a:t>
            </a:r>
            <a:r>
              <a:rPr lang="en-US" sz="3200" b="1" dirty="0" smtClean="0">
                <a:solidFill>
                  <a:srgbClr val="000000"/>
                </a:solidFill>
                <a:cs typeface="Arial" pitchFamily="34" charset="0"/>
              </a:rPr>
              <a:t>develop </a:t>
            </a:r>
            <a:r>
              <a:rPr lang="en-US" sz="3200" b="1" dirty="0">
                <a:solidFill>
                  <a:srgbClr val="000000"/>
                </a:solidFill>
                <a:cs typeface="Arial" pitchFamily="34" charset="0"/>
              </a:rPr>
              <a:t>some </a:t>
            </a:r>
            <a:r>
              <a:rPr lang="en-US" sz="3200" b="1" dirty="0" smtClean="0">
                <a:solidFill>
                  <a:srgbClr val="000000"/>
                </a:solidFill>
                <a:cs typeface="Arial" pitchFamily="34" charset="0"/>
              </a:rPr>
              <a:t>resistance</a:t>
            </a:r>
            <a:r>
              <a:rPr lang="en-US" sz="3200" b="1" dirty="0">
                <a:solidFill>
                  <a:srgbClr val="000000"/>
                </a:solidFill>
                <a:cs typeface="Arial" pitchFamily="34" charset="0"/>
              </a:rPr>
              <a:t>, </a:t>
            </a:r>
            <a:r>
              <a:rPr lang="en-US" sz="3200" b="1" dirty="0" smtClean="0">
                <a:solidFill>
                  <a:srgbClr val="000000"/>
                </a:solidFill>
                <a:cs typeface="Arial" pitchFamily="34" charset="0"/>
              </a:rPr>
              <a:t>or immunity </a:t>
            </a:r>
            <a:r>
              <a:rPr lang="en-US" sz="3200" b="1" dirty="0">
                <a:solidFill>
                  <a:srgbClr val="000000"/>
                </a:solidFill>
                <a:cs typeface="Arial" pitchFamily="34" charset="0"/>
              </a:rPr>
              <a:t>to these </a:t>
            </a:r>
            <a:r>
              <a:rPr lang="en-US" sz="3200" b="1" dirty="0" smtClean="0">
                <a:solidFill>
                  <a:srgbClr val="000000"/>
                </a:solidFill>
                <a:cs typeface="Arial" pitchFamily="34" charset="0"/>
              </a:rPr>
              <a:t>diseases</a:t>
            </a:r>
            <a:r>
              <a:rPr lang="en-US" sz="3200" b="1" dirty="0">
                <a:solidFill>
                  <a:srgbClr val="000000"/>
                </a:solidFill>
                <a:cs typeface="Arial" pitchFamily="34" charset="0"/>
              </a:rPr>
              <a:t>.  </a:t>
            </a:r>
            <a:r>
              <a:rPr lang="en-US" sz="3200" b="1" dirty="0">
                <a:solidFill>
                  <a:schemeClr val="accent6">
                    <a:lumMod val="50000"/>
                  </a:schemeClr>
                </a:solidFill>
                <a:cs typeface="Arial" pitchFamily="34" charset="0"/>
              </a:rPr>
              <a:t>While it </a:t>
            </a:r>
            <a:r>
              <a:rPr lang="en-US" sz="3200" b="1" dirty="0" smtClean="0">
                <a:solidFill>
                  <a:schemeClr val="accent6">
                    <a:lumMod val="50000"/>
                  </a:schemeClr>
                </a:solidFill>
                <a:cs typeface="Arial" pitchFamily="34" charset="0"/>
              </a:rPr>
              <a:t>was </a:t>
            </a:r>
            <a:r>
              <a:rPr lang="en-US" sz="3200" b="1" dirty="0">
                <a:solidFill>
                  <a:schemeClr val="accent6">
                    <a:lumMod val="50000"/>
                  </a:schemeClr>
                </a:solidFill>
                <a:cs typeface="Arial" pitchFamily="34" charset="0"/>
              </a:rPr>
              <a:t>common for many people of the Old World to die of epidemics, the diseases would not often destroy entire populations.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p:cNvPicPr>
            <a:picLocks noChangeAspect="1"/>
          </p:cNvPicPr>
          <p:nvPr/>
        </p:nvPicPr>
        <p:blipFill>
          <a:blip r:embed="rId2"/>
          <a:stretch>
            <a:fillRect/>
          </a:stretch>
        </p:blipFill>
        <p:spPr>
          <a:xfrm>
            <a:off x="2743200" y="990600"/>
            <a:ext cx="3810000" cy="2324100"/>
          </a:xfrm>
          <a:prstGeom prst="rect">
            <a:avLst/>
          </a:prstGeom>
        </p:spPr>
      </p:pic>
    </p:spTree>
    <p:extLst>
      <p:ext uri="{BB962C8B-B14F-4D97-AF65-F5344CB8AC3E}">
        <p14:creationId xmlns:p14="http://schemas.microsoft.com/office/powerpoint/2010/main" val="4173899488"/>
      </p:ext>
    </p:extLst>
  </p:cSld>
  <p:clrMapOvr>
    <a:masterClrMapping/>
  </p:clrMapOvr>
  <p:transition advClick="0" advTm="83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3505200"/>
            <a:ext cx="7924800" cy="3046988"/>
          </a:xfrm>
          <a:prstGeom prst="rect">
            <a:avLst/>
          </a:prstGeom>
          <a:ln>
            <a:noFill/>
          </a:ln>
        </p:spPr>
        <p:txBody>
          <a:bodyPr wrap="square">
            <a:spAutoFit/>
          </a:bodyPr>
          <a:lstStyle/>
          <a:p>
            <a:r>
              <a:rPr lang="en-US" sz="3200" b="1" dirty="0">
                <a:solidFill>
                  <a:schemeClr val="accent6">
                    <a:lumMod val="50000"/>
                  </a:schemeClr>
                </a:solidFill>
                <a:cs typeface="Arial" pitchFamily="34" charset="0"/>
              </a:rPr>
              <a:t>The close contact </a:t>
            </a:r>
            <a:r>
              <a:rPr lang="en-US" sz="3200" b="1" dirty="0" smtClean="0">
                <a:solidFill>
                  <a:schemeClr val="accent6">
                    <a:lumMod val="50000"/>
                  </a:schemeClr>
                </a:solidFill>
                <a:cs typeface="Arial" pitchFamily="34" charset="0"/>
              </a:rPr>
              <a:t>with </a:t>
            </a:r>
            <a:r>
              <a:rPr lang="en-US" sz="3200" b="1" dirty="0">
                <a:solidFill>
                  <a:schemeClr val="accent6">
                    <a:lumMod val="50000"/>
                  </a:schemeClr>
                </a:solidFill>
                <a:cs typeface="Arial" pitchFamily="34" charset="0"/>
              </a:rPr>
              <a:t>animals </a:t>
            </a:r>
            <a:r>
              <a:rPr lang="en-US" sz="3200" b="1" dirty="0" smtClean="0">
                <a:solidFill>
                  <a:schemeClr val="accent6">
                    <a:lumMod val="50000"/>
                  </a:schemeClr>
                </a:solidFill>
                <a:cs typeface="Arial" pitchFamily="34" charset="0"/>
              </a:rPr>
              <a:t>allowed the </a:t>
            </a:r>
            <a:r>
              <a:rPr lang="en-US" sz="3200" b="1" dirty="0">
                <a:solidFill>
                  <a:schemeClr val="accent6">
                    <a:lumMod val="50000"/>
                  </a:schemeClr>
                </a:solidFill>
                <a:cs typeface="Arial" pitchFamily="34" charset="0"/>
              </a:rPr>
              <a:t>people </a:t>
            </a:r>
            <a:r>
              <a:rPr lang="en-US" sz="3200" b="1" dirty="0" smtClean="0">
                <a:solidFill>
                  <a:schemeClr val="accent6">
                    <a:lumMod val="50000"/>
                  </a:schemeClr>
                </a:solidFill>
                <a:cs typeface="Arial" pitchFamily="34" charset="0"/>
              </a:rPr>
              <a:t>of </a:t>
            </a:r>
            <a:r>
              <a:rPr lang="en-US" sz="3200" b="1" dirty="0">
                <a:solidFill>
                  <a:schemeClr val="accent6">
                    <a:lumMod val="50000"/>
                  </a:schemeClr>
                </a:solidFill>
                <a:cs typeface="Arial" pitchFamily="34" charset="0"/>
              </a:rPr>
              <a:t>the Old World to </a:t>
            </a:r>
            <a:r>
              <a:rPr lang="en-US" sz="3200" b="1" dirty="0" smtClean="0">
                <a:solidFill>
                  <a:schemeClr val="accent6">
                    <a:lumMod val="50000"/>
                  </a:schemeClr>
                </a:solidFill>
                <a:cs typeface="Arial" pitchFamily="34" charset="0"/>
              </a:rPr>
              <a:t>develop </a:t>
            </a:r>
            <a:r>
              <a:rPr lang="en-US" sz="3200" b="1" dirty="0">
                <a:solidFill>
                  <a:schemeClr val="accent6">
                    <a:lumMod val="50000"/>
                  </a:schemeClr>
                </a:solidFill>
                <a:cs typeface="Arial" pitchFamily="34" charset="0"/>
              </a:rPr>
              <a:t>some </a:t>
            </a:r>
            <a:r>
              <a:rPr lang="en-US" sz="3200" b="1" dirty="0" smtClean="0">
                <a:solidFill>
                  <a:schemeClr val="accent6">
                    <a:lumMod val="50000"/>
                  </a:schemeClr>
                </a:solidFill>
                <a:cs typeface="Arial" pitchFamily="34" charset="0"/>
              </a:rPr>
              <a:t>resistance</a:t>
            </a:r>
            <a:r>
              <a:rPr lang="en-US" sz="3200" b="1" dirty="0">
                <a:solidFill>
                  <a:schemeClr val="accent6">
                    <a:lumMod val="50000"/>
                  </a:schemeClr>
                </a:solidFill>
                <a:cs typeface="Arial" pitchFamily="34" charset="0"/>
              </a:rPr>
              <a:t>, </a:t>
            </a:r>
            <a:r>
              <a:rPr lang="en-US" sz="3200" b="1" dirty="0" smtClean="0">
                <a:solidFill>
                  <a:schemeClr val="accent6">
                    <a:lumMod val="50000"/>
                  </a:schemeClr>
                </a:solidFill>
                <a:cs typeface="Arial" pitchFamily="34" charset="0"/>
              </a:rPr>
              <a:t>or immunity </a:t>
            </a:r>
            <a:r>
              <a:rPr lang="en-US" sz="3200" b="1" dirty="0">
                <a:solidFill>
                  <a:schemeClr val="accent6">
                    <a:lumMod val="50000"/>
                  </a:schemeClr>
                </a:solidFill>
                <a:cs typeface="Arial" pitchFamily="34" charset="0"/>
              </a:rPr>
              <a:t>to these </a:t>
            </a:r>
            <a:r>
              <a:rPr lang="en-US" sz="3200" b="1" dirty="0" smtClean="0">
                <a:solidFill>
                  <a:schemeClr val="accent6">
                    <a:lumMod val="50000"/>
                  </a:schemeClr>
                </a:solidFill>
                <a:cs typeface="Arial" pitchFamily="34" charset="0"/>
              </a:rPr>
              <a:t>diseases</a:t>
            </a:r>
            <a:r>
              <a:rPr lang="en-US" sz="3200" b="1" dirty="0">
                <a:solidFill>
                  <a:schemeClr val="accent6">
                    <a:lumMod val="50000"/>
                  </a:schemeClr>
                </a:solidFill>
                <a:cs typeface="Arial" pitchFamily="34" charset="0"/>
              </a:rPr>
              <a:t>.  </a:t>
            </a:r>
            <a:r>
              <a:rPr lang="en-US" sz="3200" b="1" dirty="0">
                <a:solidFill>
                  <a:srgbClr val="000000"/>
                </a:solidFill>
                <a:cs typeface="Arial" pitchFamily="34" charset="0"/>
              </a:rPr>
              <a:t>While it </a:t>
            </a:r>
            <a:r>
              <a:rPr lang="en-US" sz="3200" b="1" dirty="0" smtClean="0">
                <a:solidFill>
                  <a:srgbClr val="000000"/>
                </a:solidFill>
                <a:cs typeface="Arial" pitchFamily="34" charset="0"/>
              </a:rPr>
              <a:t>was </a:t>
            </a:r>
            <a:r>
              <a:rPr lang="en-US" sz="3200" b="1" dirty="0">
                <a:solidFill>
                  <a:srgbClr val="000000"/>
                </a:solidFill>
                <a:cs typeface="Arial" pitchFamily="34" charset="0"/>
              </a:rPr>
              <a:t>common for many people of the Old World to die of epidemics, the diseases would not often destroy entire populations.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p:cNvPicPr>
            <a:picLocks noChangeAspect="1"/>
          </p:cNvPicPr>
          <p:nvPr/>
        </p:nvPicPr>
        <p:blipFill>
          <a:blip r:embed="rId2"/>
          <a:stretch>
            <a:fillRect/>
          </a:stretch>
        </p:blipFill>
        <p:spPr>
          <a:xfrm>
            <a:off x="2743200" y="990600"/>
            <a:ext cx="3810000" cy="2324100"/>
          </a:xfrm>
          <a:prstGeom prst="rect">
            <a:avLst/>
          </a:prstGeom>
        </p:spPr>
      </p:pic>
    </p:spTree>
    <p:extLst>
      <p:ext uri="{BB962C8B-B14F-4D97-AF65-F5344CB8AC3E}">
        <p14:creationId xmlns:p14="http://schemas.microsoft.com/office/powerpoint/2010/main" val="1479589438"/>
      </p:ext>
    </p:extLst>
  </p:cSld>
  <p:clrMapOvr>
    <a:masterClrMapping/>
  </p:clrMapOvr>
  <p:transition advClick="0" advTm="8466">
    <p:fade/>
  </p:transition>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43000"/>
            <a:ext cx="8229600" cy="5016757"/>
          </a:xfrm>
          <a:prstGeom prst="rect">
            <a:avLst/>
          </a:prstGeom>
          <a:ln>
            <a:noFill/>
          </a:ln>
        </p:spPr>
        <p:txBody>
          <a:bodyPr wrap="square">
            <a:spAutoFit/>
          </a:bodyPr>
          <a:lstStyle/>
          <a:p>
            <a:r>
              <a:rPr lang="en-US" sz="3200" b="1" dirty="0">
                <a:solidFill>
                  <a:srgbClr val="000000"/>
                </a:solidFill>
                <a:cs typeface="Arial" pitchFamily="34" charset="0"/>
              </a:rPr>
              <a:t>The people of the Americas, however, had not been exposed to Old World illnesses.  </a:t>
            </a:r>
            <a:r>
              <a:rPr lang="en-US" sz="3200" b="1" dirty="0">
                <a:solidFill>
                  <a:schemeClr val="accent6">
                    <a:lumMod val="50000"/>
                  </a:schemeClr>
                </a:solidFill>
                <a:cs typeface="Arial" pitchFamily="34" charset="0"/>
              </a:rPr>
              <a:t>In 1492, the population of the Americas outnumbered that of Europe, but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within </a:t>
            </a:r>
            <a:r>
              <a:rPr lang="en-US" sz="3200" b="1" dirty="0">
                <a:solidFill>
                  <a:schemeClr val="accent6">
                    <a:lumMod val="50000"/>
                  </a:schemeClr>
                </a:solidFill>
                <a:cs typeface="Arial" pitchFamily="34" charset="0"/>
              </a:rPr>
              <a:t>a generation,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diseases </a:t>
            </a:r>
            <a:r>
              <a:rPr lang="en-US" sz="3200" b="1" dirty="0">
                <a:solidFill>
                  <a:schemeClr val="accent6">
                    <a:lumMod val="50000"/>
                  </a:schemeClr>
                </a:solidFill>
                <a:cs typeface="Arial" pitchFamily="34" charset="0"/>
              </a:rPr>
              <a:t>spread across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the </a:t>
            </a:r>
            <a:r>
              <a:rPr lang="en-US" sz="3200" b="1" dirty="0">
                <a:solidFill>
                  <a:schemeClr val="accent6">
                    <a:lumMod val="50000"/>
                  </a:schemeClr>
                </a:solidFill>
                <a:cs typeface="Arial" pitchFamily="34" charset="0"/>
              </a:rPr>
              <a:t>New World, killing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an </a:t>
            </a:r>
            <a:r>
              <a:rPr lang="en-US" sz="3200" b="1" dirty="0">
                <a:solidFill>
                  <a:schemeClr val="accent6">
                    <a:lumMod val="50000"/>
                  </a:schemeClr>
                </a:solidFill>
                <a:cs typeface="Arial" pitchFamily="34" charset="0"/>
              </a:rPr>
              <a:t>estimated 95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percent of </a:t>
            </a:r>
            <a:r>
              <a:rPr lang="en-US" sz="3200" b="1" dirty="0">
                <a:solidFill>
                  <a:schemeClr val="accent6">
                    <a:lumMod val="50000"/>
                  </a:schemeClr>
                </a:solidFill>
                <a:cs typeface="Arial" pitchFamily="34" charset="0"/>
              </a:rPr>
              <a:t>the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indigenous </a:t>
            </a:r>
            <a:r>
              <a:rPr lang="en-US" sz="3200" b="1" dirty="0">
                <a:solidFill>
                  <a:schemeClr val="accent6">
                    <a:lumMod val="50000"/>
                  </a:schemeClr>
                </a:solidFill>
                <a:cs typeface="Arial" pitchFamily="34" charset="0"/>
              </a:rPr>
              <a:t>people.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p:cNvPicPr>
            <a:picLocks noChangeAspect="1"/>
          </p:cNvPicPr>
          <p:nvPr/>
        </p:nvPicPr>
        <p:blipFill>
          <a:blip r:embed="rId2"/>
          <a:stretch>
            <a:fillRect/>
          </a:stretch>
        </p:blipFill>
        <p:spPr>
          <a:xfrm>
            <a:off x="4572001" y="2895600"/>
            <a:ext cx="3657600" cy="3033132"/>
          </a:xfrm>
          <a:prstGeom prst="rect">
            <a:avLst/>
          </a:prstGeom>
        </p:spPr>
      </p:pic>
    </p:spTree>
    <p:extLst>
      <p:ext uri="{BB962C8B-B14F-4D97-AF65-F5344CB8AC3E}">
        <p14:creationId xmlns:p14="http://schemas.microsoft.com/office/powerpoint/2010/main" val="3024134938"/>
      </p:ext>
    </p:extLst>
  </p:cSld>
  <p:clrMapOvr>
    <a:masterClrMapping/>
  </p:clrMapOvr>
  <p:transition advClick="0" advTm="63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43000"/>
            <a:ext cx="8229600" cy="5016757"/>
          </a:xfrm>
          <a:prstGeom prst="rect">
            <a:avLst/>
          </a:prstGeom>
          <a:ln>
            <a:noFill/>
          </a:ln>
        </p:spPr>
        <p:txBody>
          <a:bodyPr wrap="square">
            <a:spAutoFit/>
          </a:bodyPr>
          <a:lstStyle/>
          <a:p>
            <a:r>
              <a:rPr lang="en-US" sz="3200" b="1" dirty="0">
                <a:solidFill>
                  <a:schemeClr val="accent6">
                    <a:lumMod val="50000"/>
                  </a:schemeClr>
                </a:solidFill>
                <a:cs typeface="Arial" pitchFamily="34" charset="0"/>
              </a:rPr>
              <a:t>The people of the Americas, however, had not been exposed to Old World illnesses</a:t>
            </a:r>
            <a:r>
              <a:rPr lang="en-US" sz="3200" b="1" dirty="0">
                <a:cs typeface="Arial" pitchFamily="34" charset="0"/>
              </a:rPr>
              <a:t>.  In 1492, the population of the Americas outnumbered that of Europe, but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within </a:t>
            </a:r>
            <a:r>
              <a:rPr lang="en-US" sz="3200" b="1" dirty="0">
                <a:cs typeface="Arial" pitchFamily="34" charset="0"/>
              </a:rPr>
              <a:t>a generation,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diseases </a:t>
            </a:r>
            <a:r>
              <a:rPr lang="en-US" sz="3200" b="1" dirty="0">
                <a:cs typeface="Arial" pitchFamily="34" charset="0"/>
              </a:rPr>
              <a:t>spread across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the </a:t>
            </a:r>
            <a:r>
              <a:rPr lang="en-US" sz="3200" b="1" dirty="0">
                <a:cs typeface="Arial" pitchFamily="34" charset="0"/>
              </a:rPr>
              <a:t>New World, killing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an </a:t>
            </a:r>
            <a:r>
              <a:rPr lang="en-US" sz="3200" b="1" dirty="0">
                <a:cs typeface="Arial" pitchFamily="34" charset="0"/>
              </a:rPr>
              <a:t>estimated 95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percent of </a:t>
            </a:r>
            <a:r>
              <a:rPr lang="en-US" sz="3200" b="1" dirty="0">
                <a:cs typeface="Arial" pitchFamily="34" charset="0"/>
              </a:rPr>
              <a:t>the </a:t>
            </a:r>
            <a:r>
              <a:rPr lang="en-US" sz="3200" b="1" dirty="0" smtClean="0">
                <a:cs typeface="Arial" pitchFamily="34" charset="0"/>
              </a:rPr>
              <a:t/>
            </a:r>
            <a:br>
              <a:rPr lang="en-US" sz="3200" b="1" dirty="0" smtClean="0">
                <a:cs typeface="Arial" pitchFamily="34" charset="0"/>
              </a:rPr>
            </a:br>
            <a:r>
              <a:rPr lang="en-US" sz="3200" b="1" dirty="0" smtClean="0">
                <a:cs typeface="Arial" pitchFamily="34" charset="0"/>
              </a:rPr>
              <a:t>indigenous </a:t>
            </a:r>
            <a:r>
              <a:rPr lang="en-US" sz="3200" b="1" dirty="0">
                <a:cs typeface="Arial" pitchFamily="34" charset="0"/>
              </a:rPr>
              <a:t>people.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p:cNvPicPr>
            <a:picLocks noChangeAspect="1"/>
          </p:cNvPicPr>
          <p:nvPr/>
        </p:nvPicPr>
        <p:blipFill>
          <a:blip r:embed="rId2"/>
          <a:stretch>
            <a:fillRect/>
          </a:stretch>
        </p:blipFill>
        <p:spPr>
          <a:xfrm>
            <a:off x="4572001" y="2895600"/>
            <a:ext cx="3657600" cy="3033132"/>
          </a:xfrm>
          <a:prstGeom prst="rect">
            <a:avLst/>
          </a:prstGeom>
        </p:spPr>
      </p:pic>
    </p:spTree>
    <p:extLst>
      <p:ext uri="{BB962C8B-B14F-4D97-AF65-F5344CB8AC3E}">
        <p14:creationId xmlns:p14="http://schemas.microsoft.com/office/powerpoint/2010/main" val="1583291948"/>
      </p:ext>
    </p:extLst>
  </p:cSld>
  <p:clrMapOvr>
    <a:masterClrMapping/>
  </p:clrMapOvr>
  <p:transition advClick="0" advTm="14459">
    <p:fade/>
  </p:transition>
  <p:timing>
    <p:tnLst>
      <p:par>
        <p:cT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9200" y="1828800"/>
            <a:ext cx="3657600" cy="3539430"/>
          </a:xfrm>
          <a:prstGeom prst="rect">
            <a:avLst/>
          </a:prstGeom>
          <a:ln>
            <a:noFill/>
          </a:ln>
        </p:spPr>
        <p:txBody>
          <a:bodyPr wrap="square">
            <a:spAutoFit/>
          </a:bodyPr>
          <a:lstStyle/>
          <a:p>
            <a:r>
              <a:rPr lang="en-US" sz="3200" b="1" dirty="0">
                <a:solidFill>
                  <a:srgbClr val="000000"/>
                </a:solidFill>
                <a:cs typeface="Arial" pitchFamily="34" charset="0"/>
              </a:rPr>
              <a:t>The Old World’s greatest weapon in their quest to conquer America was disease, a weapon they did not know they had.</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Effect>
                      <a14:saturation sat="257000"/>
                    </a14:imgEffect>
                  </a14:imgLayer>
                </a14:imgProps>
              </a:ext>
            </a:extLst>
          </a:blip>
          <a:stretch>
            <a:fillRect/>
          </a:stretch>
        </p:blipFill>
        <p:spPr>
          <a:xfrm>
            <a:off x="381000" y="1371600"/>
            <a:ext cx="4306639" cy="4419600"/>
          </a:xfrm>
          <a:prstGeom prst="rect">
            <a:avLst/>
          </a:prstGeom>
        </p:spPr>
      </p:pic>
    </p:spTree>
    <p:extLst>
      <p:ext uri="{BB962C8B-B14F-4D97-AF65-F5344CB8AC3E}">
        <p14:creationId xmlns:p14="http://schemas.microsoft.com/office/powerpoint/2010/main" val="3680717083"/>
      </p:ext>
    </p:extLst>
  </p:cSld>
  <p:clrMapOvr>
    <a:masterClrMapping/>
  </p:clrMapOvr>
  <p:transition advClick="0" advTm="119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tx2">
                    <a:lumMod val="50000"/>
                  </a:schemeClr>
                </a:solidFill>
              </a:rPr>
              <a:t>Learn more about history at</a:t>
            </a:r>
          </a:p>
          <a:p>
            <a:pPr algn="ctr"/>
            <a:r>
              <a:rPr lang="en-US" sz="3200" b="1" dirty="0" smtClean="0">
                <a:solidFill>
                  <a:schemeClr val="tx2">
                    <a:lumMod val="50000"/>
                  </a:schemeClr>
                </a:solidFill>
              </a:rPr>
              <a:t>www.mrdowling.com</a:t>
            </a:r>
            <a:endParaRPr lang="en-US" sz="3200" dirty="0">
              <a:solidFill>
                <a:schemeClr val="tx2">
                  <a:lumMod val="50000"/>
                </a:schemeClr>
              </a:solidFill>
            </a:endParaRPr>
          </a:p>
        </p:txBody>
      </p:sp>
      <p:sp>
        <p:nvSpPr>
          <p:cNvPr id="10" name="TextBox 9"/>
          <p:cNvSpPr txBox="1"/>
          <p:nvPr/>
        </p:nvSpPr>
        <p:spPr>
          <a:xfrm>
            <a:off x="533400" y="838200"/>
            <a:ext cx="4495800" cy="1631216"/>
          </a:xfrm>
          <a:prstGeom prst="rect">
            <a:avLst/>
          </a:prstGeom>
          <a:noFill/>
        </p:spPr>
        <p:txBody>
          <a:bodyPr wrap="square" rtlCol="0">
            <a:spAutoFit/>
          </a:bodyPr>
          <a:lstStyle/>
          <a:p>
            <a:pPr algn="ctr"/>
            <a:r>
              <a:rPr lang="en-US" sz="2400" b="1" dirty="0">
                <a:solidFill>
                  <a:srgbClr val="000000"/>
                </a:solidFill>
              </a:rPr>
              <a:t> Music credit:</a:t>
            </a:r>
          </a:p>
          <a:p>
            <a:pPr algn="ctr"/>
            <a:r>
              <a:rPr lang="en-US" sz="2400" b="1" dirty="0" err="1" smtClean="0">
                <a:solidFill>
                  <a:srgbClr val="000000"/>
                </a:solidFill>
              </a:rPr>
              <a:t>Jarvik</a:t>
            </a:r>
            <a:r>
              <a:rPr lang="en-US" sz="2400" b="1" dirty="0" smtClean="0">
                <a:solidFill>
                  <a:srgbClr val="000000"/>
                </a:solidFill>
              </a:rPr>
              <a:t> by Kevin McLeod</a:t>
            </a:r>
          </a:p>
          <a:p>
            <a:pPr algn="ctr"/>
            <a:r>
              <a:rPr lang="en-US" sz="2400" b="1" dirty="0" smtClean="0">
                <a:solidFill>
                  <a:srgbClr val="000000"/>
                </a:solidFill>
              </a:rPr>
              <a:t>(</a:t>
            </a:r>
            <a:r>
              <a:rPr lang="en-US" sz="2400" b="1" dirty="0" err="1" smtClean="0">
                <a:solidFill>
                  <a:srgbClr val="000000"/>
                </a:solidFill>
              </a:rPr>
              <a:t>imcompetech.com</a:t>
            </a:r>
            <a:r>
              <a:rPr lang="en-US" sz="2400" b="1" dirty="0">
                <a:solidFill>
                  <a:srgbClr val="000000"/>
                </a:solidFill>
              </a:rPr>
              <a:t>) </a:t>
            </a:r>
          </a:p>
          <a:p>
            <a:pPr algn="ctr"/>
            <a:r>
              <a:rPr lang="en-US" sz="1400" b="1" dirty="0">
                <a:solidFill>
                  <a:srgbClr val="000000"/>
                </a:solidFill>
              </a:rPr>
              <a:t>Licensed under Creative Commons: By Attribution </a:t>
            </a:r>
            <a:r>
              <a:rPr lang="en-US" sz="1400" b="1" dirty="0" smtClean="0">
                <a:solidFill>
                  <a:srgbClr val="000000"/>
                </a:solidFill>
              </a:rPr>
              <a:t>3.0 http</a:t>
            </a:r>
            <a:r>
              <a:rPr lang="en-US" sz="1400" b="1" dirty="0">
                <a:solidFill>
                  <a:srgbClr val="000000"/>
                </a:solidFill>
              </a:rPr>
              <a:t>://creativecommons.org/licenses/by/3.0</a:t>
            </a:r>
            <a:r>
              <a:rPr lang="en-US" sz="1400" b="1" dirty="0" smtClean="0">
                <a:solidFill>
                  <a:srgbClr val="000000"/>
                </a:solidFill>
              </a:rPr>
              <a:t>/   </a:t>
            </a:r>
            <a:endParaRPr lang="en-US" sz="1400" b="1" dirty="0">
              <a:solidFill>
                <a:srgbClr val="000000"/>
              </a:solidFill>
            </a:endParaRPr>
          </a:p>
        </p:txBody>
      </p:sp>
      <p:pic>
        <p:nvPicPr>
          <p:cNvPr id="11" name="Picture 10" descr="logo_powerpoi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743200"/>
            <a:ext cx="3416300" cy="1708150"/>
          </a:xfrm>
          <a:prstGeom prst="rect">
            <a:avLst/>
          </a:prstGeom>
        </p:spPr>
      </p:pic>
      <p:sp>
        <p:nvSpPr>
          <p:cNvPr id="6" name="TextBox 5"/>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spTree>
  </p:cSld>
  <p:clrMapOvr>
    <a:masterClrMapping/>
  </p:clrMapOvr>
  <p:transition advTm="59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265"/>
            <a:ext cx="3733800" cy="3123935"/>
          </a:xfrm>
          <a:prstGeom prst="rect">
            <a:avLst/>
          </a:prstGeom>
        </p:spPr>
      </p:pic>
      <p:sp>
        <p:nvSpPr>
          <p:cNvPr id="5" name="Rectangle 4"/>
          <p:cNvSpPr/>
          <p:nvPr/>
        </p:nvSpPr>
        <p:spPr>
          <a:xfrm>
            <a:off x="2286000" y="1981200"/>
            <a:ext cx="6553200" cy="4524315"/>
          </a:xfrm>
          <a:prstGeom prst="rect">
            <a:avLst/>
          </a:prstGeom>
          <a:ln>
            <a:noFill/>
          </a:ln>
        </p:spPr>
        <p:txBody>
          <a:bodyPr wrap="square">
            <a:spAutoFit/>
          </a:bodyPr>
          <a:lstStyle/>
          <a:p>
            <a:r>
              <a:rPr lang="en-US" sz="3200" b="1" dirty="0">
                <a:solidFill>
                  <a:srgbClr val="000000"/>
                </a:solidFill>
                <a:cs typeface="Arial" pitchFamily="34" charset="0"/>
              </a:rPr>
              <a:t>Through trade routes or war, the people of the Old World—Europe, Asia, and Africa—had been trading goods, ideas, and even diseases for thousands of years before the Colombian voyage.  </a:t>
            </a:r>
            <a:r>
              <a:rPr lang="en-US" sz="3200" b="1" dirty="0">
                <a:solidFill>
                  <a:schemeClr val="accent6">
                    <a:lumMod val="50000"/>
                  </a:schemeClr>
                </a:solidFill>
                <a:cs typeface="Arial" pitchFamily="34" charset="0"/>
              </a:rPr>
              <a:t>But far from the influences of the Old World, the people of the Americas had developed their own unique cultures.</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2558295206"/>
      </p:ext>
    </p:extLst>
  </p:cSld>
  <p:clrMapOvr>
    <a:masterClrMapping/>
  </p:clrMapOvr>
  <p:transition advClick="0" advTm="1432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265"/>
            <a:ext cx="3733800" cy="3123935"/>
          </a:xfrm>
          <a:prstGeom prst="rect">
            <a:avLst/>
          </a:prstGeom>
        </p:spPr>
      </p:pic>
      <p:sp>
        <p:nvSpPr>
          <p:cNvPr id="5" name="Rectangle 4"/>
          <p:cNvSpPr/>
          <p:nvPr/>
        </p:nvSpPr>
        <p:spPr>
          <a:xfrm>
            <a:off x="2286000" y="1981200"/>
            <a:ext cx="6553200" cy="4524315"/>
          </a:xfrm>
          <a:prstGeom prst="rect">
            <a:avLst/>
          </a:prstGeom>
          <a:ln>
            <a:noFill/>
          </a:ln>
        </p:spPr>
        <p:txBody>
          <a:bodyPr wrap="square">
            <a:spAutoFit/>
          </a:bodyPr>
          <a:lstStyle/>
          <a:p>
            <a:r>
              <a:rPr lang="en-US" sz="3200" b="1" dirty="0">
                <a:solidFill>
                  <a:schemeClr val="accent6">
                    <a:lumMod val="50000"/>
                  </a:schemeClr>
                </a:solidFill>
                <a:cs typeface="Arial" pitchFamily="34" charset="0"/>
              </a:rPr>
              <a:t>Through trade routes or war, the people of the Old World—Europe, Asia, and Africa—had been trading goods, ideas, and even diseases for thousands of years before the Colombian voyage.  </a:t>
            </a:r>
            <a:r>
              <a:rPr lang="en-US" sz="3200" b="1" dirty="0">
                <a:solidFill>
                  <a:srgbClr val="000000"/>
                </a:solidFill>
                <a:cs typeface="Arial" pitchFamily="34" charset="0"/>
              </a:rPr>
              <a:t>But far from the influences of the Old World, the people of the Americas had developed their own unique cultures</a:t>
            </a:r>
            <a:r>
              <a:rPr lang="en-US" sz="3200" b="1" dirty="0">
                <a:cs typeface="Arial" pitchFamily="34" charset="0"/>
              </a:rPr>
              <a:t>.</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3339432786"/>
      </p:ext>
    </p:extLst>
  </p:cSld>
  <p:clrMapOvr>
    <a:masterClrMapping/>
  </p:clrMapOvr>
  <p:transition advClick="0" advTm="8076">
    <p:fade/>
  </p:transition>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95600"/>
            <a:ext cx="5638800" cy="3487338"/>
          </a:xfrm>
          <a:prstGeom prst="rect">
            <a:avLst/>
          </a:prstGeom>
        </p:spPr>
      </p:pic>
      <p:sp>
        <p:nvSpPr>
          <p:cNvPr id="5" name="Rectangle 4"/>
          <p:cNvSpPr/>
          <p:nvPr/>
        </p:nvSpPr>
        <p:spPr>
          <a:xfrm>
            <a:off x="1295400" y="914400"/>
            <a:ext cx="7086600" cy="2062103"/>
          </a:xfrm>
          <a:prstGeom prst="rect">
            <a:avLst/>
          </a:prstGeom>
          <a:ln>
            <a:noFill/>
          </a:ln>
        </p:spPr>
        <p:txBody>
          <a:bodyPr wrap="square">
            <a:spAutoFit/>
          </a:bodyPr>
          <a:lstStyle/>
          <a:p>
            <a:r>
              <a:rPr lang="en-US" sz="3200" b="1" dirty="0">
                <a:solidFill>
                  <a:srgbClr val="000000"/>
                </a:solidFill>
                <a:cs typeface="Arial" pitchFamily="34" charset="0"/>
              </a:rPr>
              <a:t>The oldest agreed upon evidence of advanced civilization in the Americas comes from 13,500 year-old spear points found near Clovis, New Mexico.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27361372"/>
      </p:ext>
    </p:extLst>
  </p:cSld>
  <p:clrMapOvr>
    <a:masterClrMapping/>
  </p:clrMapOvr>
  <p:transition advClick="0" advTm="11508">
    <p:fade/>
  </p:transition>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43000"/>
            <a:ext cx="6096000" cy="5016757"/>
          </a:xfrm>
          <a:prstGeom prst="rect">
            <a:avLst/>
          </a:prstGeom>
          <a:ln>
            <a:noFill/>
          </a:ln>
        </p:spPr>
        <p:txBody>
          <a:bodyPr wrap="square">
            <a:spAutoFit/>
          </a:bodyPr>
          <a:lstStyle/>
          <a:p>
            <a:r>
              <a:rPr lang="en-US" sz="3200" b="1" dirty="0">
                <a:solidFill>
                  <a:srgbClr val="000000"/>
                </a:solidFill>
                <a:cs typeface="Arial" pitchFamily="34" charset="0"/>
              </a:rPr>
              <a:t>By 10,000 years ago</a:t>
            </a:r>
            <a:r>
              <a:rPr lang="en-US" sz="3200" b="1" dirty="0" smtClean="0">
                <a:solidFill>
                  <a:srgbClr val="000000"/>
                </a:solidFill>
                <a:cs typeface="Arial" pitchFamily="34" charset="0"/>
              </a:rPr>
              <a:t>—</a:t>
            </a:r>
            <a:br>
              <a:rPr lang="en-US" sz="3200" b="1" dirty="0" smtClean="0">
                <a:solidFill>
                  <a:srgbClr val="000000"/>
                </a:solidFill>
                <a:cs typeface="Arial" pitchFamily="34" charset="0"/>
              </a:rPr>
            </a:br>
            <a:r>
              <a:rPr lang="en-US" sz="3200" b="1" dirty="0" smtClean="0">
                <a:solidFill>
                  <a:srgbClr val="000000"/>
                </a:solidFill>
                <a:cs typeface="Arial" pitchFamily="34" charset="0"/>
              </a:rPr>
              <a:t>long </a:t>
            </a:r>
            <a:r>
              <a:rPr lang="en-US" sz="3200" b="1" dirty="0">
                <a:solidFill>
                  <a:srgbClr val="000000"/>
                </a:solidFill>
                <a:cs typeface="Arial" pitchFamily="34" charset="0"/>
              </a:rPr>
              <a:t>before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civilizations in </a:t>
            </a:r>
            <a:br>
              <a:rPr lang="en-US" sz="3200" b="1" dirty="0" smtClean="0">
                <a:solidFill>
                  <a:srgbClr val="000000"/>
                </a:solidFill>
                <a:cs typeface="Arial" pitchFamily="34" charset="0"/>
              </a:rPr>
            </a:br>
            <a:r>
              <a:rPr lang="en-US" sz="3200" b="1" dirty="0" smtClean="0">
                <a:solidFill>
                  <a:srgbClr val="000000"/>
                </a:solidFill>
                <a:cs typeface="Arial" pitchFamily="34" charset="0"/>
              </a:rPr>
              <a:t>Mesopotamia</a:t>
            </a:r>
            <a:r>
              <a:rPr lang="en-US" sz="3200" b="1" dirty="0">
                <a:solidFill>
                  <a:srgbClr val="000000"/>
                </a:solidFill>
                <a:cs typeface="Arial" pitchFamily="34" charset="0"/>
              </a:rPr>
              <a:t>, Egypt,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and </a:t>
            </a:r>
            <a:r>
              <a:rPr lang="en-US" sz="3200" b="1" dirty="0">
                <a:solidFill>
                  <a:srgbClr val="000000"/>
                </a:solidFill>
                <a:cs typeface="Arial" pitchFamily="34" charset="0"/>
              </a:rPr>
              <a:t>China flourished,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humans </a:t>
            </a:r>
            <a:r>
              <a:rPr lang="en-US" sz="3200" b="1" dirty="0">
                <a:solidFill>
                  <a:srgbClr val="000000"/>
                </a:solidFill>
                <a:cs typeface="Arial" pitchFamily="34" charset="0"/>
              </a:rPr>
              <a:t>occupied every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section </a:t>
            </a:r>
            <a:r>
              <a:rPr lang="en-US" sz="3200" b="1" dirty="0">
                <a:solidFill>
                  <a:srgbClr val="000000"/>
                </a:solidFill>
                <a:cs typeface="Arial" pitchFamily="34" charset="0"/>
              </a:rPr>
              <a:t>of North and South America from modern Alaska to the Caribbean Islands and the southern tip of South America.</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desc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90599"/>
            <a:ext cx="4114800" cy="5445659"/>
          </a:xfrm>
          <a:prstGeom prst="rect">
            <a:avLst/>
          </a:prstGeom>
        </p:spPr>
      </p:pic>
    </p:spTree>
    <p:extLst>
      <p:ext uri="{BB962C8B-B14F-4D97-AF65-F5344CB8AC3E}">
        <p14:creationId xmlns:p14="http://schemas.microsoft.com/office/powerpoint/2010/main" val="2887082513"/>
      </p:ext>
    </p:extLst>
  </p:cSld>
  <p:clrMapOvr>
    <a:masterClrMapping/>
  </p:clrMapOvr>
  <p:transition advClick="0" advTm="168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581400"/>
            <a:ext cx="4724400" cy="2554545"/>
          </a:xfrm>
          <a:prstGeom prst="rect">
            <a:avLst/>
          </a:prstGeom>
          <a:ln>
            <a:noFill/>
          </a:ln>
        </p:spPr>
        <p:txBody>
          <a:bodyPr wrap="square">
            <a:spAutoFit/>
          </a:bodyPr>
          <a:lstStyle/>
          <a:p>
            <a:r>
              <a:rPr lang="en-US" sz="3200" b="1" dirty="0">
                <a:solidFill>
                  <a:srgbClr val="000000"/>
                </a:solidFill>
                <a:cs typeface="Arial" pitchFamily="34" charset="0"/>
              </a:rPr>
              <a:t>As people spread across the continents, they began to speak different languages and develop distinct cultural traditions.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6" name="Picture 5" desc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990599"/>
            <a:ext cx="4114800" cy="5445659"/>
          </a:xfrm>
          <a:prstGeom prst="rect">
            <a:avLst/>
          </a:prstGeom>
        </p:spPr>
      </p:pic>
    </p:spTree>
    <p:extLst>
      <p:ext uri="{BB962C8B-B14F-4D97-AF65-F5344CB8AC3E}">
        <p14:creationId xmlns:p14="http://schemas.microsoft.com/office/powerpoint/2010/main" val="2992609903"/>
      </p:ext>
    </p:extLst>
  </p:cSld>
  <p:clrMapOvr>
    <a:masterClrMapping/>
  </p:clrMapOvr>
  <p:transition advClick="0" advTm="7644">
    <p:fade/>
  </p:transition>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14400"/>
            <a:ext cx="8382000" cy="5509200"/>
          </a:xfrm>
          <a:prstGeom prst="rect">
            <a:avLst/>
          </a:prstGeom>
          <a:ln>
            <a:noFill/>
          </a:ln>
        </p:spPr>
        <p:txBody>
          <a:bodyPr wrap="square">
            <a:spAutoFit/>
          </a:bodyPr>
          <a:lstStyle/>
          <a:p>
            <a:r>
              <a:rPr lang="en-US" sz="3200" b="1" dirty="0">
                <a:solidFill>
                  <a:srgbClr val="000000"/>
                </a:solidFill>
                <a:cs typeface="Arial" pitchFamily="34" charset="0"/>
              </a:rPr>
              <a:t>By the time Columbus arrived, the population of the New World was estimated to be between 50 and 75 million—though there is some evidence that as many as 100 million people lived in the Americas in 1492.  </a:t>
            </a:r>
            <a:r>
              <a:rPr lang="en-US" sz="3200" b="1" dirty="0">
                <a:solidFill>
                  <a:schemeClr val="accent6">
                    <a:lumMod val="50000"/>
                  </a:schemeClr>
                </a:solidFill>
                <a:cs typeface="Arial" pitchFamily="34" charset="0"/>
              </a:rPr>
              <a:t>The indigenous </a:t>
            </a:r>
            <a:r>
              <a:rPr lang="en-US" sz="3200" b="1" dirty="0" smtClean="0">
                <a:solidFill>
                  <a:schemeClr val="accent6">
                    <a:lumMod val="50000"/>
                  </a:schemeClr>
                </a:solidFill>
                <a:cs typeface="Arial" pitchFamily="34" charset="0"/>
              </a:rPr>
              <a:t>people </a:t>
            </a:r>
            <a:r>
              <a:rPr lang="en-US" sz="3200" b="1" dirty="0">
                <a:solidFill>
                  <a:schemeClr val="accent6">
                    <a:lumMod val="50000"/>
                  </a:schemeClr>
                </a:solidFill>
                <a:cs typeface="Arial" pitchFamily="34" charset="0"/>
              </a:rPr>
              <a:t>of the New World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included about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350 </a:t>
            </a:r>
            <a:r>
              <a:rPr lang="en-US" sz="3200" b="1" dirty="0">
                <a:solidFill>
                  <a:schemeClr val="accent6">
                    <a:lumMod val="50000"/>
                  </a:schemeClr>
                </a:solidFill>
                <a:cs typeface="Arial" pitchFamily="34" charset="0"/>
              </a:rPr>
              <a:t>major ethnic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groups </a:t>
            </a:r>
            <a:r>
              <a:rPr lang="en-US" sz="3200" b="1" dirty="0">
                <a:solidFill>
                  <a:schemeClr val="accent6">
                    <a:lumMod val="50000"/>
                  </a:schemeClr>
                </a:solidFill>
                <a:cs typeface="Arial" pitchFamily="34" charset="0"/>
              </a:rPr>
              <a:t>who spoke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over </a:t>
            </a:r>
            <a:r>
              <a:rPr lang="en-US" sz="3200" b="1" dirty="0">
                <a:solidFill>
                  <a:schemeClr val="accent6">
                    <a:lumMod val="50000"/>
                  </a:schemeClr>
                </a:solidFill>
                <a:cs typeface="Arial" pitchFamily="34" charset="0"/>
              </a:rPr>
              <a:t>160 distinct </a:t>
            </a:r>
            <a:r>
              <a:rPr lang="en-US" sz="3200" b="1" dirty="0" smtClean="0">
                <a:solidFill>
                  <a:schemeClr val="accent6">
                    <a:lumMod val="50000"/>
                  </a:schemeClr>
                </a:solidFill>
                <a:cs typeface="Arial" pitchFamily="34" charset="0"/>
              </a:rPr>
              <a:t/>
            </a:r>
            <a:br>
              <a:rPr lang="en-US" sz="3200" b="1" dirty="0" smtClean="0">
                <a:solidFill>
                  <a:schemeClr val="accent6">
                    <a:lumMod val="50000"/>
                  </a:schemeClr>
                </a:solidFill>
                <a:cs typeface="Arial" pitchFamily="34" charset="0"/>
              </a:rPr>
            </a:br>
            <a:r>
              <a:rPr lang="en-US" sz="3200" b="1" dirty="0" smtClean="0">
                <a:solidFill>
                  <a:schemeClr val="accent6">
                    <a:lumMod val="50000"/>
                  </a:schemeClr>
                </a:solidFill>
                <a:cs typeface="Arial" pitchFamily="34" charset="0"/>
              </a:rPr>
              <a:t>languages</a:t>
            </a:r>
            <a:r>
              <a:rPr lang="en-US" sz="3200" b="1" dirty="0">
                <a:solidFill>
                  <a:schemeClr val="accent6">
                    <a:lumMod val="50000"/>
                  </a:schemeClr>
                </a:solidFill>
                <a:cs typeface="Arial" pitchFamily="34" charset="0"/>
              </a:rPr>
              <a:t>.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p:cNvPicPr>
            <a:picLocks noChangeAspect="1"/>
          </p:cNvPicPr>
          <p:nvPr/>
        </p:nvPicPr>
        <p:blipFill>
          <a:blip r:embed="rId2"/>
          <a:stretch>
            <a:fillRect/>
          </a:stretch>
        </p:blipFill>
        <p:spPr>
          <a:xfrm>
            <a:off x="4038600" y="3581401"/>
            <a:ext cx="4168829" cy="2683210"/>
          </a:xfrm>
          <a:prstGeom prst="rect">
            <a:avLst/>
          </a:prstGeom>
          <a:effectLst>
            <a:outerShdw blurRad="50800" dist="177800" dir="2700000" algn="tl" rotWithShape="0">
              <a:srgbClr val="000000">
                <a:alpha val="43000"/>
              </a:srgbClr>
            </a:outerShdw>
          </a:effectLst>
        </p:spPr>
      </p:pic>
    </p:spTree>
    <p:extLst>
      <p:ext uri="{BB962C8B-B14F-4D97-AF65-F5344CB8AC3E}">
        <p14:creationId xmlns:p14="http://schemas.microsoft.com/office/powerpoint/2010/main" val="1552513019"/>
      </p:ext>
    </p:extLst>
  </p:cSld>
  <p:clrMapOvr>
    <a:masterClrMapping/>
  </p:clrMapOvr>
  <p:transition advClick="0" advTm="156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14400"/>
            <a:ext cx="8382000" cy="5509200"/>
          </a:xfrm>
          <a:prstGeom prst="rect">
            <a:avLst/>
          </a:prstGeom>
          <a:ln>
            <a:noFill/>
          </a:ln>
        </p:spPr>
        <p:txBody>
          <a:bodyPr wrap="square">
            <a:spAutoFit/>
          </a:bodyPr>
          <a:lstStyle/>
          <a:p>
            <a:r>
              <a:rPr lang="en-US" sz="3200" b="1" dirty="0">
                <a:solidFill>
                  <a:schemeClr val="accent6">
                    <a:lumMod val="50000"/>
                  </a:schemeClr>
                </a:solidFill>
                <a:cs typeface="Arial" pitchFamily="34" charset="0"/>
              </a:rPr>
              <a:t>By the time Columbus arrived, the population of the New World was estimated to be between 50 and 75 million—though there is some evidence that as many as 100 million people lived in the Americas in 1492.  </a:t>
            </a:r>
            <a:r>
              <a:rPr lang="en-US" sz="3200" b="1" dirty="0">
                <a:solidFill>
                  <a:srgbClr val="000000"/>
                </a:solidFill>
                <a:cs typeface="Arial" pitchFamily="34" charset="0"/>
              </a:rPr>
              <a:t>The indigenous </a:t>
            </a:r>
            <a:r>
              <a:rPr lang="en-US" sz="3200" b="1" dirty="0" smtClean="0">
                <a:solidFill>
                  <a:srgbClr val="000000"/>
                </a:solidFill>
                <a:cs typeface="Arial" pitchFamily="34" charset="0"/>
              </a:rPr>
              <a:t>people </a:t>
            </a:r>
            <a:r>
              <a:rPr lang="en-US" sz="3200" b="1" dirty="0">
                <a:solidFill>
                  <a:srgbClr val="000000"/>
                </a:solidFill>
                <a:cs typeface="Arial" pitchFamily="34" charset="0"/>
              </a:rPr>
              <a:t>of the New World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included about </a:t>
            </a:r>
            <a:br>
              <a:rPr lang="en-US" sz="3200" b="1" dirty="0" smtClean="0">
                <a:solidFill>
                  <a:srgbClr val="000000"/>
                </a:solidFill>
                <a:cs typeface="Arial" pitchFamily="34" charset="0"/>
              </a:rPr>
            </a:br>
            <a:r>
              <a:rPr lang="en-US" sz="3200" b="1" dirty="0" smtClean="0">
                <a:solidFill>
                  <a:srgbClr val="000000"/>
                </a:solidFill>
                <a:cs typeface="Arial" pitchFamily="34" charset="0"/>
              </a:rPr>
              <a:t>350 </a:t>
            </a:r>
            <a:r>
              <a:rPr lang="en-US" sz="3200" b="1" dirty="0">
                <a:solidFill>
                  <a:srgbClr val="000000"/>
                </a:solidFill>
                <a:cs typeface="Arial" pitchFamily="34" charset="0"/>
              </a:rPr>
              <a:t>major ethnic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groups </a:t>
            </a:r>
            <a:r>
              <a:rPr lang="en-US" sz="3200" b="1" dirty="0">
                <a:solidFill>
                  <a:srgbClr val="000000"/>
                </a:solidFill>
                <a:cs typeface="Arial" pitchFamily="34" charset="0"/>
              </a:rPr>
              <a:t>who spoke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over </a:t>
            </a:r>
            <a:r>
              <a:rPr lang="en-US" sz="3200" b="1" dirty="0">
                <a:solidFill>
                  <a:srgbClr val="000000"/>
                </a:solidFill>
                <a:cs typeface="Arial" pitchFamily="34" charset="0"/>
              </a:rPr>
              <a:t>160 distinct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languages</a:t>
            </a:r>
            <a:r>
              <a:rPr lang="en-US" sz="3200" b="1" dirty="0">
                <a:solidFill>
                  <a:srgbClr val="000000"/>
                </a:solidFill>
                <a:cs typeface="Arial" pitchFamily="34" charset="0"/>
              </a:rPr>
              <a:t>. </a:t>
            </a:r>
          </a:p>
        </p:txBody>
      </p:sp>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6">
                    <a:lumMod val="75000"/>
                  </a:schemeClr>
                </a:solidFill>
                <a:latin typeface="Arial Black" pitchFamily="34" charset="0"/>
              </a:rPr>
              <a:t>The New World                   America Before Columbus</a:t>
            </a:r>
            <a:endParaRPr lang="en-US" sz="2400" dirty="0">
              <a:solidFill>
                <a:schemeClr val="accent6">
                  <a:lumMod val="75000"/>
                </a:schemeClr>
              </a:solidFill>
              <a:latin typeface="Arial Black" pitchFamily="34" charset="0"/>
            </a:endParaRPr>
          </a:p>
        </p:txBody>
      </p:sp>
      <p:pic>
        <p:nvPicPr>
          <p:cNvPr id="2" name="Picture 1"/>
          <p:cNvPicPr>
            <a:picLocks noChangeAspect="1"/>
          </p:cNvPicPr>
          <p:nvPr/>
        </p:nvPicPr>
        <p:blipFill>
          <a:blip r:embed="rId2"/>
          <a:stretch>
            <a:fillRect/>
          </a:stretch>
        </p:blipFill>
        <p:spPr>
          <a:xfrm>
            <a:off x="4038600" y="3581401"/>
            <a:ext cx="4168829" cy="2683210"/>
          </a:xfrm>
          <a:prstGeom prst="rect">
            <a:avLst/>
          </a:prstGeom>
          <a:effectLst>
            <a:outerShdw blurRad="50800" dist="177800" dir="2700000" algn="tl" rotWithShape="0">
              <a:srgbClr val="000000">
                <a:alpha val="43000"/>
              </a:srgbClr>
            </a:outerShdw>
          </a:effectLst>
        </p:spPr>
      </p:pic>
    </p:spTree>
    <p:extLst>
      <p:ext uri="{BB962C8B-B14F-4D97-AF65-F5344CB8AC3E}">
        <p14:creationId xmlns:p14="http://schemas.microsoft.com/office/powerpoint/2010/main" val="1524431597"/>
      </p:ext>
    </p:extLst>
  </p:cSld>
  <p:clrMapOvr>
    <a:masterClrMapping/>
  </p:clrMapOvr>
  <p:transition advClick="0" advTm="10214">
    <p:fade/>
  </p:transition>
  <p:timing>
    <p:tnLst>
      <p:par>
        <p:cTn id="1" dur="indefinite" restart="never" nodeType="tmRoot"/>
      </p:par>
    </p:tnLst>
  </p:timing>
  <p:extLst mod="1"/>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10226</TotalTime>
  <Words>886</Words>
  <Application>Microsoft Office PowerPoint</Application>
  <PresentationFormat>On-screen Show (4:3)</PresentationFormat>
  <Paragraphs>60</Paragraphs>
  <Slides>26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 Dowling</cp:lastModifiedBy>
  <cp:revision>143</cp:revision>
  <dcterms:created xsi:type="dcterms:W3CDTF">2013-12-31T03:21:23Z</dcterms:created>
  <dcterms:modified xsi:type="dcterms:W3CDTF">2016-03-27T13:01:48Z</dcterms:modified>
</cp:coreProperties>
</file>